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ppt/charts/chart9.xml" ContentType="application/vnd.openxmlformats-officedocument.drawingml.chart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3" r:id="rId2"/>
    <p:sldMasterId id="2147483661" r:id="rId3"/>
  </p:sldMasterIdLst>
  <p:notesMasterIdLst>
    <p:notesMasterId r:id="rId17"/>
  </p:notesMasterIdLst>
  <p:handoutMasterIdLst>
    <p:handoutMasterId r:id="rId18"/>
  </p:handoutMasterIdLst>
  <p:sldIdLst>
    <p:sldId id="256" r:id="rId4"/>
    <p:sldId id="326" r:id="rId5"/>
    <p:sldId id="300" r:id="rId6"/>
    <p:sldId id="320" r:id="rId7"/>
    <p:sldId id="302" r:id="rId8"/>
    <p:sldId id="322" r:id="rId9"/>
    <p:sldId id="303" r:id="rId10"/>
    <p:sldId id="327" r:id="rId11"/>
    <p:sldId id="304" r:id="rId12"/>
    <p:sldId id="323" r:id="rId13"/>
    <p:sldId id="273" r:id="rId14"/>
    <p:sldId id="321" r:id="rId15"/>
    <p:sldId id="305" r:id="rId16"/>
  </p:sldIdLst>
  <p:sldSz cx="9144000" cy="6858000" type="screen4x3"/>
  <p:notesSz cx="7023100" cy="9309100"/>
  <p:defaultTextStyle>
    <a:defPPr>
      <a:defRPr lang="de-DE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6600"/>
    <a:srgbClr val="005696"/>
    <a:srgbClr val="006EC0"/>
    <a:srgbClr val="3483CA"/>
    <a:srgbClr val="FFFFFF"/>
    <a:srgbClr val="CC2C30"/>
    <a:srgbClr val="11BF89"/>
    <a:srgbClr val="00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7" autoAdjust="0"/>
    <p:restoredTop sz="92848" autoAdjust="0"/>
  </p:normalViewPr>
  <p:slideViewPr>
    <p:cSldViewPr showGuides="1">
      <p:cViewPr varScale="1">
        <p:scale>
          <a:sx n="102" d="100"/>
          <a:sy n="102" d="100"/>
        </p:scale>
        <p:origin x="149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5" d="100"/>
          <a:sy n="75" d="100"/>
        </p:scale>
        <p:origin x="330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5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6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Scores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primares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ladines</a:t>
            </a:r>
            <a:endParaRPr lang="de-DE" sz="1600" b="0" i="0" u="none" strike="noStrike" baseline="0" dirty="0">
              <a:solidFill>
                <a:srgbClr val="000000"/>
              </a:solidFill>
              <a:latin typeface="Calibri"/>
            </a:endParaRP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Scuole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primarie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 delle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località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ladine</a:t>
            </a:r>
            <a:endParaRPr lang="de-DE" sz="1600" b="0" i="0" u="none" strike="noStrike" baseline="0" dirty="0">
              <a:solidFill>
                <a:srgbClr val="000000"/>
              </a:solidFill>
              <a:latin typeface="Calibri"/>
            </a:endParaRP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200" b="0" i="0" u="none" strike="noStrike" baseline="0" dirty="0" err="1">
                <a:solidFill>
                  <a:schemeClr val="tx1"/>
                </a:solidFill>
                <a:latin typeface="Calibri"/>
              </a:rPr>
              <a:t>Ammisssioni</a:t>
            </a:r>
            <a:r>
              <a:rPr lang="de-DE" sz="1200" b="0" i="0" u="none" strike="noStrike" baseline="0" dirty="0">
                <a:solidFill>
                  <a:schemeClr val="tx1"/>
                </a:solidFill>
                <a:latin typeface="Calibri"/>
              </a:rPr>
              <a:t> e non </a:t>
            </a:r>
            <a:r>
              <a:rPr lang="de-DE" sz="1200" b="0" i="0" u="none" strike="noStrike" baseline="0" dirty="0" err="1">
                <a:solidFill>
                  <a:schemeClr val="tx1"/>
                </a:solidFill>
                <a:latin typeface="Calibri"/>
              </a:rPr>
              <a:t>ammissioni</a:t>
            </a:r>
            <a:r>
              <a:rPr lang="de-DE" sz="1200" b="0" i="0" u="none" strike="noStrike" baseline="0" dirty="0">
                <a:solidFill>
                  <a:schemeClr val="tx1"/>
                </a:solidFill>
                <a:latin typeface="Calibri"/>
              </a:rPr>
              <a:t> - anno </a:t>
            </a:r>
            <a:r>
              <a:rPr lang="de-DE" sz="1200" b="0" i="0" u="none" strike="noStrike" baseline="0" dirty="0" err="1">
                <a:solidFill>
                  <a:schemeClr val="tx1"/>
                </a:solidFill>
                <a:latin typeface="Calibri"/>
              </a:rPr>
              <a:t>scolastico</a:t>
            </a:r>
            <a:r>
              <a:rPr lang="de-DE" sz="1200" b="0" i="0" u="none" strike="noStrike" baseline="0" dirty="0">
                <a:solidFill>
                  <a:schemeClr val="tx1"/>
                </a:solidFill>
                <a:latin typeface="Calibri"/>
              </a:rPr>
              <a:t> 2018/19</a:t>
            </a:r>
          </a:p>
        </c:rich>
      </c:tx>
      <c:layout>
        <c:manualLayout>
          <c:xMode val="edge"/>
          <c:yMode val="edge"/>
          <c:x val="0.12259874658524826"/>
          <c:y val="6.564882779483072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35055975145964"/>
          <c:y val="0.28255730745521218"/>
          <c:w val="0.58142506967955609"/>
          <c:h val="0.7422449321494387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0-83F9-4A73-BBAE-1E9D382C1E83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83F9-4A73-BBAE-1E9D382C1E83}"/>
              </c:ext>
            </c:extLst>
          </c:dPt>
          <c:dLbls>
            <c:dLbl>
              <c:idx val="0"/>
              <c:layout>
                <c:manualLayout>
                  <c:x val="-0.25196550431196107"/>
                  <c:y val="0.14593125011915883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3F9-4A73-BBAE-1E9D382C1E83}"/>
                </c:ext>
              </c:extLst>
            </c:dLbl>
            <c:dLbl>
              <c:idx val="1"/>
              <c:layout>
                <c:manualLayout>
                  <c:x val="-1.8479297230703306E-2"/>
                  <c:y val="-2.5827407167324543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F9-4A73-BBAE-1E9D382C1E83}"/>
                </c:ext>
              </c:extLst>
            </c:dLbl>
            <c:dLbl>
              <c:idx val="2"/>
              <c:layout>
                <c:manualLayout>
                  <c:x val="-8.1700596516344592E-2"/>
                  <c:y val="-2.7650432584815786E-3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3F9-4A73-BBAE-1E9D382C1E83}"/>
                </c:ext>
              </c:extLst>
            </c:dLbl>
            <c:dLbl>
              <c:idx val="3"/>
              <c:layout>
                <c:manualLayout>
                  <c:x val="1.5269100453352422E-2"/>
                  <c:y val="-1.7579858073296394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F9-4A73-BBAE-1E9D382C1E83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de-DE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'2'!$A$2:$A$3</c:f>
              <c:strCache>
                <c:ptCount val="2"/>
                <c:pt idx="0">
                  <c:v> ammesse/i</c:v>
                </c:pt>
                <c:pt idx="1">
                  <c:v> non ammesse/i</c:v>
                </c:pt>
              </c:strCache>
            </c:strRef>
          </c:cat>
          <c:val>
            <c:numRef>
              <c:f>'2'!$B$2:$B$3</c:f>
              <c:numCache>
                <c:formatCode>General</c:formatCode>
                <c:ptCount val="2"/>
                <c:pt idx="0">
                  <c:v>1136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F9-4A73-BBAE-1E9D382C1E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2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Scores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mesanes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ladines</a:t>
            </a:r>
            <a:endParaRPr lang="de-DE" sz="1600" b="0" i="0" u="none" strike="noStrike" baseline="0" dirty="0">
              <a:solidFill>
                <a:srgbClr val="000000"/>
              </a:solidFill>
              <a:latin typeface="Calibri"/>
            </a:endParaRP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Scuole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secondarie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 di 1.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grado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 delle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località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b="0" i="0" u="none" strike="noStrike" baseline="0" dirty="0" err="1">
                <a:solidFill>
                  <a:srgbClr val="000000"/>
                </a:solidFill>
                <a:latin typeface="Calibri"/>
              </a:rPr>
              <a:t>ladine</a:t>
            </a:r>
            <a:r>
              <a:rPr lang="de-DE" sz="1600" b="0" i="0" u="none" strike="noStrike" baseline="0" dirty="0">
                <a:solidFill>
                  <a:srgbClr val="000000"/>
                </a:solidFill>
                <a:latin typeface="Calibri"/>
              </a:rPr>
              <a:t>                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200" b="0" i="0" u="none" strike="noStrike" baseline="0" dirty="0" err="1">
                <a:solidFill>
                  <a:schemeClr val="bg1"/>
                </a:solidFill>
                <a:latin typeface="Calibri"/>
              </a:rPr>
              <a:t>Ammissioni</a:t>
            </a:r>
            <a:r>
              <a:rPr lang="de-DE" sz="1200" b="0" i="0" u="none" strike="noStrike" baseline="0" dirty="0">
                <a:solidFill>
                  <a:schemeClr val="bg1"/>
                </a:solidFill>
                <a:latin typeface="Calibri"/>
              </a:rPr>
              <a:t> e non </a:t>
            </a:r>
            <a:r>
              <a:rPr lang="de-DE" sz="1200" b="0" i="0" u="none" strike="noStrike" baseline="0" dirty="0" err="1">
                <a:solidFill>
                  <a:schemeClr val="bg1"/>
                </a:solidFill>
                <a:latin typeface="Calibri"/>
              </a:rPr>
              <a:t>ammissioni</a:t>
            </a:r>
            <a:r>
              <a:rPr lang="de-DE" sz="1200" b="0" i="0" u="none" strike="noStrike" baseline="0" dirty="0">
                <a:solidFill>
                  <a:schemeClr val="bg1"/>
                </a:solidFill>
                <a:latin typeface="Calibri"/>
              </a:rPr>
              <a:t> - anno </a:t>
            </a:r>
            <a:r>
              <a:rPr lang="de-DE" sz="1200" b="0" i="0" u="none" strike="noStrike" baseline="0" dirty="0" err="1">
                <a:solidFill>
                  <a:schemeClr val="bg1"/>
                </a:solidFill>
                <a:latin typeface="Calibri"/>
              </a:rPr>
              <a:t>scolastico</a:t>
            </a:r>
            <a:r>
              <a:rPr lang="de-DE" sz="1200" b="0" i="0" u="none" strike="noStrike" baseline="0" dirty="0">
                <a:solidFill>
                  <a:schemeClr val="bg1"/>
                </a:solidFill>
                <a:latin typeface="Calibri"/>
              </a:rPr>
              <a:t> 2018/19</a:t>
            </a:r>
          </a:p>
        </c:rich>
      </c:tx>
      <c:layout>
        <c:manualLayout>
          <c:xMode val="edge"/>
          <c:yMode val="edge"/>
          <c:x val="0.10561369292794039"/>
          <c:y val="4.907037783067814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889865708534004"/>
          <c:y val="0.27692364035890865"/>
          <c:w val="0.53878430630551954"/>
          <c:h val="0.67786583653787458"/>
        </c:manualLayout>
      </c:layout>
      <c:pieChart>
        <c:varyColors val="1"/>
        <c:ser>
          <c:idx val="0"/>
          <c:order val="0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0A9F-4395-AF20-EFDD80E8C401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0A9F-4395-AF20-EFDD80E8C401}"/>
              </c:ext>
            </c:extLst>
          </c:dPt>
          <c:dLbls>
            <c:dLbl>
              <c:idx val="0"/>
              <c:layout>
                <c:manualLayout>
                  <c:x val="-0.26325177929468613"/>
                  <c:y val="8.0522742081833742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A9F-4395-AF20-EFDD80E8C401}"/>
                </c:ext>
              </c:extLst>
            </c:dLbl>
            <c:dLbl>
              <c:idx val="1"/>
              <c:layout>
                <c:manualLayout>
                  <c:x val="-2.2611960935567028E-3"/>
                  <c:y val="2.4555845832495881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A9F-4395-AF20-EFDD80E8C401}"/>
                </c:ext>
              </c:extLst>
            </c:dLbl>
            <c:dLbl>
              <c:idx val="2"/>
              <c:layout>
                <c:manualLayout>
                  <c:x val="-8.1700596516344592E-2"/>
                  <c:y val="-2.7650432584815786E-3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A9F-4395-AF20-EFDD80E8C401}"/>
                </c:ext>
              </c:extLst>
            </c:dLbl>
            <c:dLbl>
              <c:idx val="3"/>
              <c:layout>
                <c:manualLayout>
                  <c:x val="1.5269100453352422E-2"/>
                  <c:y val="-1.7579858073296394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A9F-4395-AF20-EFDD80E8C401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de-DE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'2'!$A$2:$A$3</c:f>
              <c:strCache>
                <c:ptCount val="2"/>
                <c:pt idx="0">
                  <c:v> ammesse/i</c:v>
                </c:pt>
                <c:pt idx="1">
                  <c:v> non ammesse/i</c:v>
                </c:pt>
              </c:strCache>
            </c:strRef>
          </c:cat>
          <c:val>
            <c:numRef>
              <c:f>'2'!$B$2:$B$3</c:f>
              <c:numCache>
                <c:formatCode>General</c:formatCode>
                <c:ptCount val="2"/>
                <c:pt idx="0">
                  <c:v>775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9F-4395-AF20-EFDD80E8C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925" b="0" i="0" u="none" strike="noStrike" baseline="0">
                <a:solidFill>
                  <a:srgbClr val="000000"/>
                </a:solidFill>
                <a:latin typeface="+mn-lt"/>
                <a:ea typeface="Verdana"/>
                <a:cs typeface="Verdana"/>
              </a:defRPr>
            </a:pP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Percentuale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di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successo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nelle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scuole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primarie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e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secondarie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di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primo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grado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delle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località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ladine</a:t>
            </a:r>
            <a:endParaRPr lang="de-DE" sz="1600" b="1" i="0" u="none" strike="noStrike" baseline="0" dirty="0">
              <a:solidFill>
                <a:srgbClr val="000000"/>
              </a:solidFill>
              <a:latin typeface="+mn-lt"/>
              <a:cs typeface="Arial"/>
            </a:endParaRPr>
          </a:p>
          <a:p>
            <a:pPr>
              <a:defRPr sz="1925" b="0" i="0" u="none" strike="noStrike" baseline="0">
                <a:solidFill>
                  <a:srgbClr val="000000"/>
                </a:solidFill>
                <a:latin typeface="+mn-lt"/>
                <a:ea typeface="Verdana"/>
                <a:cs typeface="Verdana"/>
              </a:defRPr>
            </a:pPr>
            <a:r>
              <a:rPr lang="de-DE" sz="1100" b="0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(i </a:t>
            </a:r>
            <a:r>
              <a:rPr lang="de-DE" sz="1100" b="0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dati</a:t>
            </a:r>
            <a:r>
              <a:rPr lang="de-DE" sz="1100" b="0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100" b="0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comprendono</a:t>
            </a:r>
            <a:r>
              <a:rPr lang="de-DE" sz="1100" b="0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le </a:t>
            </a:r>
            <a:r>
              <a:rPr lang="de-DE" sz="1100" b="0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ammissioni</a:t>
            </a:r>
            <a:r>
              <a:rPr lang="de-DE" sz="1100" b="0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100" b="0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all'Esame</a:t>
            </a:r>
            <a:r>
              <a:rPr lang="de-DE" sz="1100" b="0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di </a:t>
            </a:r>
            <a:r>
              <a:rPr lang="de-DE" sz="1100" b="0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Stato</a:t>
            </a:r>
            <a:r>
              <a:rPr lang="de-DE" sz="1100" b="0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)</a:t>
            </a:r>
          </a:p>
          <a:p>
            <a:pPr>
              <a:defRPr sz="1925" b="0" i="0" u="none" strike="noStrike" baseline="0">
                <a:solidFill>
                  <a:srgbClr val="000000"/>
                </a:solidFill>
                <a:latin typeface="+mn-lt"/>
                <a:ea typeface="Verdana"/>
                <a:cs typeface="Verdana"/>
              </a:defRPr>
            </a:pPr>
            <a:endParaRPr lang="de-DE" sz="1100" b="1" i="0" u="none" strike="noStrike" baseline="0" dirty="0">
              <a:solidFill>
                <a:srgbClr val="000000"/>
              </a:solidFill>
              <a:latin typeface="+mn-lt"/>
              <a:cs typeface="Arial"/>
            </a:endParaRPr>
          </a:p>
        </c:rich>
      </c:tx>
      <c:layout>
        <c:manualLayout>
          <c:xMode val="edge"/>
          <c:yMode val="edge"/>
          <c:x val="8.7023504182988459E-2"/>
          <c:y val="3.752302503034472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5661557189089304E-2"/>
          <c:y val="0.39105449456024488"/>
          <c:w val="0.83431357347185253"/>
          <c:h val="0.513745781759677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'Suzes classa por classa SE + SM'!$B$6</c:f>
              <c:strCache>
                <c:ptCount val="1"/>
                <c:pt idx="0">
                  <c:v>2017/2018</c:v>
                </c:pt>
              </c:strCache>
            </c:strRef>
          </c:tx>
          <c:spPr>
            <a:solidFill>
              <a:srgbClr val="005696"/>
            </a:solidFill>
            <a:ln w="25400">
              <a:noFill/>
            </a:ln>
          </c:spPr>
          <c:invertIfNegative val="0"/>
          <c:dLbls>
            <c:numFmt formatCode="0.00%" sourceLinked="0"/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10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'Suzes classa por classa SE + SM'!$A$7:$A$15</c:f>
              <c:strCache>
                <c:ptCount val="9"/>
                <c:pt idx="0">
                  <c:v>1. </c:v>
                </c:pt>
                <c:pt idx="1">
                  <c:v>2. </c:v>
                </c:pt>
                <c:pt idx="2">
                  <c:v>3. </c:v>
                </c:pt>
                <c:pt idx="3">
                  <c:v>4. </c:v>
                </c:pt>
                <c:pt idx="4">
                  <c:v>5. </c:v>
                </c:pt>
                <c:pt idx="6">
                  <c:v>1. </c:v>
                </c:pt>
                <c:pt idx="7">
                  <c:v>2. </c:v>
                </c:pt>
                <c:pt idx="8">
                  <c:v>3. </c:v>
                </c:pt>
              </c:strCache>
            </c:strRef>
          </c:cat>
          <c:val>
            <c:numRef>
              <c:f>'Suzes classa por classa SE + SM'!$B$7:$B$15</c:f>
              <c:numCache>
                <c:formatCode>0.00%</c:formatCode>
                <c:ptCount val="9"/>
                <c:pt idx="0">
                  <c:v>0.98370000000000002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6">
                  <c:v>0.99199999999999999</c:v>
                </c:pt>
                <c:pt idx="7">
                  <c:v>0.98480000000000001</c:v>
                </c:pt>
                <c:pt idx="8">
                  <c:v>0.97719999999999996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53-4FA5-A118-063479AC4856}"/>
            </c:ext>
          </c:extLst>
        </c:ser>
        <c:ser>
          <c:idx val="1"/>
          <c:order val="1"/>
          <c:tx>
            <c:strRef>
              <c:f>'Suzes classa por classa SE + SM'!$C$6</c:f>
              <c:strCache>
                <c:ptCount val="1"/>
                <c:pt idx="0">
                  <c:v>2018/2019</c:v>
                </c:pt>
              </c:strCache>
            </c:strRef>
          </c:tx>
          <c:spPr>
            <a:solidFill>
              <a:srgbClr val="FF6600"/>
            </a:solidFill>
            <a:ln>
              <a:solidFill>
                <a:schemeClr val="tx1">
                  <a:lumMod val="15000"/>
                  <a:lumOff val="85000"/>
                </a:schemeClr>
              </a:solidFill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sz="1100">
                    <a:latin typeface="+mn-lt"/>
                    <a:cs typeface="Arial" panose="020B0604020202020204" pitchFamily="34" charset="0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'Suzes classa por classa SE + SM'!$A$7:$A$15</c:f>
              <c:strCache>
                <c:ptCount val="9"/>
                <c:pt idx="0">
                  <c:v>1. </c:v>
                </c:pt>
                <c:pt idx="1">
                  <c:v>2. </c:v>
                </c:pt>
                <c:pt idx="2">
                  <c:v>3. </c:v>
                </c:pt>
                <c:pt idx="3">
                  <c:v>4. </c:v>
                </c:pt>
                <c:pt idx="4">
                  <c:v>5. </c:v>
                </c:pt>
                <c:pt idx="6">
                  <c:v>1. </c:v>
                </c:pt>
                <c:pt idx="7">
                  <c:v>2. </c:v>
                </c:pt>
                <c:pt idx="8">
                  <c:v>3. </c:v>
                </c:pt>
              </c:strCache>
            </c:strRef>
          </c:cat>
          <c:val>
            <c:numRef>
              <c:f>'Suzes classa por classa SE + SM'!$C$7:$C$15</c:f>
              <c:numCache>
                <c:formatCode>0.00%</c:formatCode>
                <c:ptCount val="9"/>
                <c:pt idx="0">
                  <c:v>0.99490000000000001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6">
                  <c:v>0.97570000000000001</c:v>
                </c:pt>
                <c:pt idx="7">
                  <c:v>0.99629999999999996</c:v>
                </c:pt>
                <c:pt idx="8">
                  <c:v>0.99250000000000005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53-4FA5-A118-063479AC4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axId val="292567664"/>
        <c:axId val="1"/>
      </c:barChart>
      <c:catAx>
        <c:axId val="2925676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 panose="020F0502020204030204" pitchFamily="34" charset="0"/>
                    <a:ea typeface="Verdana"/>
                    <a:cs typeface="Verdana"/>
                  </a:defRPr>
                </a:pPr>
                <a:r>
                  <a:rPr lang="de-DE">
                    <a:latin typeface="Calibri" panose="020F0502020204030204" pitchFamily="34" charset="0"/>
                  </a:rPr>
                  <a:t>Scuola primaria                                                                                                                  Scuola secondaria di primo grado                             </a:t>
                </a:r>
              </a:p>
            </c:rich>
          </c:tx>
          <c:layout>
            <c:manualLayout>
              <c:xMode val="edge"/>
              <c:yMode val="edge"/>
              <c:x val="0.23561917514469657"/>
              <c:y val="0.9487298290816610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1"/>
          <c:min val="0.95"/>
        </c:scaling>
        <c:delete val="0"/>
        <c:axPos val="l"/>
        <c:majorGridlines>
          <c:spPr>
            <a:ln w="3175">
              <a:solidFill>
                <a:schemeClr val="bg1">
                  <a:lumMod val="95000"/>
                </a:schemeClr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de-DE"/>
          </a:p>
        </c:txPr>
        <c:crossAx val="292567664"/>
        <c:crosses val="autoZero"/>
        <c:crossBetween val="between"/>
        <c:majorUnit val="0.01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75979757245198176"/>
          <c:y val="0.21228696590633053"/>
          <c:w val="0.12210109595819929"/>
          <c:h val="7.3057539175727187E-2"/>
        </c:manualLayout>
      </c:layout>
      <c:overlay val="0"/>
      <c:spPr>
        <a:noFill/>
        <a:ln w="25400"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925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de-DE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9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9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Ejams</a:t>
            </a:r>
            <a:r>
              <a:rPr lang="de-DE" sz="19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de </a:t>
            </a:r>
            <a:r>
              <a:rPr lang="de-DE" sz="19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Stat</a:t>
            </a:r>
            <a:r>
              <a:rPr lang="de-DE" sz="19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9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tla</a:t>
            </a:r>
            <a:r>
              <a:rPr lang="de-DE" sz="19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9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scora</a:t>
            </a:r>
            <a:r>
              <a:rPr lang="de-DE" sz="19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9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mesana</a:t>
            </a:r>
            <a:r>
              <a:rPr lang="de-DE" sz="19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- </a:t>
            </a:r>
            <a:r>
              <a:rPr lang="de-DE" sz="19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ann</a:t>
            </a:r>
            <a:r>
              <a:rPr lang="de-DE" sz="19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de </a:t>
            </a:r>
            <a:r>
              <a:rPr lang="de-DE" sz="19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scora</a:t>
            </a:r>
            <a:r>
              <a:rPr lang="de-DE" sz="19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2018/2019</a:t>
            </a:r>
          </a:p>
          <a:p>
            <a:pPr>
              <a:defRPr sz="19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8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Esami di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Stato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del 1°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ciclo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nelle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scuole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delle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località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ladine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- anno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+mn-lt"/>
                <a:cs typeface="Arial"/>
              </a:rPr>
              <a:t>scolastico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+mn-lt"/>
                <a:cs typeface="Arial"/>
              </a:rPr>
              <a:t> 2018/2019</a:t>
            </a:r>
          </a:p>
        </c:rich>
      </c:tx>
      <c:layout>
        <c:manualLayout>
          <c:xMode val="edge"/>
          <c:yMode val="edge"/>
          <c:x val="0.12944714100835644"/>
          <c:y val="5.299104901369011E-2"/>
        </c:manualLayout>
      </c:layout>
      <c:overlay val="0"/>
      <c:spPr>
        <a:noFill/>
        <a:ln w="25400">
          <a:noFill/>
        </a:ln>
      </c:spPr>
    </c:title>
    <c:autoTitleDeleted val="0"/>
    <c:view3D>
      <c:rotX val="20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798695164693537E-2"/>
          <c:y val="0.23336518874994189"/>
          <c:w val="0.87245997637621286"/>
          <c:h val="0.69267775994020164"/>
        </c:manualLayout>
      </c:layout>
      <c:pie3DChart>
        <c:varyColors val="1"/>
        <c:ser>
          <c:idx val="0"/>
          <c:order val="0"/>
          <c:spPr>
            <a:solidFill>
              <a:srgbClr val="EB6C15"/>
            </a:solidFill>
          </c:spPr>
          <c:explosion val="18"/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DC1-4B51-941F-752CFF732420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2-5DC1-4B51-941F-752CFF732420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3-5DC1-4B51-941F-752CFF732420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4-5DC1-4B51-941F-752CFF732420}"/>
              </c:ext>
            </c:extLst>
          </c:dPt>
          <c:dLbls>
            <c:dLbl>
              <c:idx val="0"/>
              <c:layout>
                <c:manualLayout>
                  <c:x val="3.1724327927527572E-2"/>
                  <c:y val="2.317649058072494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C1-4B51-941F-752CFF732420}"/>
                </c:ext>
              </c:extLst>
            </c:dLbl>
            <c:dLbl>
              <c:idx val="1"/>
              <c:layout>
                <c:manualLayout>
                  <c:x val="-0.13369303779695957"/>
                  <c:y val="0.1350563201066771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DC1-4B51-941F-752CFF73242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C1-4B51-941F-752CFF73242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DC1-4B51-941F-752CFF732420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de-DE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'2'!$J$13:$J$16</c:f>
              <c:strCache>
                <c:ptCount val="4"/>
                <c:pt idx="0">
                  <c:v>non ammesse/i all'Esame di Stato</c:v>
                </c:pt>
                <c:pt idx="1">
                  <c:v>superato l'Esame di Stato</c:v>
                </c:pt>
                <c:pt idx="2">
                  <c:v>non superato l'Esame di Stato</c:v>
                </c:pt>
                <c:pt idx="3">
                  <c:v>non presenti all'Esame di Stato</c:v>
                </c:pt>
              </c:strCache>
            </c:strRef>
          </c:cat>
          <c:val>
            <c:numRef>
              <c:f>'2'!$N$13:$N$16</c:f>
              <c:numCache>
                <c:formatCode>0.00%</c:formatCode>
                <c:ptCount val="4"/>
                <c:pt idx="0">
                  <c:v>7.6E-3</c:v>
                </c:pt>
                <c:pt idx="1">
                  <c:v>0.99239999999999995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DC1-4B51-941F-752CFF7324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/>
              <a:t>Valutazioni a confronto con l'anno precedente</a:t>
            </a:r>
          </a:p>
        </c:rich>
      </c:tx>
      <c:layout>
        <c:manualLayout>
          <c:xMode val="edge"/>
          <c:yMode val="edge"/>
          <c:x val="0.24635092913173581"/>
          <c:y val="6.24733190185221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6120824189706573E-2"/>
          <c:y val="0.26849081364829397"/>
          <c:w val="0.90024824230842659"/>
          <c:h val="0.6631769090171576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'3'!$H$59</c:f>
              <c:strCache>
                <c:ptCount val="1"/>
                <c:pt idx="0">
                  <c:v>2017/18</c:v>
                </c:pt>
              </c:strCache>
            </c:strRef>
          </c:tx>
          <c:spPr>
            <a:solidFill>
              <a:srgbClr val="005696"/>
            </a:solidFill>
          </c:spPr>
          <c:invertIfNegative val="0"/>
          <c:dLbls>
            <c:dLbl>
              <c:idx val="1"/>
              <c:layout>
                <c:manualLayout>
                  <c:x val="-2.1180095927445981E-2"/>
                  <c:y val="-5.0925337632079971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E11-4684-854B-62F5756BE8D2}"/>
                </c:ext>
              </c:extLst>
            </c:dLbl>
            <c:dLbl>
              <c:idx val="3"/>
              <c:layout>
                <c:manualLayout>
                  <c:x val="-1.18895966029724E-2"/>
                  <c:y val="2.777777777777726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E11-4684-854B-62F5756BE8D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'3'!$F$60:$F$65</c:f>
              <c:strCache>
                <c:ptCount val="6"/>
                <c:pt idx="0">
                  <c:v>SEI</c:v>
                </c:pt>
                <c:pt idx="1">
                  <c:v>SETTE</c:v>
                </c:pt>
                <c:pt idx="2">
                  <c:v>OTTO</c:v>
                </c:pt>
                <c:pt idx="3">
                  <c:v>NOVE</c:v>
                </c:pt>
                <c:pt idx="4">
                  <c:v>DIECI</c:v>
                </c:pt>
                <c:pt idx="5">
                  <c:v>DIECI e lode</c:v>
                </c:pt>
              </c:strCache>
            </c:strRef>
          </c:cat>
          <c:val>
            <c:numRef>
              <c:f>'3'!$H$60:$H$65</c:f>
              <c:numCache>
                <c:formatCode>0.00%</c:formatCode>
                <c:ptCount val="6"/>
                <c:pt idx="0">
                  <c:v>9.2999999999999999E-2</c:v>
                </c:pt>
                <c:pt idx="1">
                  <c:v>0.25119999999999998</c:v>
                </c:pt>
                <c:pt idx="2">
                  <c:v>0.32550000000000001</c:v>
                </c:pt>
                <c:pt idx="3">
                  <c:v>0.25109999999999999</c:v>
                </c:pt>
                <c:pt idx="4">
                  <c:v>4.65E-2</c:v>
                </c:pt>
                <c:pt idx="5">
                  <c:v>3.2599999999999997E-2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E11-4684-854B-62F5756BE8D2}"/>
            </c:ext>
          </c:extLst>
        </c:ser>
        <c:ser>
          <c:idx val="0"/>
          <c:order val="1"/>
          <c:tx>
            <c:strRef>
              <c:f>'3'!$G$59</c:f>
              <c:strCache>
                <c:ptCount val="1"/>
                <c:pt idx="0">
                  <c:v>2018/19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0"/>
              <c:layout>
                <c:manualLayout>
                  <c:x val="3.2936753040978491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E11-4684-854B-62F5756BE8D2}"/>
                </c:ext>
              </c:extLst>
            </c:dLbl>
            <c:dLbl>
              <c:idx val="2"/>
              <c:layout>
                <c:manualLayout>
                  <c:x val="1.6985138004246222E-2"/>
                  <c:y val="8.333333333333333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E11-4684-854B-62F5756BE8D2}"/>
                </c:ext>
              </c:extLst>
            </c:dLbl>
            <c:dLbl>
              <c:idx val="3"/>
              <c:layout>
                <c:manualLayout>
                  <c:x val="2.8240175974182453E-2"/>
                  <c:y val="1.66666666666667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E11-4684-854B-62F5756BE8D2}"/>
                </c:ext>
              </c:extLst>
            </c:dLbl>
            <c:dLbl>
              <c:idx val="4"/>
              <c:layout>
                <c:manualLayout>
                  <c:x val="2.2080679405520168E-2"/>
                  <c:y val="1.111111111111100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E11-4684-854B-62F5756BE8D2}"/>
                </c:ext>
              </c:extLst>
            </c:dLbl>
            <c:dLbl>
              <c:idx val="5"/>
              <c:layout>
                <c:manualLayout>
                  <c:x val="2.0382165605095415E-2"/>
                  <c:y val="8.33333333333323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E11-4684-854B-62F5756BE8D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'3'!$F$60:$F$65</c:f>
              <c:strCache>
                <c:ptCount val="6"/>
                <c:pt idx="0">
                  <c:v>SEI</c:v>
                </c:pt>
                <c:pt idx="1">
                  <c:v>SETTE</c:v>
                </c:pt>
                <c:pt idx="2">
                  <c:v>OTTO</c:v>
                </c:pt>
                <c:pt idx="3">
                  <c:v>NOVE</c:v>
                </c:pt>
                <c:pt idx="4">
                  <c:v>DIECI</c:v>
                </c:pt>
                <c:pt idx="5">
                  <c:v>DIECI e lode</c:v>
                </c:pt>
              </c:strCache>
            </c:strRef>
          </c:cat>
          <c:val>
            <c:numRef>
              <c:f>'3'!$G$60:$G$65</c:f>
              <c:numCache>
                <c:formatCode>0.00%</c:formatCode>
                <c:ptCount val="6"/>
                <c:pt idx="0">
                  <c:v>8.7800000000000003E-2</c:v>
                </c:pt>
                <c:pt idx="1">
                  <c:v>0.29010000000000002</c:v>
                </c:pt>
                <c:pt idx="2">
                  <c:v>0.30530000000000002</c:v>
                </c:pt>
                <c:pt idx="3">
                  <c:v>0.24809999999999999</c:v>
                </c:pt>
                <c:pt idx="4">
                  <c:v>4.2000000000000003E-2</c:v>
                </c:pt>
                <c:pt idx="5">
                  <c:v>2.6700000000000002E-2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E11-4684-854B-62F5756BE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29998560"/>
        <c:axId val="1"/>
      </c:barChart>
      <c:catAx>
        <c:axId val="42999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de-DE" sz="1200"/>
                  <a:t>Candidate e candidati in percentuale</a:t>
                </a:r>
              </a:p>
            </c:rich>
          </c:tx>
          <c:layout>
            <c:manualLayout>
              <c:xMode val="edge"/>
              <c:yMode val="edge"/>
              <c:x val="3.8599797451478693E-2"/>
              <c:y val="0.12253489488305348"/>
            </c:manualLayout>
          </c:layout>
          <c:overlay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</c:title>
        <c:numFmt formatCode="0.0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42999856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8477155794311112"/>
          <c:y val="0.28286025724522329"/>
          <c:w val="0.11633454472037152"/>
          <c:h val="0.14774146981627298"/>
        </c:manualLayout>
      </c:layout>
      <c:overlay val="0"/>
      <c:spPr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de-DE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800" b="1" i="0" u="none" strike="noStrike" baseline="0">
                <a:solidFill>
                  <a:srgbClr val="000000"/>
                </a:solidFill>
                <a:latin typeface="Calibri"/>
              </a:rPr>
              <a:t>Erfolgsquoten an der Landesberufsschule für das Kunsthandwerk St. Ulrich  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800" b="1" i="0" u="none" strike="noStrike" baseline="0">
                <a:solidFill>
                  <a:srgbClr val="000000"/>
                </a:solidFill>
                <a:latin typeface="Calibri"/>
              </a:rPr>
              <a:t>Schuljahre 2017/2018 und 2018/2019</a:t>
            </a:r>
          </a:p>
        </c:rich>
      </c:tx>
      <c:layout>
        <c:manualLayout>
          <c:xMode val="edge"/>
          <c:yMode val="edge"/>
          <c:x val="0.16769004156966258"/>
          <c:y val="1.313615367971476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928530826302081"/>
          <c:y val="0.25707109191996164"/>
          <c:w val="0.84092471491910969"/>
          <c:h val="0.6821503254592565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'1'!$B$53</c:f>
              <c:strCache>
                <c:ptCount val="1"/>
                <c:pt idx="0">
                  <c:v>2017/18</c:v>
                </c:pt>
              </c:strCache>
            </c:strRef>
          </c:tx>
          <c:spPr>
            <a:solidFill>
              <a:srgbClr val="005696"/>
            </a:solidFill>
          </c:spPr>
          <c:invertIfNegative val="0"/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'1'!$C$52:$F$52</c:f>
              <c:strCache>
                <c:ptCount val="4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</c:strCache>
            </c:strRef>
          </c:cat>
          <c:val>
            <c:numRef>
              <c:f>'1'!$C$53:$F$53</c:f>
              <c:numCache>
                <c:formatCode>0.00%</c:formatCode>
                <c:ptCount val="4"/>
                <c:pt idx="0">
                  <c:v>0.72729999999999995</c:v>
                </c:pt>
                <c:pt idx="1">
                  <c:v>0.8</c:v>
                </c:pt>
                <c:pt idx="2">
                  <c:v>0.75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D1-4453-B742-D0E5E35BCF9E}"/>
            </c:ext>
          </c:extLst>
        </c:ser>
        <c:ser>
          <c:idx val="1"/>
          <c:order val="1"/>
          <c:tx>
            <c:strRef>
              <c:f>'1'!$B$54</c:f>
              <c:strCache>
                <c:ptCount val="1"/>
                <c:pt idx="0">
                  <c:v>2018/19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'1'!$C$52:$F$52</c:f>
              <c:strCache>
                <c:ptCount val="4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</c:strCache>
            </c:strRef>
          </c:cat>
          <c:val>
            <c:numRef>
              <c:f>'1'!$C$54:$F$54</c:f>
              <c:numCache>
                <c:formatCode>0.00%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0.875</c:v>
                </c:pt>
                <c:pt idx="3">
                  <c:v>0.66669999999999996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D1-4453-B742-D0E5E35BCF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3585080"/>
        <c:axId val="1"/>
      </c:barChart>
      <c:catAx>
        <c:axId val="543585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54358508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5193024600738467"/>
          <c:y val="0.20194921871325222"/>
          <c:w val="0.78852311540153519"/>
          <c:h val="5.33884608509958E-2"/>
        </c:manualLayout>
      </c:layout>
      <c:overlay val="0"/>
      <c:spPr>
        <a:noFill/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de-DE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600" b="1" i="0" u="none" strike="noStrike" baseline="0" dirty="0">
                <a:solidFill>
                  <a:srgbClr val="000000"/>
                </a:solidFill>
                <a:latin typeface="Calibri"/>
              </a:rPr>
              <a:t>Versetzungen, aufgeschobene Gesamtbewertung und Nicht-Versetzungen 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600" b="1" i="0" u="none" strike="noStrike" baseline="0" dirty="0">
                <a:solidFill>
                  <a:srgbClr val="000000"/>
                </a:solidFill>
                <a:latin typeface="Calibri"/>
              </a:rPr>
              <a:t>an den </a:t>
            </a:r>
            <a:r>
              <a:rPr lang="de-DE" sz="1600" b="1" i="0" u="none" strike="noStrike" baseline="0" dirty="0" err="1">
                <a:solidFill>
                  <a:srgbClr val="000000"/>
                </a:solidFill>
                <a:latin typeface="Calibri"/>
              </a:rPr>
              <a:t>ladinischen</a:t>
            </a:r>
            <a:r>
              <a:rPr lang="de-DE" sz="1600" b="1" i="0" u="none" strike="noStrike" baseline="0" dirty="0">
                <a:solidFill>
                  <a:srgbClr val="000000"/>
                </a:solidFill>
                <a:latin typeface="Calibri"/>
              </a:rPr>
              <a:t> Oberschulen - Schuljahr 2018-19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 sz="1000" b="0" i="0" u="none" strike="noStrike" baseline="0" dirty="0">
                <a:solidFill>
                  <a:srgbClr val="000000"/>
                </a:solidFill>
                <a:latin typeface="Calibri"/>
              </a:rPr>
              <a:t>(für die 5. Klasse sind die Zulassungen und Nicht-Zulassungen zur Abschlussprüfung der internen Kandidaten und Kandidatinnen dargestellt)</a:t>
            </a:r>
          </a:p>
        </c:rich>
      </c:tx>
      <c:layout>
        <c:manualLayout>
          <c:xMode val="edge"/>
          <c:yMode val="edge"/>
          <c:x val="0.14765489019738548"/>
          <c:y val="4.616018398755350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866454380890075"/>
          <c:y val="0.27168232386252267"/>
          <c:w val="0.77785596620242292"/>
          <c:h val="0.6623677504792775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'1'!$B$5:$I$5</c:f>
              <c:strCache>
                <c:ptCount val="8"/>
                <c:pt idx="0">
                  <c:v>im Juni versetzt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'1'!$J$4:$N$4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'1'!$J$11:$N$11</c:f>
              <c:numCache>
                <c:formatCode>0.00%</c:formatCode>
                <c:ptCount val="5"/>
                <c:pt idx="0">
                  <c:v>0.78349999999999997</c:v>
                </c:pt>
                <c:pt idx="1">
                  <c:v>0.86670000000000003</c:v>
                </c:pt>
                <c:pt idx="2">
                  <c:v>0.90429999999999999</c:v>
                </c:pt>
                <c:pt idx="3">
                  <c:v>0.88539999999999996</c:v>
                </c:pt>
                <c:pt idx="4">
                  <c:v>0.9798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2D-4D41-8C35-558830953746}"/>
            </c:ext>
          </c:extLst>
        </c:ser>
        <c:ser>
          <c:idx val="1"/>
          <c:order val="1"/>
          <c:tx>
            <c:strRef>
              <c:f>'1'!$B$6:$I$6</c:f>
              <c:strCache>
                <c:ptCount val="8"/>
                <c:pt idx="0">
                  <c:v>aufgeschobene Gesamtbewertung</c:v>
                </c:pt>
              </c:strCache>
            </c:strRef>
          </c:tx>
          <c:spPr>
            <a:solidFill>
              <a:srgbClr val="00569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'1'!$J$4:$N$4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'1'!$J$12:$N$12</c:f>
              <c:numCache>
                <c:formatCode>0.00%</c:formatCode>
                <c:ptCount val="5"/>
                <c:pt idx="0">
                  <c:v>0.17530000000000001</c:v>
                </c:pt>
                <c:pt idx="1">
                  <c:v>9.3299999999999994E-2</c:v>
                </c:pt>
                <c:pt idx="2">
                  <c:v>6.3799999999999996E-2</c:v>
                </c:pt>
                <c:pt idx="3">
                  <c:v>0.1042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2D-4D41-8C35-558830953746}"/>
            </c:ext>
          </c:extLst>
        </c:ser>
        <c:ser>
          <c:idx val="2"/>
          <c:order val="2"/>
          <c:tx>
            <c:strRef>
              <c:f>'1'!$B$7:$I$7</c:f>
              <c:strCache>
                <c:ptCount val="8"/>
                <c:pt idx="0">
                  <c:v>im Juni nicht versetzt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1.224786752089273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2D-4D41-8C35-558830953746}"/>
                </c:ext>
              </c:extLst>
            </c:dLbl>
            <c:dLbl>
              <c:idx val="3"/>
              <c:layout>
                <c:manualLayout>
                  <c:x val="1.2247867520892561E-2"/>
                  <c:y val="-5.111309258782908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2D-4D41-8C35-558830953746}"/>
                </c:ext>
              </c:extLst>
            </c:dLbl>
            <c:dLbl>
              <c:idx val="4"/>
              <c:layout>
                <c:manualLayout>
                  <c:x val="1.2247867520892739E-2"/>
                  <c:y val="-5.249343832020997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62D-4D41-8C35-558830953746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'1'!$J$4:$N$4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'1'!$J$13:$N$13</c:f>
              <c:numCache>
                <c:formatCode>0.00%</c:formatCode>
                <c:ptCount val="5"/>
                <c:pt idx="0">
                  <c:v>4.1200000000000001E-2</c:v>
                </c:pt>
                <c:pt idx="1">
                  <c:v>0.04</c:v>
                </c:pt>
                <c:pt idx="2">
                  <c:v>3.1899999999999998E-2</c:v>
                </c:pt>
                <c:pt idx="3">
                  <c:v>1.04E-2</c:v>
                </c:pt>
                <c:pt idx="4">
                  <c:v>2.0199999999999999E-2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2D-4D41-8C35-55883095374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43586720"/>
        <c:axId val="1"/>
      </c:barChart>
      <c:catAx>
        <c:axId val="543586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543586720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16584171974718862"/>
          <c:y val="0.24371674124616088"/>
          <c:w val="0.72467744611340112"/>
          <c:h val="5.3388432828875121E-2"/>
        </c:manualLayout>
      </c:layout>
      <c:overlay val="0"/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de-DE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000" b="1" i="0" u="none" strike="noStrike" baseline="0" dirty="0" err="1">
                <a:solidFill>
                  <a:srgbClr val="000000"/>
                </a:solidFill>
                <a:latin typeface="Calibri"/>
              </a:rPr>
              <a:t>Ejam</a:t>
            </a:r>
            <a:r>
              <a:rPr lang="de-DE" sz="2000" b="1" i="0" u="none" strike="noStrike" baseline="0" dirty="0">
                <a:solidFill>
                  <a:srgbClr val="000000"/>
                </a:solidFill>
                <a:latin typeface="Calibri"/>
              </a:rPr>
              <a:t> de </a:t>
            </a:r>
            <a:r>
              <a:rPr lang="de-DE" sz="2000" b="1" i="0" u="none" strike="noStrike" baseline="0" dirty="0" err="1">
                <a:solidFill>
                  <a:srgbClr val="000000"/>
                </a:solidFill>
                <a:latin typeface="Calibri"/>
              </a:rPr>
              <a:t>Stat</a:t>
            </a:r>
            <a:r>
              <a:rPr lang="de-DE" sz="2000" b="1" i="0" u="none" strike="noStrike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000" b="1" i="0" u="none" strike="noStrike" baseline="0" dirty="0" err="1">
                <a:solidFill>
                  <a:srgbClr val="000000"/>
                </a:solidFill>
                <a:latin typeface="Calibri"/>
              </a:rPr>
              <a:t>tles</a:t>
            </a:r>
            <a:r>
              <a:rPr lang="de-DE" sz="2000" b="1" i="0" u="none" strike="noStrike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000" b="1" i="0" u="none" strike="noStrike" baseline="0" dirty="0" err="1">
                <a:solidFill>
                  <a:srgbClr val="000000"/>
                </a:solidFill>
                <a:latin typeface="Calibri"/>
              </a:rPr>
              <a:t>scores</a:t>
            </a:r>
            <a:r>
              <a:rPr lang="de-DE" sz="2000" b="1" i="0" u="none" strike="noStrike" baseline="0" dirty="0">
                <a:solidFill>
                  <a:srgbClr val="000000"/>
                </a:solidFill>
                <a:latin typeface="Calibri"/>
              </a:rPr>
              <a:t> altes - </a:t>
            </a:r>
            <a:r>
              <a:rPr lang="de-DE" sz="2000" b="1" i="0" u="none" strike="noStrike" baseline="0" dirty="0" err="1">
                <a:solidFill>
                  <a:srgbClr val="000000"/>
                </a:solidFill>
                <a:latin typeface="Calibri"/>
              </a:rPr>
              <a:t>ann</a:t>
            </a:r>
            <a:r>
              <a:rPr lang="de-DE" sz="2000" b="1" i="0" u="none" strike="noStrike" baseline="0" dirty="0">
                <a:solidFill>
                  <a:srgbClr val="000000"/>
                </a:solidFill>
                <a:latin typeface="Calibri"/>
              </a:rPr>
              <a:t> de </a:t>
            </a:r>
            <a:r>
              <a:rPr lang="de-DE" sz="2000" b="1" i="0" u="none" strike="noStrike" baseline="0" dirty="0" err="1">
                <a:solidFill>
                  <a:srgbClr val="000000"/>
                </a:solidFill>
                <a:latin typeface="Calibri"/>
              </a:rPr>
              <a:t>scora</a:t>
            </a:r>
            <a:r>
              <a:rPr lang="de-DE" sz="2000" b="1" i="0" u="none" strike="noStrike" baseline="0" dirty="0">
                <a:solidFill>
                  <a:srgbClr val="000000"/>
                </a:solidFill>
                <a:latin typeface="Calibri"/>
              </a:rPr>
              <a:t> 2018/2019</a:t>
            </a:r>
          </a:p>
          <a:p>
            <a:pPr>
              <a:defRPr sz="10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000" b="1" i="0" u="none" strike="noStrike" baseline="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900" b="1" i="0" u="none" strike="noStrike" baseline="0" dirty="0">
                <a:solidFill>
                  <a:srgbClr val="000000"/>
                </a:solidFill>
                <a:latin typeface="Calibri"/>
              </a:rPr>
              <a:t>Staatliche Abschlussprüfungen an den </a:t>
            </a:r>
            <a:r>
              <a:rPr lang="de-DE" sz="1900" b="1" i="0" u="none" strike="noStrike" baseline="0" dirty="0" err="1">
                <a:solidFill>
                  <a:srgbClr val="000000"/>
                </a:solidFill>
                <a:latin typeface="Calibri"/>
              </a:rPr>
              <a:t>ladinischen</a:t>
            </a:r>
            <a:r>
              <a:rPr lang="de-DE" sz="1900" b="1" i="0" u="none" strike="noStrike" baseline="0" dirty="0">
                <a:solidFill>
                  <a:srgbClr val="000000"/>
                </a:solidFill>
                <a:latin typeface="Calibri"/>
              </a:rPr>
              <a:t> Oberschulen - Schuljahr 2018/2019</a:t>
            </a:r>
          </a:p>
        </c:rich>
      </c:tx>
      <c:layout>
        <c:manualLayout>
          <c:xMode val="edge"/>
          <c:yMode val="edge"/>
          <c:x val="0.10865811085925518"/>
          <c:y val="1.4323008135134667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318684648314696E-2"/>
          <c:y val="0.16559498953087354"/>
          <c:w val="0.97256647266917717"/>
          <c:h val="0.59110689339728295"/>
        </c:manualLayout>
      </c:layout>
      <c:pie3DChart>
        <c:varyColors val="1"/>
        <c:ser>
          <c:idx val="0"/>
          <c:order val="0"/>
          <c:spPr>
            <a:solidFill>
              <a:srgbClr val="FF6600"/>
            </a:solidFill>
          </c:spPr>
          <c:explosion val="17"/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2E02-496A-9AE8-193135E91E91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2-2E02-496A-9AE8-193135E91E91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4-2E02-496A-9AE8-193135E91E91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5-2E02-496A-9AE8-193135E91E91}"/>
              </c:ext>
            </c:extLst>
          </c:dPt>
          <c:dLbls>
            <c:dLbl>
              <c:idx val="0"/>
              <c:layout>
                <c:manualLayout>
                  <c:x val="-4.0527839158445121E-3"/>
                  <c:y val="-4.316514766362859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02-496A-9AE8-193135E91E91}"/>
                </c:ext>
              </c:extLst>
            </c:dLbl>
            <c:dLbl>
              <c:idx val="1"/>
              <c:layout>
                <c:manualLayout>
                  <c:x val="-0.13553141825651241"/>
                  <c:y val="0.125453944241221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E02-496A-9AE8-193135E91E9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E02-496A-9AE8-193135E91E9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E02-496A-9AE8-193135E91E91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'2'!$A$4:$A$7</c:f>
              <c:strCache>
                <c:ptCount val="4"/>
                <c:pt idx="0">
                  <c:v>  zur Abschlussprüfung nicht zugelassen</c:v>
                </c:pt>
                <c:pt idx="1">
                  <c:v>Abschlussprüfung bestanden</c:v>
                </c:pt>
                <c:pt idx="2">
                  <c:v>Abschlussprüfung nicht bestanden</c:v>
                </c:pt>
                <c:pt idx="3">
                  <c:v>bei der Abschlussprüfung nicht anwesend</c:v>
                </c:pt>
              </c:strCache>
            </c:strRef>
          </c:cat>
          <c:val>
            <c:numRef>
              <c:f>'2'!$E$4:$E$7</c:f>
              <c:numCache>
                <c:formatCode>0.00%</c:formatCode>
                <c:ptCount val="4"/>
                <c:pt idx="0">
                  <c:v>1.9400000000000001E-2</c:v>
                </c:pt>
                <c:pt idx="1">
                  <c:v>0.98060000000000003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E02-496A-9AE8-193135E91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e-DE"/>
              <a:t>Punkteverteilung im Vergleich mit dem Vorjahr</a:t>
            </a:r>
          </a:p>
        </c:rich>
      </c:tx>
      <c:layout>
        <c:manualLayout>
          <c:xMode val="edge"/>
          <c:yMode val="edge"/>
          <c:x val="0.28886641092940307"/>
          <c:y val="2.935094268594911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3843410106281088E-2"/>
          <c:y val="0.20923947255597034"/>
          <c:w val="0.86963222043693245"/>
          <c:h val="0.7252305214836194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'4'!$C$7</c:f>
              <c:strCache>
                <c:ptCount val="1"/>
                <c:pt idx="0">
                  <c:v>2017/2018</c:v>
                </c:pt>
              </c:strCache>
            </c:strRef>
          </c:tx>
          <c:spPr>
            <a:solidFill>
              <a:srgbClr val="005696"/>
            </a:solidFill>
          </c:spPr>
          <c:invertIfNegative val="0"/>
          <c:dLbls>
            <c:dLbl>
              <c:idx val="0"/>
              <c:layout>
                <c:manualLayout>
                  <c:x val="6.4412238325281604E-3"/>
                  <c:y val="-9.7387099854176838E-1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9E-4590-BB36-BA448316A807}"/>
                </c:ext>
              </c:extLst>
            </c:dLbl>
            <c:dLbl>
              <c:idx val="1"/>
              <c:layout>
                <c:manualLayout>
                  <c:x val="-6.4412238325281803E-3"/>
                  <c:y val="-9.7387099854176838E-1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09E-4590-BB36-BA448316A807}"/>
                </c:ext>
              </c:extLst>
            </c:dLbl>
            <c:dLbl>
              <c:idx val="2"/>
              <c:layout>
                <c:manualLayout>
                  <c:x val="-1.9791279727291649E-2"/>
                  <c:y val="0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09E-4590-BB36-BA448316A807}"/>
                </c:ext>
              </c:extLst>
            </c:dLbl>
            <c:dLbl>
              <c:idx val="4"/>
              <c:layout>
                <c:manualLayout>
                  <c:x val="-5.3676865271068174E-3"/>
                  <c:y val="0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09E-4590-BB36-BA448316A807}"/>
                </c:ext>
              </c:extLst>
            </c:dLbl>
            <c:dLbl>
              <c:idx val="5"/>
              <c:layout>
                <c:manualLayout>
                  <c:x val="-7.5147611379497012E-3"/>
                  <c:y val="7.9681274900397434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09E-4590-BB36-BA448316A807}"/>
                </c:ext>
              </c:extLst>
            </c:dLbl>
            <c:dLbl>
              <c:idx val="6"/>
              <c:layout>
                <c:manualLayout>
                  <c:x val="-6.4412238325281803E-3"/>
                  <c:y val="-9.7387099854176838E-1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09E-4590-BB36-BA448316A807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'4'!$A$9:$A$15</c:f>
              <c:strCache>
                <c:ptCount val="7"/>
                <c:pt idx="0">
                  <c:v>60</c:v>
                </c:pt>
                <c:pt idx="1">
                  <c:v>61 - 70</c:v>
                </c:pt>
                <c:pt idx="2">
                  <c:v>71 - 80</c:v>
                </c:pt>
                <c:pt idx="3">
                  <c:v>81 - 90</c:v>
                </c:pt>
                <c:pt idx="4">
                  <c:v>91 - 99</c:v>
                </c:pt>
                <c:pt idx="5">
                  <c:v>100</c:v>
                </c:pt>
                <c:pt idx="6">
                  <c:v>100 mit Auszeichnung</c:v>
                </c:pt>
              </c:strCache>
            </c:strRef>
          </c:cat>
          <c:val>
            <c:numRef>
              <c:f>'4'!$D$9:$D$15</c:f>
              <c:numCache>
                <c:formatCode>0.00%</c:formatCode>
                <c:ptCount val="7"/>
                <c:pt idx="0">
                  <c:v>0.01</c:v>
                </c:pt>
                <c:pt idx="1">
                  <c:v>0.17</c:v>
                </c:pt>
                <c:pt idx="2">
                  <c:v>0.39340000000000003</c:v>
                </c:pt>
                <c:pt idx="3">
                  <c:v>0.28000000000000003</c:v>
                </c:pt>
                <c:pt idx="4">
                  <c:v>0.06</c:v>
                </c:pt>
                <c:pt idx="5">
                  <c:v>0.02</c:v>
                </c:pt>
                <c:pt idx="6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9E-4590-BB36-BA448316A807}"/>
            </c:ext>
          </c:extLst>
        </c:ser>
        <c:ser>
          <c:idx val="0"/>
          <c:order val="1"/>
          <c:tx>
            <c:strRef>
              <c:f>'4'!$F$7</c:f>
              <c:strCache>
                <c:ptCount val="1"/>
                <c:pt idx="0">
                  <c:v>2018/2019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0"/>
              <c:layout>
                <c:manualLayout>
                  <c:x val="3.3832851125022025E-2"/>
                  <c:y val="-1.9477419970835368E-1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09E-4590-BB36-BA448316A807}"/>
                </c:ext>
              </c:extLst>
            </c:dLbl>
            <c:dLbl>
              <c:idx val="1"/>
              <c:layout>
                <c:manualLayout>
                  <c:x val="3.589264425483147E-2"/>
                  <c:y val="-5.3120849933598934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09E-4590-BB36-BA448316A807}"/>
                </c:ext>
              </c:extLst>
            </c:dLbl>
            <c:dLbl>
              <c:idx val="2"/>
              <c:layout>
                <c:manualLayout>
                  <c:x val="2.1470746108426478E-3"/>
                  <c:y val="5.3120849933598934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09E-4590-BB36-BA448316A807}"/>
                </c:ext>
              </c:extLst>
            </c:dLbl>
            <c:dLbl>
              <c:idx val="3"/>
              <c:layout>
                <c:manualLayout>
                  <c:x val="2.3011841708130299E-2"/>
                  <c:y val="2.656042496679946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09E-4590-BB36-BA448316A807}"/>
                </c:ext>
              </c:extLst>
            </c:dLbl>
            <c:dLbl>
              <c:idx val="5"/>
              <c:layout>
                <c:manualLayout>
                  <c:x val="1.5465792993418413E-2"/>
                  <c:y val="-9.7387099854176838E-1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09E-4590-BB36-BA448316A807}"/>
                </c:ext>
              </c:extLst>
            </c:dLbl>
            <c:dLbl>
              <c:idx val="6"/>
              <c:layout>
                <c:manualLayout>
                  <c:x val="1.8122526681324417E-2"/>
                  <c:y val="-1.9477419970835368E-1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de-D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09E-4590-BB36-BA448316A807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'4'!$A$9:$A$15</c:f>
              <c:strCache>
                <c:ptCount val="7"/>
                <c:pt idx="0">
                  <c:v>60</c:v>
                </c:pt>
                <c:pt idx="1">
                  <c:v>61 - 70</c:v>
                </c:pt>
                <c:pt idx="2">
                  <c:v>71 - 80</c:v>
                </c:pt>
                <c:pt idx="3">
                  <c:v>81 - 90</c:v>
                </c:pt>
                <c:pt idx="4">
                  <c:v>91 - 99</c:v>
                </c:pt>
                <c:pt idx="5">
                  <c:v>100</c:v>
                </c:pt>
                <c:pt idx="6">
                  <c:v>100 mit Auszeichnung</c:v>
                </c:pt>
              </c:strCache>
            </c:strRef>
          </c:cat>
          <c:val>
            <c:numRef>
              <c:f>'4'!$G$9:$G$15</c:f>
              <c:numCache>
                <c:formatCode>0.00%</c:formatCode>
                <c:ptCount val="7"/>
                <c:pt idx="0">
                  <c:v>0</c:v>
                </c:pt>
                <c:pt idx="1">
                  <c:v>0.1782</c:v>
                </c:pt>
                <c:pt idx="2">
                  <c:v>0.47520000000000001</c:v>
                </c:pt>
                <c:pt idx="3">
                  <c:v>0.22770000000000001</c:v>
                </c:pt>
                <c:pt idx="4">
                  <c:v>8.9099999999999999E-2</c:v>
                </c:pt>
                <c:pt idx="5">
                  <c:v>2.9700000000000001E-2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609E-4590-BB36-BA448316A8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06078288"/>
        <c:axId val="1"/>
      </c:barChart>
      <c:catAx>
        <c:axId val="606078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de-DE"/>
                  <a:t>Kandidatinnen und Kandidaten in Prozent</a:t>
                </a:r>
              </a:p>
            </c:rich>
          </c:tx>
          <c:layout>
            <c:manualLayout>
              <c:xMode val="edge"/>
              <c:yMode val="edge"/>
              <c:x val="1.416326805303183E-2"/>
              <c:y val="6.3144377869101015E-2"/>
            </c:manualLayout>
          </c:layout>
          <c:overlay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</c:title>
        <c:numFmt formatCode="0.0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de-DE"/>
          </a:p>
        </c:txPr>
        <c:crossAx val="60607828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84059842519685046"/>
          <c:y val="0.18537106168501843"/>
          <c:w val="0.11633461201965145"/>
          <c:h val="0.14774142276040197"/>
        </c:manualLayout>
      </c:layout>
      <c:overlay val="0"/>
      <c:spPr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de-DE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2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0.81746</cdr:x>
      <cdr:y>0.00861</cdr:y>
    </cdr:from>
    <cdr:to>
      <cdr:x>0.81746</cdr:x>
      <cdr:y>0.00861</cdr:y>
    </cdr:to>
    <cdr:pic>
      <cdr:nvPicPr>
        <cdr:cNvPr id="25602" name="Picture 1026" descr="SA_ Logo ohne Wappen RGB_06">
          <a:extLst xmlns:a="http://schemas.openxmlformats.org/drawingml/2006/main">
            <a:ext uri="{FF2B5EF4-FFF2-40B4-BE49-F238E27FC236}">
              <a16:creationId xmlns:a16="http://schemas.microsoft.com/office/drawing/2014/main" id="{A2D5B692-6783-4D10-9E16-4DFEB07819DE}"/>
            </a:ext>
          </a:extLst>
        </cdr:cNvPr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8217749" y="5080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66D8DD2-6185-42BC-B833-863C710758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553" cy="466394"/>
          </a:xfrm>
          <a:prstGeom prst="rect">
            <a:avLst/>
          </a:prstGeom>
        </p:spPr>
        <p:txBody>
          <a:bodyPr vert="horz" lIns="86155" tIns="43077" rIns="86155" bIns="43077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1854C8-AD1B-420A-8416-EE669BEEBC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7978" y="0"/>
            <a:ext cx="3043553" cy="466394"/>
          </a:xfrm>
          <a:prstGeom prst="rect">
            <a:avLst/>
          </a:prstGeom>
        </p:spPr>
        <p:txBody>
          <a:bodyPr vert="horz" lIns="86155" tIns="43077" rIns="86155" bIns="43077" rtlCol="0"/>
          <a:lstStyle>
            <a:lvl1pPr algn="r">
              <a:defRPr sz="1100"/>
            </a:lvl1pPr>
          </a:lstStyle>
          <a:p>
            <a:fld id="{0F012450-D807-4056-8EDE-BBA3D187D33C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AF67C9-98B7-4E11-9603-4BD4C7F4DE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2706"/>
            <a:ext cx="3043553" cy="466394"/>
          </a:xfrm>
          <a:prstGeom prst="rect">
            <a:avLst/>
          </a:prstGeom>
        </p:spPr>
        <p:txBody>
          <a:bodyPr vert="horz" lIns="86155" tIns="43077" rIns="86155" bIns="43077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8D49744-84E0-4A91-80B3-17003266A0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7978" y="8842706"/>
            <a:ext cx="3043553" cy="466394"/>
          </a:xfrm>
          <a:prstGeom prst="rect">
            <a:avLst/>
          </a:prstGeom>
        </p:spPr>
        <p:txBody>
          <a:bodyPr vert="horz" lIns="86155" tIns="43077" rIns="86155" bIns="43077" rtlCol="0" anchor="b"/>
          <a:lstStyle>
            <a:lvl1pPr algn="r">
              <a:defRPr sz="1100"/>
            </a:lvl1pPr>
          </a:lstStyle>
          <a:p>
            <a:fld id="{A3782400-89C1-41E4-B573-B9A9A6E6AB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099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>
            <a:extLst>
              <a:ext uri="{FF2B5EF4-FFF2-40B4-BE49-F238E27FC236}">
                <a16:creationId xmlns:a16="http://schemas.microsoft.com/office/drawing/2014/main" id="{8498B702-53F6-42D7-ACCA-F5E71CBF02B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41263"/>
            <a:ext cx="3043552" cy="466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6" tIns="45623" rIns="91246" bIns="45623" numCol="1" anchor="b" anchorCtr="0" compatLnSpc="1">
            <a:prstTxWarp prst="textNoShape">
              <a:avLst/>
            </a:prstTxWarp>
          </a:bodyPr>
          <a:lstStyle>
            <a:lvl1pPr defTabSz="91053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de-DE" altLang="de-DE" dirty="0"/>
          </a:p>
        </p:txBody>
      </p:sp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F7738C3-E861-4224-B738-3978BC9E09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120" tIns="43059" rIns="86120" bIns="43059" rtlCol="0" anchor="ctr"/>
          <a:lstStyle/>
          <a:p>
            <a:endParaRPr lang="de-DE"/>
          </a:p>
        </p:txBody>
      </p:sp>
      <p:sp>
        <p:nvSpPr>
          <p:cNvPr id="3" name="Kopfzeilenplatzhalter 2">
            <a:extLst>
              <a:ext uri="{FF2B5EF4-FFF2-40B4-BE49-F238E27FC236}">
                <a16:creationId xmlns:a16="http://schemas.microsoft.com/office/drawing/2014/main" id="{94D3C74F-9C12-4F66-8B0D-6F7EED41A5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5" y="3"/>
            <a:ext cx="3043552" cy="466393"/>
          </a:xfrm>
          <a:prstGeom prst="rect">
            <a:avLst/>
          </a:prstGeom>
        </p:spPr>
        <p:txBody>
          <a:bodyPr vert="horz" lIns="86120" tIns="43059" rIns="86120" bIns="43059" rtlCol="0"/>
          <a:lstStyle>
            <a:lvl1pPr algn="l">
              <a:defRPr sz="1000"/>
            </a:lvl1pPr>
          </a:lstStyle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F66D8E-7BBD-4CBC-9206-A3BC977492E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7982" y="3"/>
            <a:ext cx="3043552" cy="466393"/>
          </a:xfrm>
          <a:prstGeom prst="rect">
            <a:avLst/>
          </a:prstGeom>
        </p:spPr>
        <p:txBody>
          <a:bodyPr vert="horz" lIns="86120" tIns="43059" rIns="86120" bIns="43059" rtlCol="0"/>
          <a:lstStyle>
            <a:lvl1pPr algn="r">
              <a:defRPr sz="1000"/>
            </a:lvl1pPr>
          </a:lstStyle>
          <a:p>
            <a:fld id="{F9FF7177-7074-4E98-A16C-28B53EFBC8D0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F3172453-79A8-4105-83EF-70ABFE4A92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998" y="4480556"/>
            <a:ext cx="5619109" cy="3664727"/>
          </a:xfrm>
          <a:prstGeom prst="rect">
            <a:avLst/>
          </a:prstGeom>
        </p:spPr>
        <p:txBody>
          <a:bodyPr vert="horz" lIns="86120" tIns="43059" rIns="86120" bIns="43059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D0DDA93-89FE-4D20-9E43-6C31B365D4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9551" y="8841263"/>
            <a:ext cx="3041982" cy="466392"/>
          </a:xfrm>
          <a:prstGeom prst="rect">
            <a:avLst/>
          </a:prstGeom>
          <a:ln/>
        </p:spPr>
        <p:txBody>
          <a:bodyPr lIns="86120" tIns="43059" rIns="86120" bIns="43059"/>
          <a:lstStyle/>
          <a:p>
            <a:fld id="{1F62E412-3CF9-40F6-B747-DE9A99BA6E3A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6A88CA56-09F7-4AA6-9E0F-0BCAB9B166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5325"/>
            <a:ext cx="4662487" cy="3497263"/>
          </a:xfrm>
          <a:prstGeom prst="rect">
            <a:avLst/>
          </a:prstGeom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2265B6B6-30C0-4D06-9543-9821B10CA7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1998" y="4421355"/>
            <a:ext cx="5619109" cy="4191767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98A9FE2-49F7-48E5-A7E7-C109FCD5E9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9551" y="8841263"/>
            <a:ext cx="3041982" cy="466392"/>
          </a:xfrm>
          <a:prstGeom prst="rect">
            <a:avLst/>
          </a:prstGeom>
          <a:ln/>
        </p:spPr>
        <p:txBody>
          <a:bodyPr lIns="86120" tIns="43059" rIns="86120" bIns="43059"/>
          <a:lstStyle/>
          <a:p>
            <a:fld id="{C3EB16A3-12B1-42EB-99F1-E93BC412920D}" type="slidenum">
              <a:rPr lang="de-DE" altLang="de-DE"/>
              <a:pPr/>
              <a:t>2</a:t>
            </a:fld>
            <a:endParaRPr lang="de-DE" altLang="de-DE"/>
          </a:p>
        </p:txBody>
      </p:sp>
      <p:sp>
        <p:nvSpPr>
          <p:cNvPr id="89090" name="Rectangle 2">
            <a:extLst>
              <a:ext uri="{FF2B5EF4-FFF2-40B4-BE49-F238E27FC236}">
                <a16:creationId xmlns:a16="http://schemas.microsoft.com/office/drawing/2014/main" id="{6F8FD23E-9406-460B-83DC-183B038F2B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5325"/>
            <a:ext cx="4662487" cy="3497263"/>
          </a:xfrm>
          <a:prstGeom prst="rect">
            <a:avLst/>
          </a:prstGeom>
          <a:ln/>
        </p:spPr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ECACEE65-7B5D-433D-BBBE-B86786917B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1998" y="4421355"/>
            <a:ext cx="5619109" cy="4191767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1187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B64509E-724D-43F4-A664-942288D055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9551" y="8841263"/>
            <a:ext cx="3041982" cy="466392"/>
          </a:xfrm>
          <a:prstGeom prst="rect">
            <a:avLst/>
          </a:prstGeom>
          <a:ln/>
        </p:spPr>
        <p:txBody>
          <a:bodyPr lIns="86120" tIns="43059" rIns="86120" bIns="43059"/>
          <a:lstStyle/>
          <a:p>
            <a:fld id="{A9272F75-2C17-4A58-9865-6DA969529D84}" type="slidenum">
              <a:rPr lang="de-DE" altLang="de-DE"/>
              <a:pPr/>
              <a:t>11</a:t>
            </a:fld>
            <a:endParaRPr lang="de-DE" altLang="de-DE"/>
          </a:p>
        </p:txBody>
      </p:sp>
      <p:sp>
        <p:nvSpPr>
          <p:cNvPr id="107522" name="Rectangle 2">
            <a:extLst>
              <a:ext uri="{FF2B5EF4-FFF2-40B4-BE49-F238E27FC236}">
                <a16:creationId xmlns:a16="http://schemas.microsoft.com/office/drawing/2014/main" id="{12B3E33F-2093-40D2-92F0-CCB8A1B05B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5325"/>
            <a:ext cx="4662487" cy="3497263"/>
          </a:xfrm>
          <a:prstGeom prst="rect">
            <a:avLst/>
          </a:prstGeom>
          <a:ln/>
        </p:spPr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55492536-BE86-4647-BC65-59A08FBBCA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1998" y="4421355"/>
            <a:ext cx="5619109" cy="4191767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>
            <a:extLst>
              <a:ext uri="{FF2B5EF4-FFF2-40B4-BE49-F238E27FC236}">
                <a16:creationId xmlns:a16="http://schemas.microsoft.com/office/drawing/2014/main" id="{A2A2923D-B41E-4548-A01F-1A83D5AC7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95600"/>
            <a:ext cx="9144000" cy="2362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6D3CD9C-2E78-4AC3-B112-51260A8C6B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3213100"/>
            <a:ext cx="7772400" cy="14700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42B42-9767-4F68-8579-6A8E66AE7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ADA7EF-E332-4976-9122-9569188699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698DE5-6CF7-44FA-8E09-4D8CAB552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4226F1-A960-4573-8CB7-E8611D5C6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CE8151-D03B-4C28-8C02-96CBC69CD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67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F2A40-4D3D-4CC1-BBEE-324E4B14A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0A2179-60E4-4791-9E92-3553FA103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249B5-8054-42B9-A11D-DD970FFE6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F4508B-A861-4CD0-B4E5-A02E2F524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9015D8-422F-4E34-8078-BCB9BD5F9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097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085A4E-E915-48A9-8598-7C2710E4D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18866A-46D6-4291-9CFF-15FAB80C8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CDFF4E-B313-4FA8-BF28-9C556146E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8A219D-B9B0-4633-8317-87C3E6404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2D6689-9D3A-4092-9F9D-BB791FBB5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2582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50F3BC-8822-4B3F-AE77-81204825D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9D1116-37C9-4BFA-A7CF-BC45D75D18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9B4873-FAAE-4814-A6B1-1DBD0CCF6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5974DD-BA6B-4F12-B11A-244CE86D7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43B455C-2D7C-48E8-95BC-C50CA1CEF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EC6233E-DCA4-45BF-B036-255153A76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964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D24808-0EF3-4971-A5CC-FEFD878CC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83F804-9B94-43A3-97DC-0FCDD60EA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FA3094F-3B99-4464-ABBB-4A3A7AE524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9ABFCC-054E-4E2D-A130-5DAF9E89BD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ECC6C34-BB2F-40EA-8E76-57C78DF24F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50C695-FAD2-42B0-9B54-77A1E593B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27220F0-4B76-4F86-A24C-C3A072FE4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327A9B3-DB35-43FA-AC97-58BA7C74F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5428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F300B4-E7CA-4702-99C6-449F5EACC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7C9672-6DFC-4257-9F61-C0392FB40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EC2472-F2AB-46AE-911E-6912C08AF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4429D2-2483-43EC-81CC-95B7E84D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128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70901DF-C085-4EF6-92CE-E443284D4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6F45D0D-0122-45FE-839A-EF0F7EDAC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333BDE7-6A91-4B59-9084-51BA57B61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539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4FB38D-E0AB-4806-BFD3-65B55BAC1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DF0F4A-51AC-4FE0-9E7E-F9D9232F5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502BC4-1B33-4B24-B4E0-7AB0D754B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4FC04E-3172-4B1E-BCCA-48C530186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B3C136-DCB5-4F78-BB73-D88033F4F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ADEEB1-F156-4874-96E8-03A3DF6EB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307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BEC01-37DD-4E00-AC9A-27D3FB495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BD2327C-E093-46B2-869A-3895FF4871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90031A3-57B5-4A72-99F8-81C9C7F54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4E04EDD-D18C-41B3-9682-E9762FE2D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6AB3B7-E90E-4B33-819B-8EA68398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50CB0B-613D-4221-934A-2021E78A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701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5E05E2-9972-43F9-9F11-5E6019FE5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5D80D3-5B0D-4245-92EF-1E3DDCF383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28036D-2FCA-429C-9132-27AE094E0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24AEAD-2C93-4C97-8983-679FE7CB2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5AB6C1-643F-4FDD-B050-2C506A86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24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2BAC41-3172-4E8A-9C59-F36B2D532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3FCE39-9FA5-4754-95B8-AEE057934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46112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6F2FE4A-1BC3-4E65-95D1-3D924980B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FFC39D4-B3B4-48E5-832B-3AA8125CE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76A7EF-A9C6-4887-9339-CB66331C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EC4050-EC5A-469A-8A71-2BDD54F8F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D91C7D-4C76-4B83-ADE9-969A4C176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651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F9C38F-D3F8-4880-8036-079F2D7A25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0BD4B2F-153C-4BC9-B798-02D76B4834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8AF2D1-E80A-48CB-BD1D-945767514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915276-16A0-4A4B-A444-2FAD77A5D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62DD38-9906-40A4-AD9D-FD21E269B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274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F5568D-E3EF-4122-959C-DC91E8273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8AFA69-0FD2-4ECC-B3A2-E97EC6630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37716-585D-4CB9-A9CA-98B313881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DE9023-5AA0-4CC6-9DD4-B5547B93D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A63C27-243B-485D-9830-0E479BD2D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368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6708D1-2C62-4F03-9C8D-2A738A00C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06E180D-8A36-4A5B-8079-208802031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EECF09-28C8-479D-A3F9-392359160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441F1B-83E6-4AE1-9F34-F2599099C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20808-9339-408A-A9ED-A71A9BD43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60561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1E745-F801-4A78-BC42-EF55CE926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4050FB-962D-4F82-9D54-D7F74694C6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264F4C9-3C17-4FB7-8860-F9CFBF5A87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E6BB44-B5DE-411E-B739-099F82434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5AFB881-2417-414F-852E-4917822C3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B790D3-6358-4F5D-9C04-C0696AF05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288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DA6C31-8075-4547-A2A1-E87686138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0E8D33-63FD-4D48-9E54-9569FD534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7005BB9-0B86-4021-84A4-6A97BF67B4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CE02070-DB3A-4D23-A218-D696139110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D9FD26F-EBCE-4614-A54D-090DEB2AD5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E930871-07FC-4C74-B504-D0D58C133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BB1BE8E-6DCE-4892-8789-D237FE89B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3B227F-5916-4BA6-A4DE-3BF8D01A4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82686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69E0AF-A18A-4160-87AF-02D396FF7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E83A46-9117-4415-A5D6-567C374E4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98BA40-560D-4BA8-885B-FFEB6962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1016F8-86F9-4354-A3D5-B6761FA05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440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585C49E-0557-4244-8BDB-E7DEFB636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DD9870-C1A3-44F0-8644-34756A257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75F9B55-DF49-4AE3-B7A1-B869D0A2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958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46551E-329A-4F71-B3E6-F1CF31F2B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97F771-D4BB-4186-AB5E-732593468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E2BD6D-A427-4DC7-B916-FD6B33942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4985E5-54E2-4B77-84CA-75EC0D08D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7D2AF2-3954-4C8A-B17B-2F85E0608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6D87F2-A624-4512-98A6-760DF035F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707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989B3E-33F6-4ECD-969B-4B6323479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6429F97-2794-45EA-8A21-015FC7AFE3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B824DBD-06F3-4CAD-8F29-9AEC5425D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DACC96-F639-45DE-8843-D254BF4B5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D1563EA-374C-4DCF-BB67-A25337FEF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849E9B-D576-4163-9B2A-50800FF6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23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FB87E2-57F2-4C19-9122-153FE31E8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25B6B5C-A5B7-4869-888D-8BDD9D8D2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432394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E4F46-EDED-4982-A9EF-9A6BAAB7C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DEE9EBD-3D30-4CA2-AA7B-713926CC7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B848F48-C2CC-4F2A-9EBC-69B301856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EBF76-8809-446E-BBDD-53B505661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8432E0-2305-4887-A92F-382DA1BFB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6763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E7390D0-425C-4B2A-99E8-8672EB1B58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9ECFCED-F8A7-495F-B3AF-C9F1579C3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75DBB4-A833-4695-8899-184972B42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AA2CE8-DF02-44E8-AED8-C972A9886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9B2295-895C-4A53-A623-5F1C7EFD2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13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F8556-25E1-4455-886B-7C2965AB5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D0BB37-4172-4BA4-B83D-2C462F6998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ADA640C-2206-4CA5-9AE6-DD0F4DFCCE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2363233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4D64E9-3B7D-42A4-97B0-82C0B7FB0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D90325-5216-4C98-927A-7F3E22737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7FDC99-980D-48B9-8E8E-422291855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8AD5DBC-3A97-4629-A3B8-4C7750658B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F8DF68-F582-4A71-AAA4-99AA1B676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4832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92393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3DE57B-FBFD-473E-A2BC-61B1BDBEC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C3D335-AC96-4F58-B726-E3F27E7D9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F987599-A1B1-48EE-8624-8D8E90AC28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16601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CB277-7819-4544-A3FC-DC33BB091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C33FDE7-7E8C-42B6-8E23-D58DB3333E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B2DD19-D875-4D2E-A6E2-9BBA9228E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75329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D5AB5A0-8A24-4D34-9E71-9E1D5DF9A31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27378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A3EBEBB-36A6-481E-BDEC-4E37B05283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71A94B1-A11B-4B51-8D80-23D8BDECC7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6A197033-14E5-4064-B7FF-E1B7338581E5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337300"/>
            <a:ext cx="9144000" cy="0"/>
          </a:xfrm>
          <a:prstGeom prst="line">
            <a:avLst/>
          </a:prstGeom>
          <a:noFill/>
          <a:ln w="9525">
            <a:solidFill>
              <a:srgbClr val="005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2CFDFA81-C017-4FE9-AEBC-BF192B710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0855" y="6340116"/>
            <a:ext cx="6802289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900" dirty="0" err="1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Conferënza</a:t>
            </a:r>
            <a:r>
              <a:rPr lang="de-DE" altLang="de-DE" sz="9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de-DE" altLang="de-DE" sz="900" dirty="0" err="1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stampa</a:t>
            </a:r>
            <a:r>
              <a:rPr lang="de-DE" altLang="de-DE" sz="9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 | </a:t>
            </a:r>
            <a:r>
              <a:rPr lang="de-DE" altLang="de-DE" sz="900" dirty="0" err="1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Ejams</a:t>
            </a:r>
            <a:r>
              <a:rPr lang="de-DE" altLang="de-DE" sz="9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 de </a:t>
            </a:r>
            <a:r>
              <a:rPr lang="de-DE" altLang="de-DE" sz="900" dirty="0" err="1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Stat</a:t>
            </a:r>
            <a:r>
              <a:rPr lang="de-DE" altLang="de-DE" sz="9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 - </a:t>
            </a:r>
            <a:r>
              <a:rPr lang="de-DE" altLang="de-DE" sz="900" dirty="0" err="1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Valutaziuns</a:t>
            </a:r>
            <a:r>
              <a:rPr lang="de-DE" altLang="de-DE" sz="9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 | </a:t>
            </a:r>
            <a:r>
              <a:rPr lang="de-DE" altLang="de-DE" sz="900" dirty="0" err="1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Intendënza</a:t>
            </a:r>
            <a:r>
              <a:rPr lang="de-DE" altLang="de-DE" sz="9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 y Cultura Ladina | 15.07.2019 | Plata </a:t>
            </a:r>
            <a:fld id="{55E6DF23-5DAF-479F-BCCF-836959F11D32}" type="slidenum">
              <a:rPr lang="de-DE" altLang="de-DE" sz="900" smtClean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‹Nr.›</a:t>
            </a:fld>
            <a:r>
              <a:rPr lang="de-DE" altLang="de-DE" sz="9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</a:rPr>
              <a:t> de 13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15B3981F-84A7-407A-8748-3BD24C84F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005696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0" r:id="rId9"/>
  </p:sldLayoutIdLst>
  <p:txStyles>
    <p:titleStyle>
      <a:lvl1pPr algn="l" rtl="0" fontAlgn="base">
        <a:spcBef>
          <a:spcPct val="0"/>
        </a:spcBef>
        <a:spcAft>
          <a:spcPct val="0"/>
        </a:spcAft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9pPr>
    </p:titleStyle>
    <p:bodyStyle>
      <a:lvl1pPr marL="342900" indent="-342900" algn="l" rtl="0" fontAlgn="base">
        <a:lnSpc>
          <a:spcPts val="2400"/>
        </a:lnSpc>
        <a:spcBef>
          <a:spcPct val="20000"/>
        </a:spcBef>
        <a:spcAft>
          <a:spcPct val="0"/>
        </a:spcAft>
        <a:buClr>
          <a:srgbClr val="CC2C30"/>
        </a:buClr>
        <a:buFont typeface="Wingdings" panose="05000000000000000000" pitchFamily="2" charset="2"/>
        <a:buChar char="n"/>
        <a:defRPr sz="20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2C30"/>
        </a:buClr>
        <a:buSzPct val="50000"/>
        <a:buFont typeface="Wingdings" panose="05000000000000000000" pitchFamily="2" charset="2"/>
        <a:buChar char="n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C2C30"/>
        </a:buClr>
        <a:buFont typeface="Wingdings" panose="05000000000000000000" pitchFamily="2" charset="2"/>
        <a:buChar char="§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6C48BAC-3C66-4BE2-A5EF-362CBF652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F2D042-7256-4C08-A6B1-66D11BA07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DB5573-9295-4D95-BAD5-F25F2A447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7A1D4-6B92-4D9D-A1D8-94FD87BE93BB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32DB63-2A93-4877-9887-32784C6F1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613F7C-E81F-45C1-A26F-FAC5833CD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6711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2183AC-3B0F-4810-AFA9-EB871648E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B2F5F-4101-4430-B2CB-7CD960A72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0AFFB2-87E2-48FC-8544-ED0138452A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F4761-27EB-4CCD-907B-C6A4F4F9EFCE}" type="datetimeFigureOut">
              <a:rPr lang="de-DE" smtClean="0"/>
              <a:t>10.07.2019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EFEC31-C520-4DE1-B5EB-F17AA9C2E9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39F837-B3C3-4803-9D54-4D4E20EEA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653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8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9A172A6-488F-47A4-9BD0-CFA7B8EB29A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dirty="0">
                <a:solidFill>
                  <a:srgbClr val="FFFFFF"/>
                </a:solidFill>
                <a:latin typeface="Calibri" panose="020F0502020204030204" pitchFamily="34" charset="0"/>
              </a:rPr>
              <a:t>Ann de </a:t>
            </a:r>
            <a:r>
              <a:rPr lang="de-DE" altLang="de-DE" dirty="0" err="1">
                <a:solidFill>
                  <a:srgbClr val="FFFFFF"/>
                </a:solidFill>
                <a:latin typeface="Calibri" panose="020F0502020204030204" pitchFamily="34" charset="0"/>
              </a:rPr>
              <a:t>scora</a:t>
            </a:r>
            <a:r>
              <a:rPr lang="de-DE" altLang="de-DE" dirty="0">
                <a:solidFill>
                  <a:srgbClr val="FFFFFF"/>
                </a:solidFill>
                <a:latin typeface="Calibri" panose="020F0502020204030204" pitchFamily="34" charset="0"/>
              </a:rPr>
              <a:t> | Schuljahr | Anno </a:t>
            </a:r>
            <a:r>
              <a:rPr lang="de-DE" altLang="de-DE" dirty="0" err="1">
                <a:solidFill>
                  <a:srgbClr val="FFFFFF"/>
                </a:solidFill>
                <a:latin typeface="Calibri" panose="020F0502020204030204" pitchFamily="34" charset="0"/>
              </a:rPr>
              <a:t>Scolastico</a:t>
            </a:r>
            <a:r>
              <a:rPr lang="de-DE" altLang="de-DE" dirty="0">
                <a:solidFill>
                  <a:srgbClr val="FFFFFF"/>
                </a:solidFill>
                <a:latin typeface="Calibri" panose="020F0502020204030204" pitchFamily="34" charset="0"/>
              </a:rPr>
              <a:t> 2018/2019</a:t>
            </a:r>
            <a:br>
              <a:rPr lang="de-DE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</a:br>
            <a:br>
              <a:rPr lang="de-DE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</a:br>
            <a:r>
              <a:rPr lang="de-DE" altLang="de-DE" sz="2000" dirty="0" err="1">
                <a:solidFill>
                  <a:srgbClr val="FFFFFF"/>
                </a:solidFill>
                <a:latin typeface="Calibri" panose="020F0502020204030204" pitchFamily="34" charset="0"/>
              </a:rPr>
              <a:t>Resultac</a:t>
            </a:r>
            <a:r>
              <a:rPr lang="de-DE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de-DE" altLang="de-DE" sz="2000" dirty="0" err="1">
                <a:solidFill>
                  <a:srgbClr val="FFFFFF"/>
                </a:solidFill>
                <a:latin typeface="Calibri" panose="020F0502020204030204" pitchFamily="34" charset="0"/>
              </a:rPr>
              <a:t>dles</a:t>
            </a:r>
            <a:r>
              <a:rPr lang="de-DE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de-DE" altLang="de-DE" sz="2000" dirty="0" err="1">
                <a:solidFill>
                  <a:srgbClr val="FFFFFF"/>
                </a:solidFill>
                <a:latin typeface="Calibri" panose="020F0502020204030204" pitchFamily="34" charset="0"/>
              </a:rPr>
              <a:t>valutaziuns</a:t>
            </a:r>
            <a:r>
              <a:rPr lang="de-DE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  <a:t> finales y di </a:t>
            </a:r>
            <a:r>
              <a:rPr lang="de-DE" altLang="de-DE" sz="2000" dirty="0" err="1">
                <a:solidFill>
                  <a:srgbClr val="FFFFFF"/>
                </a:solidFill>
                <a:latin typeface="Calibri" panose="020F0502020204030204" pitchFamily="34" charset="0"/>
              </a:rPr>
              <a:t>Ejams</a:t>
            </a:r>
            <a:r>
              <a:rPr lang="de-DE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  <a:t> de </a:t>
            </a:r>
            <a:r>
              <a:rPr lang="de-DE" altLang="de-DE" sz="2000" dirty="0" err="1">
                <a:solidFill>
                  <a:srgbClr val="FFFFFF"/>
                </a:solidFill>
                <a:latin typeface="Calibri" panose="020F0502020204030204" pitchFamily="34" charset="0"/>
              </a:rPr>
              <a:t>Stat</a:t>
            </a:r>
            <a:br>
              <a:rPr lang="de-DE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</a:br>
            <a:r>
              <a:rPr lang="de-DE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  <a:t>Ergebnisse der Schlussbewertungen und Abschlussprüfungen</a:t>
            </a:r>
            <a:br>
              <a:rPr lang="de-DE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</a:br>
            <a:r>
              <a:rPr lang="it-IT" altLang="de-DE" sz="2000" dirty="0">
                <a:solidFill>
                  <a:srgbClr val="FFFFFF"/>
                </a:solidFill>
                <a:latin typeface="Calibri" panose="020F0502020204030204" pitchFamily="34" charset="0"/>
              </a:rPr>
              <a:t>Esiti delle valutazioni finali e degli Esami di Stato</a:t>
            </a:r>
          </a:p>
        </p:txBody>
      </p:sp>
      <p:sp>
        <p:nvSpPr>
          <p:cNvPr id="2056" name="Rectangle 8">
            <a:extLst>
              <a:ext uri="{FF2B5EF4-FFF2-40B4-BE49-F238E27FC236}">
                <a16:creationId xmlns:a16="http://schemas.microsoft.com/office/drawing/2014/main" id="{4FFA688B-2759-4EC3-9C60-A21BDE1F6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0350"/>
            <a:ext cx="208756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4">
            <a:extLst>
              <a:ext uri="{FF2B5EF4-FFF2-40B4-BE49-F238E27FC236}">
                <a16:creationId xmlns:a16="http://schemas.microsoft.com/office/drawing/2014/main" id="{F717D20C-0C25-41D9-900D-6938BBDC9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280" y="188640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D910ABE1-C792-4394-8BFC-C14E1FB741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969122"/>
              </p:ext>
            </p:extLst>
          </p:nvPr>
        </p:nvGraphicFramePr>
        <p:xfrm>
          <a:off x="1" y="332656"/>
          <a:ext cx="9143999" cy="5930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Worksheet" r:id="rId3" imgW="10801485" imgH="7734210" progId="Excel.Sheet.8">
                  <p:embed/>
                </p:oleObj>
              </mc:Choice>
              <mc:Fallback>
                <p:oleObj name="Worksheet" r:id="rId3" imgW="10801485" imgH="773421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" y="332656"/>
                        <a:ext cx="9143999" cy="5930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5274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4">
            <a:extLst>
              <a:ext uri="{FF2B5EF4-FFF2-40B4-BE49-F238E27FC236}">
                <a16:creationId xmlns:a16="http://schemas.microsoft.com/office/drawing/2014/main" id="{297A36ED-C949-4163-BFB4-7561F151A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6681" y="4581128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4AA8676B-2C4F-4A5F-BBF5-A0580D2765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262333"/>
              </p:ext>
            </p:extLst>
          </p:nvPr>
        </p:nvGraphicFramePr>
        <p:xfrm>
          <a:off x="94481" y="4869160"/>
          <a:ext cx="8948811" cy="1425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Worksheet" r:id="rId4" imgW="10649021" imgH="1705078" progId="Excel.Sheet.8">
                  <p:embed/>
                </p:oleObj>
              </mc:Choice>
              <mc:Fallback>
                <p:oleObj name="Worksheet" r:id="rId4" imgW="10649021" imgH="170507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481" y="4869160"/>
                        <a:ext cx="8948811" cy="14259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87756C55-AE8F-4F73-A3F9-757D51EE61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697055"/>
              </p:ext>
            </p:extLst>
          </p:nvPr>
        </p:nvGraphicFramePr>
        <p:xfrm>
          <a:off x="-972616" y="260648"/>
          <a:ext cx="11089232" cy="5437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4">
            <a:extLst>
              <a:ext uri="{FF2B5EF4-FFF2-40B4-BE49-F238E27FC236}">
                <a16:creationId xmlns:a16="http://schemas.microsoft.com/office/drawing/2014/main" id="{7BB44D5B-C2D2-4238-9BC7-1CB6E77EE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0272" y="2204864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E16DA2D9-A897-4BAD-A8EC-C69BA0D6A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060409"/>
              </p:ext>
            </p:extLst>
          </p:nvPr>
        </p:nvGraphicFramePr>
        <p:xfrm>
          <a:off x="165397" y="188640"/>
          <a:ext cx="8813205" cy="6048668"/>
        </p:xfrm>
        <a:graphic>
          <a:graphicData uri="http://schemas.openxmlformats.org/drawingml/2006/table">
            <a:tbl>
              <a:tblPr/>
              <a:tblGrid>
                <a:gridCol w="1442677">
                  <a:extLst>
                    <a:ext uri="{9D8B030D-6E8A-4147-A177-3AD203B41FA5}">
                      <a16:colId xmlns:a16="http://schemas.microsoft.com/office/drawing/2014/main" val="1388962988"/>
                    </a:ext>
                  </a:extLst>
                </a:gridCol>
                <a:gridCol w="208673">
                  <a:extLst>
                    <a:ext uri="{9D8B030D-6E8A-4147-A177-3AD203B41FA5}">
                      <a16:colId xmlns:a16="http://schemas.microsoft.com/office/drawing/2014/main" val="4210487170"/>
                    </a:ext>
                  </a:extLst>
                </a:gridCol>
                <a:gridCol w="1710603">
                  <a:extLst>
                    <a:ext uri="{9D8B030D-6E8A-4147-A177-3AD203B41FA5}">
                      <a16:colId xmlns:a16="http://schemas.microsoft.com/office/drawing/2014/main" val="622093106"/>
                    </a:ext>
                  </a:extLst>
                </a:gridCol>
                <a:gridCol w="1607553">
                  <a:extLst>
                    <a:ext uri="{9D8B030D-6E8A-4147-A177-3AD203B41FA5}">
                      <a16:colId xmlns:a16="http://schemas.microsoft.com/office/drawing/2014/main" val="3742293015"/>
                    </a:ext>
                  </a:extLst>
                </a:gridCol>
                <a:gridCol w="463716">
                  <a:extLst>
                    <a:ext uri="{9D8B030D-6E8A-4147-A177-3AD203B41FA5}">
                      <a16:colId xmlns:a16="http://schemas.microsoft.com/office/drawing/2014/main" val="1412074296"/>
                    </a:ext>
                  </a:extLst>
                </a:gridCol>
                <a:gridCol w="1679687">
                  <a:extLst>
                    <a:ext uri="{9D8B030D-6E8A-4147-A177-3AD203B41FA5}">
                      <a16:colId xmlns:a16="http://schemas.microsoft.com/office/drawing/2014/main" val="1620776997"/>
                    </a:ext>
                  </a:extLst>
                </a:gridCol>
                <a:gridCol w="1700296">
                  <a:extLst>
                    <a:ext uri="{9D8B030D-6E8A-4147-A177-3AD203B41FA5}">
                      <a16:colId xmlns:a16="http://schemas.microsoft.com/office/drawing/2014/main" val="2193000197"/>
                    </a:ext>
                  </a:extLst>
                </a:gridCol>
              </a:tblGrid>
              <a:tr h="678893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de-DE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Resultac</a:t>
                      </a:r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dl </a:t>
                      </a:r>
                      <a:r>
                        <a:rPr lang="de-DE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Ejam</a:t>
                      </a:r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de-DE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</a:t>
                      </a:r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tles</a:t>
                      </a:r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scores</a:t>
                      </a:r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altes - </a:t>
                      </a:r>
                      <a:r>
                        <a:rPr lang="de-DE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</a:t>
                      </a:r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de-DE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scora</a:t>
                      </a:r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2018/2019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0301014"/>
                  </a:ext>
                </a:extLst>
              </a:tr>
              <a:tr h="658351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Ergebnisse der staatlichen Abschlussprüfungen an den </a:t>
                      </a:r>
                      <a:r>
                        <a:rPr lang="de-DE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ladinischen</a:t>
                      </a:r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Oberschulen – Schuljahr 2018/2019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236337"/>
                  </a:ext>
                </a:extLst>
              </a:tr>
              <a:tr h="253199">
                <a:tc>
                  <a:txBody>
                    <a:bodyPr/>
                    <a:lstStyle/>
                    <a:p>
                      <a:pPr algn="ctr" rtl="0" fontAlgn="ctr"/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9369832"/>
                  </a:ext>
                </a:extLst>
              </a:tr>
              <a:tr h="356852"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de-DE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Resultac</a:t>
                      </a:r>
                      <a:r>
                        <a:rPr lang="de-D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en </a:t>
                      </a:r>
                      <a:r>
                        <a:rPr lang="de-DE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confront</a:t>
                      </a:r>
                      <a:r>
                        <a:rPr lang="de-D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cun</a:t>
                      </a:r>
                      <a:r>
                        <a:rPr lang="de-D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l'ann</a:t>
                      </a:r>
                      <a:r>
                        <a:rPr lang="de-D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passé | Punkteverteilung in der Bewertung im Vergleich mit dem Vorjahr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119977"/>
                  </a:ext>
                </a:extLst>
              </a:tr>
              <a:tr h="186633">
                <a:tc gridSpan="7">
                  <a:txBody>
                    <a:bodyPr/>
                    <a:lstStyle/>
                    <a:p>
                      <a:pPr algn="ctr" rtl="0" fontAlgn="ctr"/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177322"/>
                  </a:ext>
                </a:extLst>
              </a:tr>
              <a:tr h="137833">
                <a:tc>
                  <a:txBody>
                    <a:bodyPr/>
                    <a:lstStyle/>
                    <a:p>
                      <a:pPr algn="l" rtl="0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4968567"/>
                  </a:ext>
                </a:extLst>
              </a:tr>
              <a:tr h="35536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BEWERTUNG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2017/2018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2018/2019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025564"/>
                  </a:ext>
                </a:extLst>
              </a:tr>
              <a:tr h="235431"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572321"/>
                  </a:ext>
                </a:extLst>
              </a:tr>
              <a:tr h="35536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7573887"/>
                  </a:ext>
                </a:extLst>
              </a:tr>
              <a:tr h="35536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61 - 70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17,82%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733371"/>
                  </a:ext>
                </a:extLst>
              </a:tr>
              <a:tr h="35536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71 - 80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39,34%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47,52%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446294"/>
                  </a:ext>
                </a:extLst>
              </a:tr>
              <a:tr h="35536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81 - 90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22,77%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377490"/>
                  </a:ext>
                </a:extLst>
              </a:tr>
              <a:tr h="35536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91 - 99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8,91%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1419426"/>
                  </a:ext>
                </a:extLst>
              </a:tr>
              <a:tr h="35536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2,97%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289329"/>
                  </a:ext>
                </a:extLst>
              </a:tr>
              <a:tr h="46315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mit Auszeichnung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09107"/>
                  </a:ext>
                </a:extLst>
              </a:tr>
              <a:tr h="235431"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215398"/>
                  </a:ext>
                </a:extLst>
              </a:tr>
              <a:tr h="35536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INSGESAMT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83C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7219" marR="7219" marT="72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7500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045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7E79D0D8-7946-4446-9915-2278386E2E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7592096"/>
              </p:ext>
            </p:extLst>
          </p:nvPr>
        </p:nvGraphicFramePr>
        <p:xfrm>
          <a:off x="179512" y="1052737"/>
          <a:ext cx="8655073" cy="5147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362" name="Rectangle 2">
            <a:extLst>
              <a:ext uri="{FF2B5EF4-FFF2-40B4-BE49-F238E27FC236}">
                <a16:creationId xmlns:a16="http://schemas.microsoft.com/office/drawing/2014/main" id="{3CCBAB3D-8C20-4466-BFB9-A67753D759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143907"/>
            <a:ext cx="8229600" cy="1143000"/>
          </a:xfrm>
        </p:spPr>
        <p:txBody>
          <a:bodyPr/>
          <a:lstStyle/>
          <a:p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E)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Ejams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Stat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tla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scora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alta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| Abschlussprüfung der Oberschule</a:t>
            </a: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A9D3694B-749D-4ACE-B20F-DE7ECCBFB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684" y="1772816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>
            <a:extLst>
              <a:ext uri="{FF2B5EF4-FFF2-40B4-BE49-F238E27FC236}">
                <a16:creationId xmlns:a16="http://schemas.microsoft.com/office/drawing/2014/main" id="{1AFBC94A-8761-4B66-9002-24F63C860F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528" y="332656"/>
            <a:ext cx="8651304" cy="1143000"/>
          </a:xfrm>
        </p:spPr>
        <p:txBody>
          <a:bodyPr/>
          <a:lstStyle/>
          <a:p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Resultac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dles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valutaziuns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finales y di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Ejams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Stat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| Ergebnisse der Bewertungen und Abschlussprüfungen | </a:t>
            </a:r>
            <a:r>
              <a:rPr lang="it-IT" altLang="de-DE" dirty="0">
                <a:solidFill>
                  <a:schemeClr val="tx1"/>
                </a:solidFill>
                <a:latin typeface="Arial" panose="020B0604020202020204" pitchFamily="34" charset="0"/>
              </a:rPr>
              <a:t>Esiti delle valutazioni e degli Esami di Stato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2734875-50D4-4DF7-A8E9-29542417E054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772816"/>
            <a:ext cx="4038600" cy="45259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A) Versetzungen an Grund- und Mittelschulen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B) Abschlussprüfung der Unterstufe (Mittelschule)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C) Blick auf die Berufsbildung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D) Versetzungen an den Oberschulen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E) Abschlussprüfung der Oberschule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579C31C-4C8A-4454-B4DF-8629002D12AF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712464" y="1772816"/>
            <a:ext cx="4038600" cy="45259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it-IT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A) Promozioni nella scuola primaria e nella scuola secondaria di primo grado</a:t>
            </a:r>
          </a:p>
          <a:p>
            <a:pPr>
              <a:spcBef>
                <a:spcPct val="0"/>
              </a:spcBef>
            </a:pPr>
            <a:endParaRPr lang="it-IT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B) Esame di Stato conclusivo del primo ciclo di istruzione (scuola media)</a:t>
            </a:r>
          </a:p>
          <a:p>
            <a:pPr>
              <a:spcBef>
                <a:spcPct val="0"/>
              </a:spcBef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C) Formazione professionale</a:t>
            </a:r>
            <a:endParaRPr lang="it-IT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it-IT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D) Promozioni nella scuola secondaria di secondo grado </a:t>
            </a:r>
          </a:p>
          <a:p>
            <a:pPr>
              <a:spcBef>
                <a:spcPct val="0"/>
              </a:spcBef>
            </a:pPr>
            <a:endParaRPr lang="it-IT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de-DE" sz="1400" dirty="0">
                <a:solidFill>
                  <a:srgbClr val="000000"/>
                </a:solidFill>
                <a:latin typeface="Arial" panose="020B0604020202020204" pitchFamily="34" charset="0"/>
              </a:rPr>
              <a:t>E) Esame di Stato conclusivo della scuola secondaria di secondo grado</a:t>
            </a:r>
          </a:p>
          <a:p>
            <a:pPr>
              <a:spcBef>
                <a:spcPct val="0"/>
              </a:spcBef>
            </a:pPr>
            <a:endParaRPr lang="it-IT" altLang="de-DE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23" name="Rectangle 75">
            <a:extLst>
              <a:ext uri="{FF2B5EF4-FFF2-40B4-BE49-F238E27FC236}">
                <a16:creationId xmlns:a16="http://schemas.microsoft.com/office/drawing/2014/main" id="{3D5D94FD-2751-4C06-AE89-2474740CD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804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30124" name="Rectangle 76">
            <a:extLst>
              <a:ext uri="{FF2B5EF4-FFF2-40B4-BE49-F238E27FC236}">
                <a16:creationId xmlns:a16="http://schemas.microsoft.com/office/drawing/2014/main" id="{E9E6946D-3D54-46F0-A515-807E4AAE7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62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de-DE" altLang="de-DE" sz="1800">
              <a:solidFill>
                <a:schemeClr val="tx1"/>
              </a:solidFill>
            </a:endParaRPr>
          </a:p>
        </p:txBody>
      </p:sp>
      <p:sp>
        <p:nvSpPr>
          <p:cNvPr id="130127" name="Rectangle 79">
            <a:extLst>
              <a:ext uri="{FF2B5EF4-FFF2-40B4-BE49-F238E27FC236}">
                <a16:creationId xmlns:a16="http://schemas.microsoft.com/office/drawing/2014/main" id="{C65BF7E6-06A0-4D85-8A0E-0E8203A0E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66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30128" name="Rectangle 80">
            <a:extLst>
              <a:ext uri="{FF2B5EF4-FFF2-40B4-BE49-F238E27FC236}">
                <a16:creationId xmlns:a16="http://schemas.microsoft.com/office/drawing/2014/main" id="{0E662F1B-63B4-455D-A8AE-385E657D6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4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de-DE" altLang="de-DE" sz="1800">
              <a:solidFill>
                <a:schemeClr val="tx1"/>
              </a:solidFill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0734C9AD-BBB1-4D47-BB11-64BF46DE2A94}"/>
              </a:ext>
            </a:extLst>
          </p:cNvPr>
          <p:cNvSpPr txBox="1">
            <a:spLocks noChangeArrowheads="1"/>
          </p:cNvSpPr>
          <p:nvPr/>
        </p:nvSpPr>
        <p:spPr>
          <a:xfrm>
            <a:off x="353847" y="1758950"/>
            <a:ext cx="403225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rgbClr val="CC2C30"/>
              </a:buClr>
              <a:buFont typeface="Wingdings" panose="05000000000000000000" pitchFamily="2" charset="2"/>
              <a:buChar char="n"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CC2C30"/>
              </a:buClr>
              <a:buSzPct val="50000"/>
              <a:buFont typeface="Wingdings" panose="05000000000000000000" pitchFamily="2" charset="2"/>
              <a:buChar char="n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2C30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 fontAlgn="auto">
              <a:buSzTx/>
              <a:buFontTx/>
              <a:buNone/>
              <a:defRPr/>
            </a:pPr>
            <a:endParaRPr lang="de-DE" altLang="de-DE" dirty="0">
              <a:latin typeface="Calibri" panose="020F0502020204030204" pitchFamily="34" charset="0"/>
            </a:endParaRP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5E12AE92-3CB9-44D9-9135-6E9F42581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1" y="234156"/>
            <a:ext cx="868382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6D70"/>
                </a:solidFill>
                <a:latin typeface="Verdana" panose="020B0604030504040204" pitchFamily="34" charset="0"/>
                <a:ea typeface="Osaka" pitchFamily="39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6D70"/>
                </a:solidFill>
                <a:latin typeface="Verdana" panose="020B0604030504040204" pitchFamily="34" charset="0"/>
                <a:ea typeface="Osaka" pitchFamily="39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6D70"/>
                </a:solidFill>
                <a:latin typeface="Verdana" panose="020B0604030504040204" pitchFamily="34" charset="0"/>
                <a:ea typeface="Osaka" pitchFamily="39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6D70"/>
                </a:solidFill>
                <a:latin typeface="Verdana" panose="020B0604030504040204" pitchFamily="34" charset="0"/>
                <a:ea typeface="Osaka" pitchFamily="39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6D70"/>
                </a:solidFill>
                <a:latin typeface="Verdana" panose="020B0604030504040204" pitchFamily="34" charset="0"/>
                <a:ea typeface="Osaka" pitchFamily="39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6D70"/>
                </a:solidFill>
                <a:latin typeface="Verdana" panose="020B0604030504040204" pitchFamily="34" charset="0"/>
                <a:ea typeface="Osaka" pitchFamily="39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6D70"/>
                </a:solidFill>
                <a:latin typeface="Verdana" panose="020B0604030504040204" pitchFamily="34" charset="0"/>
                <a:ea typeface="Osaka" pitchFamily="39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6D70"/>
                </a:solidFill>
                <a:latin typeface="Verdana" panose="020B0604030504040204" pitchFamily="34" charset="0"/>
                <a:ea typeface="Osaka" pitchFamily="39" charset="-128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A)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Promoziuns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tla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scora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primara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y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mesana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| Versetzungen an Grund- und Mittelschulen |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Promozioni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nelle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scuole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primarie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e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secondarie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di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primo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grado</a:t>
            </a:r>
            <a:endParaRPr lang="de-DE" altLang="de-D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BA0EBD8A-AC73-4284-A99D-6DD4388CD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7013" y="5589240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87706634-0F3F-4807-95A9-F4485AC8D6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0913014"/>
              </p:ext>
            </p:extLst>
          </p:nvPr>
        </p:nvGraphicFramePr>
        <p:xfrm>
          <a:off x="-53616" y="1554959"/>
          <a:ext cx="4667250" cy="393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Diagramm 14">
            <a:extLst>
              <a:ext uri="{FF2B5EF4-FFF2-40B4-BE49-F238E27FC236}">
                <a16:creationId xmlns:a16="http://schemas.microsoft.com/office/drawing/2014/main" id="{1F7FB38E-6A05-43D0-9F0D-BA59649182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160598"/>
              </p:ext>
            </p:extLst>
          </p:nvPr>
        </p:nvGraphicFramePr>
        <p:xfrm>
          <a:off x="4283968" y="1554959"/>
          <a:ext cx="5153025" cy="4095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F5B01356-9885-4049-8694-184DC00CA8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034" y="208239"/>
            <a:ext cx="8717929" cy="1052411"/>
          </a:xfrm>
        </p:spPr>
        <p:txBody>
          <a:bodyPr/>
          <a:lstStyle/>
          <a:p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A)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Promoziuns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tla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scora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primara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y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mesana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| Versetzungen an Grund- und Mittelschulen |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Promozioni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nelle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scuole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primarie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e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secondarie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di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primo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grado</a:t>
            </a:r>
            <a:endParaRPr lang="de-DE" altLang="de-D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3E514F23-8B13-488E-94E3-D63BA5E0CA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7059" y="1988840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B3E47CF4-C03B-4B2D-8F3D-FEE466951A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477546"/>
              </p:ext>
            </p:extLst>
          </p:nvPr>
        </p:nvGraphicFramePr>
        <p:xfrm>
          <a:off x="-252536" y="1124744"/>
          <a:ext cx="10009112" cy="5112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E3133DBA-8196-4304-891A-2586302725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8884597"/>
              </p:ext>
            </p:extLst>
          </p:nvPr>
        </p:nvGraphicFramePr>
        <p:xfrm>
          <a:off x="-756592" y="0"/>
          <a:ext cx="10657184" cy="492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4">
            <a:extLst>
              <a:ext uri="{FF2B5EF4-FFF2-40B4-BE49-F238E27FC236}">
                <a16:creationId xmlns:a16="http://schemas.microsoft.com/office/drawing/2014/main" id="{C84ADFFC-6C30-42A5-8223-ED0586731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9219" y="4653136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accent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accent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accent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86B4CD83-2C23-45FD-A66E-142FBE5E23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4241176"/>
              </p:ext>
            </p:extLst>
          </p:nvPr>
        </p:nvGraphicFramePr>
        <p:xfrm>
          <a:off x="136451" y="4765675"/>
          <a:ext cx="8871098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Worksheet" r:id="rId4" imgW="7601085" imgH="1533435" progId="Excel.Sheet.8">
                  <p:embed/>
                </p:oleObj>
              </mc:Choice>
              <mc:Fallback>
                <p:oleObj name="Worksheet" r:id="rId4" imgW="7601085" imgH="153343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6451" y="4765675"/>
                        <a:ext cx="8871098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4">
            <a:extLst>
              <a:ext uri="{FF2B5EF4-FFF2-40B4-BE49-F238E27FC236}">
                <a16:creationId xmlns:a16="http://schemas.microsoft.com/office/drawing/2014/main" id="{1BBAC00C-3419-44B8-94B0-BE88D45468C2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3877600" y="6067422"/>
            <a:ext cx="914149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endParaRPr lang="de-DE" sz="600" b="0" i="0" u="none" strike="noStrike" baseline="0" dirty="0"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34950" y="2600325"/>
            <a:ext cx="123825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endParaRPr lang="de-DE" sz="600" b="0" i="0" u="none" strike="noStrike" baseline="0" dirty="0"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0260632" y="2935580"/>
            <a:ext cx="1913246" cy="5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buNone/>
              <a:defRPr sz="1000"/>
            </a:pPr>
            <a:endParaRPr lang="de-DE" sz="600" b="0" i="0" u="none" strike="noStrike" baseline="0" dirty="0"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11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157" y="1988840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2911" y="4049780"/>
            <a:ext cx="1570102" cy="5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Deutsches Schulamt</a:t>
            </a: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17782" y="4252413"/>
            <a:ext cx="1519081" cy="5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Deutsches Schulamt</a:t>
            </a:r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2627" y="3862709"/>
            <a:ext cx="140419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Deutsches Schulamt</a:t>
            </a:r>
          </a:p>
        </p:txBody>
      </p:sp>
      <p:sp>
        <p:nvSpPr>
          <p:cNvPr id="14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3654881" y="5033552"/>
            <a:ext cx="1534309" cy="5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Deutsches Schulamt</a:t>
            </a:r>
          </a:p>
        </p:txBody>
      </p:sp>
      <p:sp>
        <p:nvSpPr>
          <p:cNvPr id="17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3667646" y="5040050"/>
            <a:ext cx="1521543" cy="49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Deutsches Schulamt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D10D7447-EB6C-4D4C-B185-6C14466AC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454655"/>
              </p:ext>
            </p:extLst>
          </p:nvPr>
        </p:nvGraphicFramePr>
        <p:xfrm>
          <a:off x="179512" y="188640"/>
          <a:ext cx="8784975" cy="5924475"/>
        </p:xfrm>
        <a:graphic>
          <a:graphicData uri="http://schemas.openxmlformats.org/drawingml/2006/table">
            <a:tbl>
              <a:tblPr/>
              <a:tblGrid>
                <a:gridCol w="1680952">
                  <a:extLst>
                    <a:ext uri="{9D8B030D-6E8A-4147-A177-3AD203B41FA5}">
                      <a16:colId xmlns:a16="http://schemas.microsoft.com/office/drawing/2014/main" val="1541569182"/>
                    </a:ext>
                  </a:extLst>
                </a:gridCol>
                <a:gridCol w="264149">
                  <a:extLst>
                    <a:ext uri="{9D8B030D-6E8A-4147-A177-3AD203B41FA5}">
                      <a16:colId xmlns:a16="http://schemas.microsoft.com/office/drawing/2014/main" val="1213549481"/>
                    </a:ext>
                  </a:extLst>
                </a:gridCol>
                <a:gridCol w="1616916">
                  <a:extLst>
                    <a:ext uri="{9D8B030D-6E8A-4147-A177-3AD203B41FA5}">
                      <a16:colId xmlns:a16="http://schemas.microsoft.com/office/drawing/2014/main" val="1200064965"/>
                    </a:ext>
                  </a:extLst>
                </a:gridCol>
                <a:gridCol w="1572891">
                  <a:extLst>
                    <a:ext uri="{9D8B030D-6E8A-4147-A177-3AD203B41FA5}">
                      <a16:colId xmlns:a16="http://schemas.microsoft.com/office/drawing/2014/main" val="4277108162"/>
                    </a:ext>
                  </a:extLst>
                </a:gridCol>
                <a:gridCol w="216122">
                  <a:extLst>
                    <a:ext uri="{9D8B030D-6E8A-4147-A177-3AD203B41FA5}">
                      <a16:colId xmlns:a16="http://schemas.microsoft.com/office/drawing/2014/main" val="3780640365"/>
                    </a:ext>
                  </a:extLst>
                </a:gridCol>
                <a:gridCol w="1692959">
                  <a:extLst>
                    <a:ext uri="{9D8B030D-6E8A-4147-A177-3AD203B41FA5}">
                      <a16:colId xmlns:a16="http://schemas.microsoft.com/office/drawing/2014/main" val="3873669463"/>
                    </a:ext>
                  </a:extLst>
                </a:gridCol>
                <a:gridCol w="1740986">
                  <a:extLst>
                    <a:ext uri="{9D8B030D-6E8A-4147-A177-3AD203B41FA5}">
                      <a16:colId xmlns:a16="http://schemas.microsoft.com/office/drawing/2014/main" val="1158947908"/>
                    </a:ext>
                  </a:extLst>
                </a:gridCol>
              </a:tblGrid>
              <a:tr h="101001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Resultac</a:t>
                      </a:r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dl </a:t>
                      </a:r>
                      <a:r>
                        <a:rPr lang="it-IT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Ejam</a:t>
                      </a:r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Stat </a:t>
                      </a:r>
                      <a:r>
                        <a:rPr lang="it-IT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dla</a:t>
                      </a:r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scora </a:t>
                      </a:r>
                      <a:r>
                        <a:rPr lang="it-IT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mesana</a:t>
                      </a:r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</a:t>
                      </a:r>
                      <a:r>
                        <a:rPr lang="it-IT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</a:t>
                      </a:r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scora 2018/2019</a:t>
                      </a:r>
                      <a:b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Esito degli Esami di Stato del 1. ciclo  - anno scolastico 2018/2019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117607"/>
                  </a:ext>
                </a:extLst>
              </a:tr>
              <a:tr h="253946">
                <a:tc gridSpan="7">
                  <a:txBody>
                    <a:bodyPr/>
                    <a:lstStyle/>
                    <a:p>
                      <a:pPr algn="ctr" fontAlgn="ctr"/>
                      <a:endParaRPr lang="de-DE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865090"/>
                  </a:ext>
                </a:extLst>
              </a:tr>
              <a:tr h="40400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Resultac</a:t>
                      </a:r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en </a:t>
                      </a:r>
                      <a:r>
                        <a:rPr lang="it-IT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confront</a:t>
                      </a:r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cun</a:t>
                      </a:r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l'</a:t>
                      </a:r>
                      <a:r>
                        <a:rPr lang="it-IT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</a:t>
                      </a:r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passé</a:t>
                      </a:r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| Voti a confronto con l'anno precedente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043581"/>
                  </a:ext>
                </a:extLst>
              </a:tr>
              <a:tr h="288576"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72899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Votazioni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2017/2018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2018/2019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626948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026401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9,30%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8,78%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465833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SETTE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25,12%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29,01%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213704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32,56%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30,53%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425316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25,12%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24,81%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398526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DIECI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466550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DIECI E LODE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931122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57916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4396740"/>
                  </a:ext>
                </a:extLst>
              </a:tr>
              <a:tr h="36072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4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049108"/>
                  </a:ext>
                </a:extLst>
              </a:tr>
            </a:tbl>
          </a:graphicData>
        </a:graphic>
      </p:graphicFrame>
      <p:sp>
        <p:nvSpPr>
          <p:cNvPr id="19" name="Textfeld 4">
            <a:extLst>
              <a:ext uri="{FF2B5EF4-FFF2-40B4-BE49-F238E27FC236}">
                <a16:creationId xmlns:a16="http://schemas.microsoft.com/office/drawing/2014/main" id="{B9EAD6D2-42F9-466D-BF8F-8D2B218A8223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3654882" y="5038499"/>
            <a:ext cx="1557336" cy="5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Quelle: Deutsches Schulamt</a:t>
            </a:r>
          </a:p>
        </p:txBody>
      </p:sp>
    </p:spTree>
    <p:extLst>
      <p:ext uri="{BB962C8B-B14F-4D97-AF65-F5344CB8AC3E}">
        <p14:creationId xmlns:p14="http://schemas.microsoft.com/office/powerpoint/2010/main" val="65479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>
            <a:extLst>
              <a:ext uri="{FF2B5EF4-FFF2-40B4-BE49-F238E27FC236}">
                <a16:creationId xmlns:a16="http://schemas.microsoft.com/office/drawing/2014/main" id="{5322B154-8805-4CDE-BF03-0B85339A96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7526" y="188640"/>
            <a:ext cx="8229600" cy="1143000"/>
          </a:xfrm>
        </p:spPr>
        <p:txBody>
          <a:bodyPr/>
          <a:lstStyle/>
          <a:p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B)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Ejams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Stat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dla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scora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mesana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|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Esame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di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Stato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conclusivo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della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scuola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secondaria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di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primo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grado</a:t>
            </a:r>
            <a:endParaRPr lang="de-DE" altLang="de-D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09A2258-5CA9-4B80-BA03-FC1BEF1ED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8796" y="1916832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7F7F4A42-FCC2-4062-8A8E-AE14F2B342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621107"/>
              </p:ext>
            </p:extLst>
          </p:nvPr>
        </p:nvGraphicFramePr>
        <p:xfrm>
          <a:off x="179512" y="1143000"/>
          <a:ext cx="8784976" cy="5022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E466C4-0697-45AE-9714-84B2A7737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456"/>
            <a:ext cx="9145016" cy="1143000"/>
          </a:xfrm>
        </p:spPr>
        <p:txBody>
          <a:bodyPr/>
          <a:lstStyle/>
          <a:p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C) Na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odlada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sön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la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formaziun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profescionala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| Blick auf die Berufsbildung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ECA7F6E8-322C-44B9-ACB6-B06FDF6E6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0272" y="1149981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C9BB23BC-1CA7-4129-96FE-AB21EE99CD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1994553"/>
              </p:ext>
            </p:extLst>
          </p:nvPr>
        </p:nvGraphicFramePr>
        <p:xfrm>
          <a:off x="-522003" y="1239211"/>
          <a:ext cx="10115550" cy="5359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8499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AA0778A9-4E48-4CC7-9B44-68786A88CA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76612"/>
            <a:ext cx="8229600" cy="1143000"/>
          </a:xfrm>
        </p:spPr>
        <p:txBody>
          <a:bodyPr/>
          <a:lstStyle/>
          <a:p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D)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Promoziuns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tla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scora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alta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| Versetzungen an den Oberschulen</a:t>
            </a: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FE9C66A3-73C9-40AB-9F13-35AE71F0F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150" y="1052736"/>
            <a:ext cx="195833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8288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0">
              <a:defRPr sz="1000"/>
            </a:pP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Quelle: </a:t>
            </a:r>
            <a:r>
              <a:rPr lang="de-DE" sz="600" b="0" i="0" u="none" strike="noStrike" baseline="0" dirty="0" err="1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Intendënza</a:t>
            </a:r>
            <a:r>
              <a:rPr lang="de-DE" sz="600" b="0" i="0" u="none" strike="noStrike" baseline="0" dirty="0">
                <a:solidFill>
                  <a:schemeClr val="tx1"/>
                </a:solidFill>
                <a:latin typeface="Verdana"/>
                <a:ea typeface="Verdana"/>
                <a:cs typeface="Verdana"/>
              </a:rPr>
              <a:t> y Cultura Ladina</a:t>
            </a: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F8EE1FC2-8475-4453-A623-BCE36A94C0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5179589"/>
              </p:ext>
            </p:extLst>
          </p:nvPr>
        </p:nvGraphicFramePr>
        <p:xfrm>
          <a:off x="-612576" y="1052736"/>
          <a:ext cx="10369152" cy="5107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owerpoint - Schulamt">
  <a:themeElements>
    <a:clrScheme name="Benutzerdefiniert 10">
      <a:dk1>
        <a:srgbClr val="FF6600"/>
      </a:dk1>
      <a:lt1>
        <a:srgbClr val="FF6600"/>
      </a:lt1>
      <a:dk2>
        <a:srgbClr val="FF6600"/>
      </a:dk2>
      <a:lt2>
        <a:srgbClr val="E7E6E6"/>
      </a:lt2>
      <a:accent1>
        <a:srgbClr val="FF66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00B050"/>
      </a:accent6>
      <a:hlink>
        <a:srgbClr val="0563C1"/>
      </a:hlink>
      <a:folHlink>
        <a:srgbClr val="954F72"/>
      </a:folHlink>
    </a:clrScheme>
    <a:fontScheme name="Powerpoint - Schulamt">
      <a:majorFont>
        <a:latin typeface="Verdana"/>
        <a:ea typeface="Osaka"/>
        <a:cs typeface=""/>
      </a:majorFont>
      <a:minorFont>
        <a:latin typeface="Verdana"/>
        <a:ea typeface=""/>
        <a:cs typeface="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CC2C30"/>
          </a:buClr>
          <a:buSzPct val="50000"/>
          <a:buFont typeface="Wingdings" panose="05000000000000000000" pitchFamily="2" charset="2"/>
          <a:buChar char="n"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rgbClr val="666D70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CC2C30"/>
          </a:buClr>
          <a:buSzPct val="50000"/>
          <a:buFont typeface="Wingdings" panose="05000000000000000000" pitchFamily="2" charset="2"/>
          <a:buChar char="n"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rgbClr val="666D70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 - Schulam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729</Words>
  <Application>Microsoft Office PowerPoint</Application>
  <PresentationFormat>Bildschirmpräsentation (4:3)</PresentationFormat>
  <Paragraphs>221</Paragraphs>
  <Slides>13</Slides>
  <Notes>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13</vt:i4>
      </vt:variant>
    </vt:vector>
  </HeadingPairs>
  <TitlesOfParts>
    <vt:vector size="24" baseType="lpstr">
      <vt:lpstr>Arial</vt:lpstr>
      <vt:lpstr>Calibri</vt:lpstr>
      <vt:lpstr>Calibri Light</vt:lpstr>
      <vt:lpstr>Osaka</vt:lpstr>
      <vt:lpstr>Verdana</vt:lpstr>
      <vt:lpstr>Wingdings</vt:lpstr>
      <vt:lpstr>Powerpoint - Schulamt</vt:lpstr>
      <vt:lpstr>1_Benutzerdefiniertes Design</vt:lpstr>
      <vt:lpstr>Benutzerdefiniertes Design</vt:lpstr>
      <vt:lpstr>Worksheet</vt:lpstr>
      <vt:lpstr>Microsoft Excel 97-2003-Arbeitsblatt</vt:lpstr>
      <vt:lpstr>Ann de scora | Schuljahr | Anno Scolastico 2018/2019  Resultac dles valutaziuns finales y di Ejams de Stat Ergebnisse der Schlussbewertungen und Abschlussprüfungen Esiti delle valutazioni finali e degli Esami di Stato</vt:lpstr>
      <vt:lpstr>Resultac dles valutaziuns finales y di Ejams de Stat | Ergebnisse der Bewertungen und Abschlussprüfungen | Esiti delle valutazioni e degli Esami di Stato</vt:lpstr>
      <vt:lpstr>PowerPoint-Präsentation</vt:lpstr>
      <vt:lpstr>A) Promoziuns tla scora primara y mesana | Versetzungen an Grund- und Mittelschulen | Promozioni nelle scuole primarie e secondarie di primo grado</vt:lpstr>
      <vt:lpstr>PowerPoint-Präsentation</vt:lpstr>
      <vt:lpstr>PowerPoint-Präsentation</vt:lpstr>
      <vt:lpstr>B) Ejams de Stat dla scora mesana | Esame di Stato conclusivo della scuola secondaria di primo grado</vt:lpstr>
      <vt:lpstr>C) Na odlada sön la formaziun profescionala | Blick auf die Berufsbildung</vt:lpstr>
      <vt:lpstr>D) Promoziuns tla scora alta | Versetzungen an den Oberschulen</vt:lpstr>
      <vt:lpstr>PowerPoint-Präsentation</vt:lpstr>
      <vt:lpstr>PowerPoint-Präsentation</vt:lpstr>
      <vt:lpstr>PowerPoint-Präsentation</vt:lpstr>
      <vt:lpstr>E) Ejams de Stat tla scora alta | Abschlussprüfung der Oberschule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Erläuterungen zur Verwendung dieser Vorlage</dc:title>
  <dc:creator>Albrecht Matzneller</dc:creator>
  <cp:lastModifiedBy>Canins, Romy</cp:lastModifiedBy>
  <cp:revision>436</cp:revision>
  <cp:lastPrinted>2019-07-10T08:48:22Z</cp:lastPrinted>
  <dcterms:created xsi:type="dcterms:W3CDTF">2008-07-11T10:03:29Z</dcterms:created>
  <dcterms:modified xsi:type="dcterms:W3CDTF">2019-07-10T09:49:33Z</dcterms:modified>
</cp:coreProperties>
</file>