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0" r:id="rId3"/>
    <p:sldId id="257" r:id="rId4"/>
    <p:sldId id="263" r:id="rId5"/>
    <p:sldId id="282" r:id="rId6"/>
    <p:sldId id="272" r:id="rId7"/>
    <p:sldId id="273" r:id="rId8"/>
    <p:sldId id="297" r:id="rId9"/>
    <p:sldId id="280" r:id="rId10"/>
    <p:sldId id="281" r:id="rId11"/>
    <p:sldId id="285" r:id="rId12"/>
    <p:sldId id="290" r:id="rId13"/>
    <p:sldId id="287" r:id="rId14"/>
    <p:sldId id="291" r:id="rId15"/>
    <p:sldId id="298" r:id="rId16"/>
    <p:sldId id="286" r:id="rId17"/>
    <p:sldId id="293" r:id="rId18"/>
    <p:sldId id="292" r:id="rId19"/>
    <p:sldId id="294" r:id="rId20"/>
    <p:sldId id="295" r:id="rId21"/>
    <p:sldId id="296" r:id="rId22"/>
  </p:sldIdLst>
  <p:sldSz cx="12192000" cy="6858000"/>
  <p:notesSz cx="6724650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  <a:srgbClr val="333333"/>
    <a:srgbClr val="5F5F5F"/>
    <a:srgbClr val="292929"/>
    <a:srgbClr val="CC0000"/>
    <a:srgbClr val="33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100" d="100"/>
          <a:sy n="100" d="100"/>
        </p:scale>
        <p:origin x="-360" y="-468"/>
      </p:cViewPr>
      <p:guideLst>
        <p:guide orient="horz" pos="3952"/>
        <p:guide pos="10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344"/>
    </p:cViewPr>
  </p:sorterViewPr>
  <p:notesViewPr>
    <p:cSldViewPr snapToGrid="0">
      <p:cViewPr varScale="1">
        <p:scale>
          <a:sx n="82" d="100"/>
          <a:sy n="82" d="100"/>
        </p:scale>
        <p:origin x="-3264" y="-78"/>
      </p:cViewPr>
      <p:guideLst>
        <p:guide orient="horz" pos="3110"/>
        <p:guide pos="211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413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209C01-2850-4B5E-857D-A979013259F7}" type="datetimeFigureOut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413" y="937895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E3A56C-9773-470F-9509-19A5C2CAB4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BBE6D5AB-74FF-4CD5-BD3D-3DE8F94FBCE5}" type="datetimeFigureOut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71438" y="741363"/>
            <a:ext cx="658177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9475"/>
            <a:ext cx="538162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37895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E5BB5073-20FF-4144-BA3E-3F5D9DFE30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Die Hälfte für Bozen angenommen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Das Gesetz der großen Zahlen bewirkt in Bozen umso großere Einsparungspotentiale!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b="1" smtClean="0"/>
              <a:t>Zu 2:  Fachärztemangel:</a:t>
            </a:r>
          </a:p>
          <a:p>
            <a:pPr eaLnBrk="1" hangingPunct="1"/>
            <a:r>
              <a:rPr lang="de-DE" smtClean="0"/>
              <a:t>Entgegenwirken durch attraktive Arbeitsplätze mit Entwicklungsmöglichkeiten z.B. durch Forschung.</a:t>
            </a:r>
          </a:p>
          <a:p>
            <a:pPr eaLnBrk="1" hangingPunct="1"/>
            <a:r>
              <a:rPr lang="de-DE" smtClean="0"/>
              <a:t>Laut Liste am meisten gettonisti in den Bereichen: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Pädiatrie 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Orthopädie und Traumatologie 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Neurologie und Neurochirurgie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Innere Medizin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Allgemeine Chirurgie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Gynäkologie und Geburtshilfe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b="1" smtClean="0"/>
              <a:t>Zu 3  Geänderte Erwartungen: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Alles, sofort, jederzeit, vor Ort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Oder wenn notwendig an den besten Orten der Welt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Alles möglichst gratis</a:t>
            </a:r>
          </a:p>
          <a:p>
            <a:pPr lvl="1" eaLnBrk="1" hangingPunct="1">
              <a:buFontTx/>
              <a:buChar char="•"/>
            </a:pPr>
            <a:r>
              <a:rPr lang="de-DE" smtClean="0"/>
              <a:t>Autodiagnose via Internet schafft Nachfrage nach Leistungen und unangemessene Erwartungshaltung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/>
          <p:nvPr userDrawn="1"/>
        </p:nvSpPr>
        <p:spPr>
          <a:xfrm rot="5400000">
            <a:off x="-2767012" y="2767012"/>
            <a:ext cx="6858000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10" descr="Adler (2)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63525" y="1828800"/>
            <a:ext cx="930275" cy="1127125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0EBE-0493-4C73-BC4B-F7E52A546367}" type="datetime1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B9AC4-F39D-4D98-A252-704480AD546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325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11C3C2-6C91-407F-95E9-A03EB068CDB6}" type="datetime1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550179-FE93-49A0-B6D3-F491759E41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B5812-2485-4770-99D6-A62EEE65635F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15362" name="Titel 1"/>
          <p:cNvSpPr>
            <a:spLocks noGrp="1"/>
          </p:cNvSpPr>
          <p:nvPr>
            <p:ph type="ctrTitle"/>
          </p:nvPr>
        </p:nvSpPr>
        <p:spPr>
          <a:xfrm>
            <a:off x="1524000" y="944563"/>
            <a:ext cx="9502775" cy="2387600"/>
          </a:xfrm>
        </p:spPr>
        <p:txBody>
          <a:bodyPr/>
          <a:lstStyle/>
          <a:p>
            <a:pPr eaLnBrk="1" hangingPunct="1"/>
            <a:r>
              <a:rPr lang="it-IT" sz="4000" b="1" smtClean="0">
                <a:latin typeface="Arial" charset="0"/>
                <a:cs typeface="Arial" charset="0"/>
              </a:rPr>
              <a:t>Assistenza sanitaria - Alto Adige 2020</a:t>
            </a:r>
            <a:br>
              <a:rPr lang="it-IT" sz="4000" b="1" smtClean="0">
                <a:latin typeface="Arial" charset="0"/>
                <a:cs typeface="Arial" charset="0"/>
              </a:rPr>
            </a:br>
            <a:r>
              <a:rPr lang="it-IT" sz="4000" b="1" smtClean="0">
                <a:solidFill>
                  <a:srgbClr val="CC0000"/>
                </a:solidFill>
                <a:latin typeface="Arial" charset="0"/>
                <a:cs typeface="Arial" charset="0"/>
              </a:rPr>
              <a:t/>
            </a:r>
            <a:br>
              <a:rPr lang="it-IT" sz="4000" b="1" smtClean="0">
                <a:solidFill>
                  <a:srgbClr val="CC0000"/>
                </a:solidFill>
                <a:latin typeface="Arial" charset="0"/>
                <a:cs typeface="Arial" charset="0"/>
              </a:rPr>
            </a:br>
            <a:r>
              <a:rPr lang="it-IT" sz="4000" b="1" smtClean="0">
                <a:latin typeface="Arial" charset="0"/>
                <a:cs typeface="Arial" charset="0"/>
              </a:rPr>
              <a:t>Indirizzi di sviluppo</a:t>
            </a:r>
          </a:p>
        </p:txBody>
      </p:sp>
      <p:sp>
        <p:nvSpPr>
          <p:cNvPr id="15363" name="Untertitel 2"/>
          <p:cNvSpPr>
            <a:spLocks noGrp="1"/>
          </p:cNvSpPr>
          <p:nvPr>
            <p:ph type="subTitle" idx="1"/>
          </p:nvPr>
        </p:nvSpPr>
        <p:spPr>
          <a:xfrm>
            <a:off x="1643063" y="3678238"/>
            <a:ext cx="9144000" cy="16557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de-DE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it-IT" smtClean="0">
                <a:latin typeface="Arial" charset="0"/>
                <a:cs typeface="Arial" charset="0"/>
              </a:rPr>
              <a:t>Assessora dott.ssa Martha Stocker</a:t>
            </a:r>
          </a:p>
          <a:p>
            <a:pPr eaLnBrk="1" hangingPunct="1">
              <a:lnSpc>
                <a:spcPct val="80000"/>
              </a:lnSpc>
            </a:pPr>
            <a:endParaRPr lang="it-IT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it-IT" smtClean="0">
                <a:latin typeface="Arial" charset="0"/>
                <a:cs typeface="Arial" charset="0"/>
              </a:rPr>
              <a:t>Bolzano, Settembre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A77ED-63D2-4ABB-B3BF-873EF4A25ED4}" type="slidenum">
              <a:rPr lang="de-DE"/>
              <a:pPr>
                <a:defRPr/>
              </a:pPr>
              <a:t>10</a:t>
            </a:fld>
            <a:endParaRPr lang="de-DE"/>
          </a:p>
        </p:txBody>
      </p:sp>
      <p:sp>
        <p:nvSpPr>
          <p:cNvPr id="22537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Assicurare la sostenibilità finanziaria sul lungo periodo</a:t>
            </a:r>
            <a:br>
              <a:rPr lang="de-DE" sz="2800" b="1" smtClean="0">
                <a:latin typeface="Arial" charset="0"/>
                <a:cs typeface="Arial" charset="0"/>
              </a:rPr>
            </a:br>
            <a:endParaRPr lang="de-DE" sz="2800" b="1" smtClean="0">
              <a:latin typeface="Arial" charset="0"/>
              <a:cs typeface="Arial" charset="0"/>
            </a:endParaRP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Rechteck 9"/>
          <p:cNvSpPr/>
          <p:nvPr/>
        </p:nvSpPr>
        <p:spPr>
          <a:xfrm>
            <a:off x="1833563" y="1639888"/>
            <a:ext cx="2982912" cy="4708525"/>
          </a:xfrm>
          <a:prstGeom prst="rect">
            <a:avLst/>
          </a:prstGeom>
          <a:noFill/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Arial" charset="0"/>
                <a:cs typeface="Arial" charset="0"/>
              </a:rPr>
              <a:t>L‘assistenza sanitaria costa</a:t>
            </a:r>
          </a:p>
          <a:p>
            <a:pPr algn="ctr">
              <a:defRPr/>
            </a:pPr>
            <a:endParaRPr lang="de-DE" sz="28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3600" b="1">
                <a:solidFill>
                  <a:schemeClr val="tx1"/>
                </a:solidFill>
                <a:latin typeface="Arial" charset="0"/>
                <a:cs typeface="Arial" charset="0"/>
              </a:rPr>
              <a:t> 3,3 Mio € </a:t>
            </a:r>
          </a:p>
          <a:p>
            <a:pPr algn="ctr">
              <a:defRPr/>
            </a:pPr>
            <a:r>
              <a:rPr lang="de-DE" sz="3600" b="1">
                <a:solidFill>
                  <a:schemeClr val="tx1"/>
                </a:solidFill>
                <a:latin typeface="Arial" charset="0"/>
                <a:cs typeface="Arial" charset="0"/>
              </a:rPr>
              <a:t>di euro al giorno </a:t>
            </a:r>
          </a:p>
          <a:p>
            <a:pPr algn="ctr">
              <a:defRPr/>
            </a:pPr>
            <a:endParaRPr lang="de-DE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1/3 Territorio</a:t>
            </a:r>
          </a:p>
          <a:p>
            <a:pPr algn="ctr">
              <a:defRPr/>
            </a:pPr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2/3 Ospedali</a:t>
            </a:r>
          </a:p>
        </p:txBody>
      </p:sp>
      <p:graphicFrame>
        <p:nvGraphicFramePr>
          <p:cNvPr id="22535" name="Diagramm 12"/>
          <p:cNvGraphicFramePr>
            <a:graphicFrameLocks/>
          </p:cNvGraphicFramePr>
          <p:nvPr/>
        </p:nvGraphicFramePr>
        <p:xfrm>
          <a:off x="4267200" y="1249363"/>
          <a:ext cx="7146925" cy="4714875"/>
        </p:xfrm>
        <a:graphic>
          <a:graphicData uri="http://schemas.openxmlformats.org/presentationml/2006/ole">
            <p:oleObj spid="_x0000_s22535" r:id="rId4" imgW="7151228" imgH="4718713" progId="Excel.Chart.8">
              <p:embed/>
            </p:oleObj>
          </a:graphicData>
        </a:graphic>
      </p:graphicFrame>
      <p:sp>
        <p:nvSpPr>
          <p:cNvPr id="22543" name="Textfeld 13"/>
          <p:cNvSpPr txBox="1">
            <a:spLocks noChangeArrowheads="1"/>
          </p:cNvSpPr>
          <p:nvPr/>
        </p:nvSpPr>
        <p:spPr bwMode="auto">
          <a:xfrm>
            <a:off x="7805738" y="2363788"/>
            <a:ext cx="25114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800 Mio €</a:t>
            </a:r>
          </a:p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Ospedali + </a:t>
            </a:r>
          </a:p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Strutture</a:t>
            </a:r>
          </a:p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convenzionate </a:t>
            </a:r>
          </a:p>
        </p:txBody>
      </p:sp>
      <p:sp>
        <p:nvSpPr>
          <p:cNvPr id="22544" name="Textfeld 14"/>
          <p:cNvSpPr txBox="1">
            <a:spLocks noChangeArrowheads="1"/>
          </p:cNvSpPr>
          <p:nvPr/>
        </p:nvSpPr>
        <p:spPr bwMode="auto">
          <a:xfrm>
            <a:off x="6197600" y="4003675"/>
            <a:ext cx="251142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100 Mio €</a:t>
            </a:r>
          </a:p>
          <a:p>
            <a:pPr>
              <a:lnSpc>
                <a:spcPts val="2200"/>
              </a:lnSpc>
            </a:pPr>
            <a:r>
              <a:rPr lang="de-DE" sz="2000">
                <a:solidFill>
                  <a:schemeClr val="bg1"/>
                </a:solidFill>
              </a:rPr>
              <a:t>Area amministrativa</a:t>
            </a:r>
          </a:p>
        </p:txBody>
      </p:sp>
      <p:sp>
        <p:nvSpPr>
          <p:cNvPr id="16" name="Rechteck 15"/>
          <p:cNvSpPr/>
          <p:nvPr/>
        </p:nvSpPr>
        <p:spPr>
          <a:xfrm>
            <a:off x="5618163" y="5927725"/>
            <a:ext cx="434975" cy="25558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546" name="Textfeld 16"/>
          <p:cNvSpPr txBox="1">
            <a:spLocks noChangeArrowheads="1"/>
          </p:cNvSpPr>
          <p:nvPr/>
        </p:nvSpPr>
        <p:spPr bwMode="auto">
          <a:xfrm>
            <a:off x="6110288" y="6124575"/>
            <a:ext cx="5711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Medici di medicina generale, distretti sanitari, servizi specialistici sul territorio</a:t>
            </a:r>
          </a:p>
        </p:txBody>
      </p:sp>
      <p:sp>
        <p:nvSpPr>
          <p:cNvPr id="18" name="Rechteck 17"/>
          <p:cNvSpPr/>
          <p:nvPr/>
        </p:nvSpPr>
        <p:spPr>
          <a:xfrm>
            <a:off x="5618163" y="6357938"/>
            <a:ext cx="434975" cy="25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548" name="Textfeld 18"/>
          <p:cNvSpPr txBox="1">
            <a:spLocks noChangeArrowheads="1"/>
          </p:cNvSpPr>
          <p:nvPr/>
        </p:nvSpPr>
        <p:spPr bwMode="auto">
          <a:xfrm>
            <a:off x="6091238" y="5935663"/>
            <a:ext cx="5711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Farmaci e dispositivi medici, </a:t>
            </a:r>
          </a:p>
        </p:txBody>
      </p:sp>
      <p:sp>
        <p:nvSpPr>
          <p:cNvPr id="22549" name="Textfeld 13"/>
          <p:cNvSpPr txBox="1">
            <a:spLocks noChangeArrowheads="1"/>
          </p:cNvSpPr>
          <p:nvPr/>
        </p:nvSpPr>
        <p:spPr bwMode="auto">
          <a:xfrm>
            <a:off x="6402388" y="2532063"/>
            <a:ext cx="251142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 sz="2000"/>
              <a:t>300 Mio €</a:t>
            </a:r>
          </a:p>
          <a:p>
            <a:pPr>
              <a:lnSpc>
                <a:spcPts val="2200"/>
              </a:lnSpc>
            </a:pPr>
            <a:r>
              <a:rPr lang="de-DE" sz="2000"/>
              <a:t>Territorio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7B5768-B296-46A7-85FE-2727F757C442}" type="slidenum">
              <a:rPr lang="de-DE"/>
              <a:pPr>
                <a:defRPr/>
              </a:pPr>
              <a:t>11</a:t>
            </a:fld>
            <a:endParaRPr lang="de-DE"/>
          </a:p>
        </p:txBody>
      </p:sp>
      <p:sp>
        <p:nvSpPr>
          <p:cNvPr id="36866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Assicurare la sostenibilità finanziaria sul lungo periodo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Rechteck 9"/>
          <p:cNvSpPr/>
          <p:nvPr/>
        </p:nvSpPr>
        <p:spPr>
          <a:xfrm>
            <a:off x="1376363" y="1639888"/>
            <a:ext cx="30591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La spesa cresce di </a:t>
            </a:r>
          </a:p>
          <a:p>
            <a:pPr algn="ctr">
              <a:defRPr/>
            </a:pPr>
            <a:r>
              <a:rPr lang="de-DE" sz="3200" b="1">
                <a:latin typeface="Arial" charset="0"/>
                <a:cs typeface="Arial" charset="0"/>
              </a:rPr>
              <a:t>+ 20 Mio </a:t>
            </a:r>
          </a:p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annui</a:t>
            </a: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1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3600" b="1">
                <a:latin typeface="Arial" charset="0"/>
                <a:cs typeface="Arial" charset="0"/>
              </a:rPr>
              <a:t>Obiettivo di riduzione della spesa:</a:t>
            </a:r>
          </a:p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Contenimento della spesa!</a:t>
            </a:r>
            <a:endParaRPr lang="de-DE" sz="2000" b="1">
              <a:latin typeface="Arial" charset="0"/>
              <a:cs typeface="Arial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743450" y="1639888"/>
            <a:ext cx="6610350" cy="677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I punti cardine per la riduzione della spesa</a:t>
            </a:r>
          </a:p>
        </p:txBody>
      </p:sp>
      <p:sp>
        <p:nvSpPr>
          <p:cNvPr id="21" name="Rechteck 20"/>
          <p:cNvSpPr/>
          <p:nvPr/>
        </p:nvSpPr>
        <p:spPr>
          <a:xfrm>
            <a:off x="4743450" y="2500313"/>
            <a:ext cx="321310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Ottimizzare l‘organizzazione </a:t>
            </a: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ed i processi</a:t>
            </a:r>
          </a:p>
        </p:txBody>
      </p:sp>
      <p:sp>
        <p:nvSpPr>
          <p:cNvPr id="22" name="Rechteck 21"/>
          <p:cNvSpPr/>
          <p:nvPr/>
        </p:nvSpPr>
        <p:spPr>
          <a:xfrm>
            <a:off x="8140700" y="2500313"/>
            <a:ext cx="321310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Richiedere </a:t>
            </a: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assicurazione</a:t>
            </a:r>
          </a:p>
          <a:p>
            <a:pPr algn="ctr">
              <a:defRPr/>
            </a:pPr>
            <a:endParaRPr lang="de-DE" sz="2000" b="1">
              <a:solidFill>
                <a:srgbClr val="336699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743450" y="4521200"/>
            <a:ext cx="3213100" cy="1835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Flessibilità </a:t>
            </a: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del sistema assicurativo</a:t>
            </a: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Più autoresponsabilità</a:t>
            </a:r>
          </a:p>
        </p:txBody>
      </p:sp>
      <p:sp>
        <p:nvSpPr>
          <p:cNvPr id="24" name="Rechteck 23"/>
          <p:cNvSpPr/>
          <p:nvPr/>
        </p:nvSpPr>
        <p:spPr>
          <a:xfrm>
            <a:off x="8140700" y="4521200"/>
            <a:ext cx="3213100" cy="1835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2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Sistema incentivante:</a:t>
            </a:r>
          </a:p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il risparmio e l‘efficienza vengono premiati</a:t>
            </a:r>
          </a:p>
        </p:txBody>
      </p:sp>
      <p:sp>
        <p:nvSpPr>
          <p:cNvPr id="25" name="Ellipse 24"/>
          <p:cNvSpPr/>
          <p:nvPr/>
        </p:nvSpPr>
        <p:spPr>
          <a:xfrm>
            <a:off x="4852988" y="2606675"/>
            <a:ext cx="612775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6" name="Ellipse 25"/>
          <p:cNvSpPr/>
          <p:nvPr/>
        </p:nvSpPr>
        <p:spPr>
          <a:xfrm>
            <a:off x="8264525" y="2606675"/>
            <a:ext cx="614363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Ellipse 26"/>
          <p:cNvSpPr/>
          <p:nvPr/>
        </p:nvSpPr>
        <p:spPr>
          <a:xfrm>
            <a:off x="4854575" y="4616450"/>
            <a:ext cx="614363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Ellipse 27"/>
          <p:cNvSpPr/>
          <p:nvPr/>
        </p:nvSpPr>
        <p:spPr>
          <a:xfrm>
            <a:off x="8266113" y="4616450"/>
            <a:ext cx="614362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14AA7E-CE28-4610-B53F-5D4D85D5E232}" type="slidenum">
              <a:rPr lang="de-DE"/>
              <a:pPr>
                <a:defRPr/>
              </a:pPr>
              <a:t>12</a:t>
            </a:fld>
            <a:endParaRPr lang="de-DE"/>
          </a:p>
        </p:txBody>
      </p:sp>
      <p:sp>
        <p:nvSpPr>
          <p:cNvPr id="38914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Assicurare la sostenibilità finanziaria sul lungo periodo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Rechteck 9"/>
          <p:cNvSpPr/>
          <p:nvPr/>
        </p:nvSpPr>
        <p:spPr>
          <a:xfrm>
            <a:off x="1833563" y="1639888"/>
            <a:ext cx="617696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3600" b="1">
                <a:latin typeface="Arial" charset="0"/>
                <a:cs typeface="Arial" charset="0"/>
              </a:rPr>
              <a:t>Contenimento dell‘aumento annuo di spesa di 20 milioni €</a:t>
            </a:r>
          </a:p>
          <a:p>
            <a:pPr algn="ctr">
              <a:defRPr/>
            </a:pPr>
            <a:r>
              <a:rPr lang="de-DE" sz="2400" b="1">
                <a:latin typeface="Arial" charset="0"/>
                <a:cs typeface="Arial" charset="0"/>
              </a:rPr>
              <a:t>= Obiettivo per l‘Azienda Sanitaria</a:t>
            </a:r>
          </a:p>
          <a:p>
            <a:pPr algn="ctr">
              <a:defRPr/>
            </a:pPr>
            <a:endParaRPr lang="de-DE" sz="24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4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400" b="1">
                <a:latin typeface="Arial" charset="0"/>
                <a:cs typeface="Arial" charset="0"/>
              </a:rPr>
              <a:t>Di cui: 10 Mio €</a:t>
            </a:r>
          </a:p>
          <a:p>
            <a:pPr algn="ctr">
              <a:defRPr/>
            </a:pPr>
            <a:r>
              <a:rPr lang="de-DE" sz="2400" b="1">
                <a:latin typeface="Arial" charset="0"/>
                <a:cs typeface="Arial" charset="0"/>
              </a:rPr>
              <a:t> di risparmi da parte</a:t>
            </a:r>
          </a:p>
          <a:p>
            <a:pPr algn="ctr">
              <a:defRPr/>
            </a:pPr>
            <a:r>
              <a:rPr lang="de-DE" sz="2400" b="1">
                <a:latin typeface="Arial" charset="0"/>
                <a:cs typeface="Arial" charset="0"/>
              </a:rPr>
              <a:t>dell‘Ospedale di Bolzano</a:t>
            </a:r>
          </a:p>
        </p:txBody>
      </p:sp>
      <p:sp>
        <p:nvSpPr>
          <p:cNvPr id="20" name="Rechteck 19"/>
          <p:cNvSpPr/>
          <p:nvPr/>
        </p:nvSpPr>
        <p:spPr>
          <a:xfrm>
            <a:off x="8324850" y="1639888"/>
            <a:ext cx="3213100" cy="677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Punti cardine per la riduzione della spesa</a:t>
            </a:r>
          </a:p>
        </p:txBody>
      </p:sp>
      <p:sp>
        <p:nvSpPr>
          <p:cNvPr id="21" name="Rechteck 20"/>
          <p:cNvSpPr/>
          <p:nvPr/>
        </p:nvSpPr>
        <p:spPr>
          <a:xfrm>
            <a:off x="8324850" y="2500313"/>
            <a:ext cx="321310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Ottimizzazione  Organizzazione e processi</a:t>
            </a:r>
          </a:p>
        </p:txBody>
      </p:sp>
      <p:sp>
        <p:nvSpPr>
          <p:cNvPr id="25" name="Ellipse 24"/>
          <p:cNvSpPr/>
          <p:nvPr/>
        </p:nvSpPr>
        <p:spPr>
          <a:xfrm>
            <a:off x="8434388" y="2606675"/>
            <a:ext cx="614362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61AEF-E5ED-4609-B087-CB41CFA7F425}" type="slidenum">
              <a:rPr lang="de-DE"/>
              <a:pPr>
                <a:defRPr/>
              </a:pPr>
              <a:t>13</a:t>
            </a:fld>
            <a:endParaRPr lang="de-DE"/>
          </a:p>
        </p:txBody>
      </p:sp>
      <p:sp>
        <p:nvSpPr>
          <p:cNvPr id="40962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Assicurare la sostenibilità finanziaria </a:t>
            </a:r>
            <a:br>
              <a:rPr lang="de-DE" sz="2800" b="1" smtClean="0">
                <a:latin typeface="Arial" charset="0"/>
                <a:cs typeface="Arial" charset="0"/>
              </a:rPr>
            </a:br>
            <a:r>
              <a:rPr lang="de-DE" sz="2800" b="1" smtClean="0">
                <a:latin typeface="Arial" charset="0"/>
                <a:cs typeface="Arial" charset="0"/>
              </a:rPr>
              <a:t>sul lungo periodo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0967" name="Inhaltsplatzhalter 2"/>
          <p:cNvSpPr>
            <a:spLocks noGrp="1"/>
          </p:cNvSpPr>
          <p:nvPr>
            <p:ph idx="1"/>
          </p:nvPr>
        </p:nvSpPr>
        <p:spPr>
          <a:xfrm>
            <a:off x="4692650" y="1639888"/>
            <a:ext cx="6924675" cy="4708525"/>
          </a:xfrm>
        </p:spPr>
        <p:txBody>
          <a:bodyPr/>
          <a:lstStyle/>
          <a:p>
            <a:pPr marL="228600" indent="-228600" algn="l" eaLnBrk="1" hangingPunct="1"/>
            <a:r>
              <a:rPr lang="de-DE" sz="2800" b="1" smtClean="0">
                <a:latin typeface="Arial" charset="0"/>
                <a:cs typeface="Arial" charset="0"/>
              </a:rPr>
              <a:t>Benchmark interno</a:t>
            </a:r>
            <a:r>
              <a:rPr lang="de-DE" sz="2800" smtClean="0">
                <a:latin typeface="Arial" charset="0"/>
                <a:cs typeface="Arial" charset="0"/>
              </a:rPr>
              <a:t> </a:t>
            </a:r>
          </a:p>
          <a:p>
            <a:pPr marL="228600" indent="-228600" algn="l" eaLnBrk="1" hangingPunct="1"/>
            <a:r>
              <a:rPr lang="de-DE" smtClean="0">
                <a:latin typeface="Arial" charset="0"/>
                <a:cs typeface="Arial" charset="0"/>
              </a:rPr>
              <a:t>(Confronto con gli altri ospedali altoatesini): </a:t>
            </a:r>
          </a:p>
          <a:p>
            <a:pPr marL="228600" indent="-228600" algn="l" eaLnBrk="1" hangingPunct="1"/>
            <a:r>
              <a:rPr lang="de-DE" smtClean="0">
                <a:latin typeface="Arial" charset="0"/>
                <a:cs typeface="Arial" charset="0"/>
              </a:rPr>
              <a:t>L‘Ospedale di Bolzano ha diversi reparti con scostamento dal benchmark interno superiore al 15%</a:t>
            </a:r>
            <a:endParaRPr lang="de-DE" smtClean="0">
              <a:solidFill>
                <a:srgbClr val="CC0000"/>
              </a:solidFill>
              <a:latin typeface="Arial" charset="0"/>
              <a:cs typeface="Arial" charset="0"/>
            </a:endParaRPr>
          </a:p>
          <a:p>
            <a:pPr marL="228600" indent="-228600" algn="l" eaLnBrk="1" hangingPunct="1"/>
            <a:endParaRPr lang="de-DE" sz="1000" smtClean="0">
              <a:latin typeface="Arial" charset="0"/>
              <a:cs typeface="Arial" charset="0"/>
            </a:endParaRPr>
          </a:p>
          <a:p>
            <a:pPr marL="228600" indent="-228600" algn="l" eaLnBrk="1" hangingPunct="1"/>
            <a:r>
              <a:rPr lang="de-DE" sz="2800" b="1" smtClean="0">
                <a:latin typeface="Arial" charset="0"/>
                <a:cs typeface="Arial" charset="0"/>
              </a:rPr>
              <a:t>Benchmark sovraregionali</a:t>
            </a:r>
          </a:p>
          <a:p>
            <a:pPr marL="228600" indent="-228600" algn="l" eaLnBrk="1" hangingPunct="1"/>
            <a:r>
              <a:rPr lang="de-DE" smtClean="0">
                <a:latin typeface="Arial" charset="0"/>
                <a:cs typeface="Arial" charset="0"/>
              </a:rPr>
              <a:t>(Confronto con gli ospedali dell‘Italia settentrionale):</a:t>
            </a:r>
          </a:p>
          <a:p>
            <a:pPr marL="228600" indent="-228600" algn="l" eaLnBrk="1" hangingPunct="1"/>
            <a:r>
              <a:rPr lang="de-DE" smtClean="0">
                <a:latin typeface="Arial" charset="0"/>
                <a:cs typeface="Arial" charset="0"/>
              </a:rPr>
              <a:t>L‘Ospedale di Bolzano</a:t>
            </a:r>
            <a:r>
              <a:rPr lang="de-DE" smtClean="0">
                <a:solidFill>
                  <a:srgbClr val="CC0000"/>
                </a:solidFill>
                <a:latin typeface="Arial" charset="0"/>
                <a:cs typeface="Arial" charset="0"/>
              </a:rPr>
              <a:t> </a:t>
            </a:r>
            <a:r>
              <a:rPr lang="de-DE" smtClean="0">
                <a:latin typeface="Arial" charset="0"/>
                <a:cs typeface="Arial" charset="0"/>
              </a:rPr>
              <a:t>ha diversi reparti con scostamento dal benchmark sovraregionale superiore al 40%</a:t>
            </a:r>
            <a:endParaRPr lang="de-DE" smtClean="0">
              <a:solidFill>
                <a:srgbClr val="CC0000"/>
              </a:solidFill>
              <a:latin typeface="Arial" charset="0"/>
              <a:cs typeface="Arial" charset="0"/>
            </a:endParaRPr>
          </a:p>
        </p:txBody>
      </p:sp>
      <p:pic>
        <p:nvPicPr>
          <p:cNvPr id="40968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Ospedale di Bolzano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Esempi di </a:t>
            </a: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benchmark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F1323-4659-41CD-A60C-49EB1B746A1C}" type="slidenum">
              <a:rPr lang="de-DE"/>
              <a:pPr>
                <a:defRPr/>
              </a:pPr>
              <a:t>14</a:t>
            </a:fld>
            <a:endParaRPr lang="de-DE"/>
          </a:p>
        </p:txBody>
      </p:sp>
      <p:sp>
        <p:nvSpPr>
          <p:cNvPr id="43010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Assicurare la sostenibilità finanziaria </a:t>
            </a:r>
            <a:br>
              <a:rPr lang="de-DE" sz="2800" b="1" smtClean="0">
                <a:latin typeface="Arial" charset="0"/>
                <a:cs typeface="Arial" charset="0"/>
              </a:rPr>
            </a:br>
            <a:r>
              <a:rPr lang="de-DE" sz="2800" b="1" smtClean="0">
                <a:latin typeface="Arial" charset="0"/>
                <a:cs typeface="Arial" charset="0"/>
              </a:rPr>
              <a:t>sul lungo periodo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3015" name="Inhaltsplatzhalter 2"/>
          <p:cNvSpPr>
            <a:spLocks noGrp="1"/>
          </p:cNvSpPr>
          <p:nvPr>
            <p:ph idx="1"/>
          </p:nvPr>
        </p:nvSpPr>
        <p:spPr>
          <a:xfrm>
            <a:off x="4692650" y="1639888"/>
            <a:ext cx="6924675" cy="4708525"/>
          </a:xfrm>
        </p:spPr>
        <p:txBody>
          <a:bodyPr anchor="ctr"/>
          <a:lstStyle/>
          <a:p>
            <a:pPr algn="l" eaLnBrk="1" hangingPunct="1">
              <a:spcBef>
                <a:spcPct val="0"/>
              </a:spcBef>
              <a:spcAft>
                <a:spcPts val="1800"/>
              </a:spcAft>
            </a:pPr>
            <a:r>
              <a:rPr lang="de-DE" sz="2000" b="1" smtClean="0">
                <a:latin typeface="Arial" charset="0"/>
                <a:cs typeface="Arial" charset="0"/>
              </a:rPr>
              <a:t>Possibili misure per la riduzione dei costi: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Riorganizzazione del pronto soccorso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Accorpamento delle stazioni subintensive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Ottimizzazione delle sale operatorie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Accorpamento dei reparti in dipartimenti ospedalieri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Realizzazione di un Day Hospital e Day Surgery centralizzato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Esiti premianti disincentivanti sulla base dei confronti con il benchmark</a:t>
            </a:r>
          </a:p>
        </p:txBody>
      </p:sp>
      <p:pic>
        <p:nvPicPr>
          <p:cNvPr id="43016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49413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10 Mio € </a:t>
            </a:r>
          </a:p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all‘anno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Obiettivo di riduzione dei costi da parte dell‘Ospedale di Bolzano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0A170-DF79-40CE-9021-DED138FB65AD}" type="slidenum">
              <a:rPr lang="de-DE"/>
              <a:pPr>
                <a:defRPr/>
              </a:pPr>
              <a:t>15</a:t>
            </a:fld>
            <a:endParaRPr lang="de-DE"/>
          </a:p>
        </p:txBody>
      </p:sp>
      <p:sp>
        <p:nvSpPr>
          <p:cNvPr id="45058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latin typeface="Arial" charset="0"/>
              </a:rPr>
              <a:t>Assicurare la sostenibilità finanziaria </a:t>
            </a:r>
            <a:br>
              <a:rPr lang="de-DE" sz="2800" b="1" smtClean="0">
                <a:latin typeface="Arial" charset="0"/>
              </a:rPr>
            </a:br>
            <a:r>
              <a:rPr lang="de-DE" sz="2800" b="1" smtClean="0">
                <a:latin typeface="Arial" charset="0"/>
              </a:rPr>
              <a:t>sul lungo periodo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5063" name="Inhaltsplatzhalter 2"/>
          <p:cNvSpPr>
            <a:spLocks noGrp="1"/>
          </p:cNvSpPr>
          <p:nvPr>
            <p:ph idx="4294967295"/>
          </p:nvPr>
        </p:nvSpPr>
        <p:spPr>
          <a:xfrm>
            <a:off x="4692650" y="1639888"/>
            <a:ext cx="6924675" cy="4708525"/>
          </a:xfrm>
        </p:spPr>
        <p:txBody>
          <a:bodyPr anchor="ctr"/>
          <a:lstStyle/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Arial" charset="0"/>
              <a:buNone/>
            </a:pPr>
            <a:r>
              <a:rPr lang="de-DE" sz="2000" b="1" smtClean="0">
                <a:latin typeface="Arial" charset="0"/>
                <a:cs typeface="Arial" charset="0"/>
              </a:rPr>
              <a:t>Possibili misure di riduzione dei costi: 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Accorpamento dei reparti sovralocali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Ampliamento delle aree con regime di ricovero diurno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 Esiti premianti disincentivanti sulla base dei confronti con il Benchmark</a:t>
            </a:r>
          </a:p>
        </p:txBody>
      </p:sp>
      <p:pic>
        <p:nvPicPr>
          <p:cNvPr id="45064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68463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10 Mio € </a:t>
            </a:r>
          </a:p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all‘anno</a:t>
            </a:r>
          </a:p>
          <a:p>
            <a:pPr algn="ctr">
              <a:defRPr/>
            </a:pPr>
            <a:endParaRPr lang="de-DE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Obiettivo di riduzione dei costi da parte degli ospedali di base e comprensoriali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C6B9F9-7F01-4B9E-BD43-30CE05F30FDE}" type="slidenum">
              <a:rPr lang="de-DE"/>
              <a:pPr>
                <a:defRPr/>
              </a:pPr>
              <a:t>16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1587500" y="989013"/>
            <a:ext cx="10012363" cy="9017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2000">
                <a:solidFill>
                  <a:schemeClr val="tx1"/>
                </a:solidFill>
                <a:latin typeface="Arial" charset="0"/>
                <a:cs typeface="Arial" charset="0"/>
              </a:rPr>
              <a:t>L‘implementazione di questi indirizzi di sviluppo necessita adeguate strutture. </a:t>
            </a:r>
          </a:p>
        </p:txBody>
      </p:sp>
      <p:sp>
        <p:nvSpPr>
          <p:cNvPr id="18" name="Richtungspfeil 17"/>
          <p:cNvSpPr/>
          <p:nvPr/>
        </p:nvSpPr>
        <p:spPr>
          <a:xfrm>
            <a:off x="2950181" y="4316428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Assicurare la sostenibilità finanziaria sul lungo periodo</a:t>
            </a:r>
          </a:p>
        </p:txBody>
      </p:sp>
      <p:sp>
        <p:nvSpPr>
          <p:cNvPr id="17" name="Richtungspfeil 16"/>
          <p:cNvSpPr/>
          <p:nvPr/>
        </p:nvSpPr>
        <p:spPr>
          <a:xfrm>
            <a:off x="2961557" y="30722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Garantire la massima qualità nei 7 ospedali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2961557" y="18288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Rafforzare l‘assistenza di base periferica</a:t>
            </a:r>
          </a:p>
        </p:txBody>
      </p:sp>
      <p:sp>
        <p:nvSpPr>
          <p:cNvPr id="47116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21715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Indirizzi di sviluppo – Assistenza sanitaria altoatesina</a:t>
            </a:r>
          </a:p>
        </p:txBody>
      </p:sp>
      <p:sp>
        <p:nvSpPr>
          <p:cNvPr id="10" name="Richtungspfeil 9"/>
          <p:cNvSpPr/>
          <p:nvPr/>
        </p:nvSpPr>
        <p:spPr>
          <a:xfrm>
            <a:off x="2101744" y="18288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347913" y="20097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ichtungspfeil 11"/>
          <p:cNvSpPr/>
          <p:nvPr/>
        </p:nvSpPr>
        <p:spPr>
          <a:xfrm>
            <a:off x="2101744" y="30722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347913" y="324802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2101744" y="4316428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347913" y="44862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Richtungspfeil 18"/>
          <p:cNvSpPr/>
          <p:nvPr/>
        </p:nvSpPr>
        <p:spPr>
          <a:xfrm>
            <a:off x="2952453" y="562888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Strutture adeguate</a:t>
            </a:r>
          </a:p>
        </p:txBody>
      </p:sp>
      <p:sp>
        <p:nvSpPr>
          <p:cNvPr id="20" name="Richtungspfeil 19"/>
          <p:cNvSpPr/>
          <p:nvPr/>
        </p:nvSpPr>
        <p:spPr>
          <a:xfrm>
            <a:off x="2104016" y="562888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349500" y="5799138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C0384C-AEFB-4E6D-B938-CE2A502EFD3C}" type="slidenum">
              <a:rPr lang="de-DE" smtClean="0">
                <a:solidFill>
                  <a:schemeClr val="tx1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de-DE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8130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Principi di impostazione organizzativa</a:t>
            </a:r>
          </a:p>
        </p:txBody>
      </p:sp>
      <p:sp>
        <p:nvSpPr>
          <p:cNvPr id="3" name="Ellipse 2"/>
          <p:cNvSpPr/>
          <p:nvPr/>
        </p:nvSpPr>
        <p:spPr>
          <a:xfrm>
            <a:off x="1803400" y="1531938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" name="Ellipse 3"/>
          <p:cNvSpPr/>
          <p:nvPr/>
        </p:nvSpPr>
        <p:spPr>
          <a:xfrm>
            <a:off x="1803400" y="2486025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" name="Ellipse 4"/>
          <p:cNvSpPr/>
          <p:nvPr/>
        </p:nvSpPr>
        <p:spPr>
          <a:xfrm>
            <a:off x="1803400" y="3441700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" name="Ellipse 5"/>
          <p:cNvSpPr/>
          <p:nvPr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8135" name="Textfeld 6"/>
          <p:cNvSpPr txBox="1">
            <a:spLocks noChangeArrowheads="1"/>
          </p:cNvSpPr>
          <p:nvPr/>
        </p:nvSpPr>
        <p:spPr bwMode="auto">
          <a:xfrm>
            <a:off x="2536825" y="1592263"/>
            <a:ext cx="909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Pensare l‘intera struttura sanitaria in maniera unitaria</a:t>
            </a:r>
          </a:p>
        </p:txBody>
      </p:sp>
      <p:sp>
        <p:nvSpPr>
          <p:cNvPr id="48136" name="Textfeld 7"/>
          <p:cNvSpPr txBox="1">
            <a:spLocks noChangeArrowheads="1"/>
          </p:cNvSpPr>
          <p:nvPr/>
        </p:nvSpPr>
        <p:spPr bwMode="auto">
          <a:xfrm>
            <a:off x="2536825" y="2540000"/>
            <a:ext cx="909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Chiara divisione dei compiti tra l‘amministrazione provinciale (la governance) e l‘azienda sanitaria</a:t>
            </a:r>
          </a:p>
        </p:txBody>
      </p:sp>
      <p:sp>
        <p:nvSpPr>
          <p:cNvPr id="48137" name="Textfeld 8"/>
          <p:cNvSpPr txBox="1">
            <a:spLocks noChangeArrowheads="1"/>
          </p:cNvSpPr>
          <p:nvPr/>
        </p:nvSpPr>
        <p:spPr bwMode="auto">
          <a:xfrm>
            <a:off x="2536825" y="3508375"/>
            <a:ext cx="909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Garanzia di un governo mirato ed unitario all‘interno dell‘azienda sanitaria</a:t>
            </a:r>
          </a:p>
        </p:txBody>
      </p:sp>
      <p:sp>
        <p:nvSpPr>
          <p:cNvPr id="48138" name="Textfeld 9"/>
          <p:cNvSpPr txBox="1">
            <a:spLocks noChangeArrowheads="1"/>
          </p:cNvSpPr>
          <p:nvPr/>
        </p:nvSpPr>
        <p:spPr bwMode="auto">
          <a:xfrm>
            <a:off x="2536825" y="4543425"/>
            <a:ext cx="909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Focus sull‘erogazione di prestazioni mediche nei comprensori sanitari</a:t>
            </a:r>
          </a:p>
        </p:txBody>
      </p:sp>
      <p:sp>
        <p:nvSpPr>
          <p:cNvPr id="11" name="Ellipse 10"/>
          <p:cNvSpPr/>
          <p:nvPr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8140" name="Textfeld 11"/>
          <p:cNvSpPr txBox="1">
            <a:spLocks noChangeArrowheads="1"/>
          </p:cNvSpPr>
          <p:nvPr/>
        </p:nvSpPr>
        <p:spPr bwMode="auto">
          <a:xfrm>
            <a:off x="2536825" y="5446713"/>
            <a:ext cx="909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Processi che garantiscano produzione, governo e sostegno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46825"/>
            <a:ext cx="2743200" cy="365125"/>
          </a:xfrm>
        </p:spPr>
        <p:txBody>
          <a:bodyPr/>
          <a:lstStyle/>
          <a:p>
            <a:pPr>
              <a:defRPr/>
            </a:pPr>
            <a:fld id="{04E22070-5DBD-4E50-AC07-AF23C6077EC1}" type="slidenum">
              <a:rPr lang="de-DE"/>
              <a:pPr>
                <a:defRPr/>
              </a:pPr>
              <a:t>18</a:t>
            </a:fld>
            <a:endParaRPr lang="de-DE"/>
          </a:p>
        </p:txBody>
      </p:sp>
      <p:sp>
        <p:nvSpPr>
          <p:cNvPr id="49154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020300" cy="944563"/>
          </a:xfrm>
        </p:spPr>
        <p:txBody>
          <a:bodyPr anchor="ctr"/>
          <a:lstStyle/>
          <a:p>
            <a:pPr algn="l" eaLnBrk="1" hangingPunct="1"/>
            <a:r>
              <a:rPr lang="de-DE" sz="3200" b="1" smtClean="0">
                <a:latin typeface="Arial" charset="0"/>
                <a:cs typeface="Arial" charset="0"/>
              </a:rPr>
              <a:t>Strutture adeguate per l‘assistenza sanitaria</a:t>
            </a:r>
          </a:p>
        </p:txBody>
      </p:sp>
      <p:cxnSp>
        <p:nvCxnSpPr>
          <p:cNvPr id="4" name="Gerader Verbinder 3"/>
          <p:cNvCxnSpPr/>
          <p:nvPr/>
        </p:nvCxnSpPr>
        <p:spPr>
          <a:xfrm>
            <a:off x="5153025" y="1524000"/>
            <a:ext cx="0" cy="4919663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6" name="Textfeld 5"/>
          <p:cNvSpPr txBox="1">
            <a:spLocks noChangeArrowheads="1"/>
          </p:cNvSpPr>
          <p:nvPr/>
        </p:nvSpPr>
        <p:spPr bwMode="auto">
          <a:xfrm>
            <a:off x="7818438" y="1687513"/>
            <a:ext cx="2300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Azienda Sanitaria</a:t>
            </a:r>
          </a:p>
        </p:txBody>
      </p:sp>
      <p:sp>
        <p:nvSpPr>
          <p:cNvPr id="7" name="Rechteck 6"/>
          <p:cNvSpPr/>
          <p:nvPr/>
        </p:nvSpPr>
        <p:spPr>
          <a:xfrm>
            <a:off x="2079625" y="2319338"/>
            <a:ext cx="2381250" cy="5984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solidFill>
                  <a:schemeClr val="tx1"/>
                </a:solidFill>
                <a:cs typeface="Arial" charset="0"/>
              </a:rPr>
              <a:t>Struttura </a:t>
            </a:r>
          </a:p>
          <a:p>
            <a:pPr algn="ctr">
              <a:defRPr/>
            </a:pPr>
            <a:r>
              <a:rPr lang="de-DE" b="1">
                <a:solidFill>
                  <a:schemeClr val="tx1"/>
                </a:solidFill>
                <a:cs typeface="Arial" charset="0"/>
              </a:rPr>
              <a:t>di Governance</a:t>
            </a:r>
          </a:p>
        </p:txBody>
      </p:sp>
      <p:sp>
        <p:nvSpPr>
          <p:cNvPr id="8" name="Rechteck 7"/>
          <p:cNvSpPr/>
          <p:nvPr/>
        </p:nvSpPr>
        <p:spPr>
          <a:xfrm>
            <a:off x="1679575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346325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01148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67823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33228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49163" name="Textfeld 12"/>
          <p:cNvSpPr txBox="1">
            <a:spLocks noChangeArrowheads="1"/>
          </p:cNvSpPr>
          <p:nvPr/>
        </p:nvSpPr>
        <p:spPr bwMode="auto">
          <a:xfrm>
            <a:off x="1643063" y="3790950"/>
            <a:ext cx="3268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/>
              <a:t>Rappresentanti della Giunta Provinciale ed esperti esterni</a:t>
            </a:r>
          </a:p>
        </p:txBody>
      </p:sp>
      <p:cxnSp>
        <p:nvCxnSpPr>
          <p:cNvPr id="15" name="Gewinkelte Verbindung 14"/>
          <p:cNvCxnSpPr>
            <a:stCxn id="7" idx="2"/>
            <a:endCxn id="8" idx="0"/>
          </p:cNvCxnSpPr>
          <p:nvPr/>
        </p:nvCxnSpPr>
        <p:spPr>
          <a:xfrm rot="5400000">
            <a:off x="2365375" y="2501900"/>
            <a:ext cx="488950" cy="132080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winkelte Verbindung 16"/>
          <p:cNvCxnSpPr>
            <a:stCxn id="7" idx="2"/>
            <a:endCxn id="12" idx="0"/>
          </p:cNvCxnSpPr>
          <p:nvPr/>
        </p:nvCxnSpPr>
        <p:spPr>
          <a:xfrm rot="16200000" flipH="1">
            <a:off x="3691732" y="2496343"/>
            <a:ext cx="488950" cy="133191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7" idx="2"/>
            <a:endCxn id="9" idx="0"/>
          </p:cNvCxnSpPr>
          <p:nvPr/>
        </p:nvCxnSpPr>
        <p:spPr>
          <a:xfrm rot="5400000">
            <a:off x="2698750" y="2835275"/>
            <a:ext cx="488950" cy="65405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winkelte Verbindung 20"/>
          <p:cNvCxnSpPr>
            <a:stCxn id="7" idx="2"/>
            <a:endCxn id="11" idx="0"/>
          </p:cNvCxnSpPr>
          <p:nvPr/>
        </p:nvCxnSpPr>
        <p:spPr>
          <a:xfrm rot="16200000" flipH="1">
            <a:off x="3364707" y="2823368"/>
            <a:ext cx="488950" cy="67786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>
            <a:stCxn id="7" idx="2"/>
            <a:endCxn id="10" idx="0"/>
          </p:cNvCxnSpPr>
          <p:nvPr/>
        </p:nvCxnSpPr>
        <p:spPr>
          <a:xfrm>
            <a:off x="3270250" y="2917825"/>
            <a:ext cx="11113" cy="48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>
            <a:off x="8007350" y="2319338"/>
            <a:ext cx="1722438" cy="5032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7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Direzione Generale</a:t>
            </a:r>
          </a:p>
        </p:txBody>
      </p:sp>
      <p:sp>
        <p:nvSpPr>
          <p:cNvPr id="25" name="Rechteck 24"/>
          <p:cNvSpPr/>
          <p:nvPr/>
        </p:nvSpPr>
        <p:spPr>
          <a:xfrm>
            <a:off x="6437313" y="3071813"/>
            <a:ext cx="1511300" cy="6080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8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Direzione medica</a:t>
            </a:r>
          </a:p>
        </p:txBody>
      </p:sp>
      <p:sp>
        <p:nvSpPr>
          <p:cNvPr id="26" name="Rechteck 25"/>
          <p:cNvSpPr/>
          <p:nvPr/>
        </p:nvSpPr>
        <p:spPr>
          <a:xfrm>
            <a:off x="9772650" y="3071813"/>
            <a:ext cx="1512888" cy="6080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Dirigenza </a:t>
            </a:r>
          </a:p>
          <a:p>
            <a:pPr algn="ctr">
              <a:defRPr/>
            </a:pPr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tecnico-assistenziale</a:t>
            </a:r>
          </a:p>
        </p:txBody>
      </p:sp>
      <p:cxnSp>
        <p:nvCxnSpPr>
          <p:cNvPr id="49172" name="Gewinkelte Verbindung 27"/>
          <p:cNvCxnSpPr>
            <a:cxnSpLocks noChangeShapeType="1"/>
            <a:stCxn id="24" idx="2"/>
            <a:endCxn id="25" idx="0"/>
          </p:cNvCxnSpPr>
          <p:nvPr/>
        </p:nvCxnSpPr>
        <p:spPr bwMode="auto">
          <a:xfrm rot="5400000">
            <a:off x="7906544" y="2108994"/>
            <a:ext cx="249238" cy="1676400"/>
          </a:xfrm>
          <a:prstGeom prst="bentConnector3">
            <a:avLst>
              <a:gd name="adj1" fmla="val 49681"/>
            </a:avLst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9173" name="Gewinkelte Verbindung 29"/>
          <p:cNvCxnSpPr>
            <a:cxnSpLocks noChangeShapeType="1"/>
            <a:stCxn id="24" idx="2"/>
            <a:endCxn id="26" idx="0"/>
          </p:cNvCxnSpPr>
          <p:nvPr/>
        </p:nvCxnSpPr>
        <p:spPr bwMode="auto">
          <a:xfrm rot="16200000" flipH="1">
            <a:off x="9575007" y="2116931"/>
            <a:ext cx="249238" cy="1660525"/>
          </a:xfrm>
          <a:prstGeom prst="bentConnector3">
            <a:avLst>
              <a:gd name="adj1" fmla="val 49681"/>
            </a:avLst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7" name="Rechteck 36"/>
          <p:cNvSpPr/>
          <p:nvPr/>
        </p:nvSpPr>
        <p:spPr>
          <a:xfrm>
            <a:off x="6437313" y="5762625"/>
            <a:ext cx="1511300" cy="433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Direzione medica</a:t>
            </a:r>
          </a:p>
        </p:txBody>
      </p:sp>
      <p:sp>
        <p:nvSpPr>
          <p:cNvPr id="38" name="Rechteck 37"/>
          <p:cNvSpPr/>
          <p:nvPr/>
        </p:nvSpPr>
        <p:spPr>
          <a:xfrm>
            <a:off x="9772650" y="5762625"/>
            <a:ext cx="1517650" cy="433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Dir. Tecn-Assistenziale</a:t>
            </a:r>
          </a:p>
        </p:txBody>
      </p:sp>
      <p:sp>
        <p:nvSpPr>
          <p:cNvPr id="43" name="Rechteck 42"/>
          <p:cNvSpPr/>
          <p:nvPr/>
        </p:nvSpPr>
        <p:spPr>
          <a:xfrm>
            <a:off x="8050213" y="5762625"/>
            <a:ext cx="1654175" cy="433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Coordinazione comprensoriale</a:t>
            </a:r>
          </a:p>
        </p:txBody>
      </p:sp>
      <p:sp>
        <p:nvSpPr>
          <p:cNvPr id="49177" name="Textfeld 43"/>
          <p:cNvSpPr txBox="1">
            <a:spLocks noChangeArrowheads="1"/>
          </p:cNvSpPr>
          <p:nvPr/>
        </p:nvSpPr>
        <p:spPr bwMode="auto">
          <a:xfrm>
            <a:off x="5664200" y="398621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Est</a:t>
            </a:r>
          </a:p>
        </p:txBody>
      </p:sp>
      <p:sp>
        <p:nvSpPr>
          <p:cNvPr id="49178" name="Textfeld 44"/>
          <p:cNvSpPr txBox="1">
            <a:spLocks noChangeArrowheads="1"/>
          </p:cNvSpPr>
          <p:nvPr/>
        </p:nvSpPr>
        <p:spPr bwMode="auto">
          <a:xfrm>
            <a:off x="5664200" y="4591050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Ovest</a:t>
            </a:r>
          </a:p>
        </p:txBody>
      </p:sp>
      <p:sp>
        <p:nvSpPr>
          <p:cNvPr id="49179" name="Textfeld 45"/>
          <p:cNvSpPr txBox="1">
            <a:spLocks noChangeArrowheads="1"/>
          </p:cNvSpPr>
          <p:nvPr/>
        </p:nvSpPr>
        <p:spPr bwMode="auto">
          <a:xfrm>
            <a:off x="5664200" y="520541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Nord</a:t>
            </a:r>
          </a:p>
        </p:txBody>
      </p:sp>
      <p:sp>
        <p:nvSpPr>
          <p:cNvPr id="49180" name="Textfeld 46"/>
          <p:cNvSpPr txBox="1">
            <a:spLocks noChangeArrowheads="1"/>
          </p:cNvSpPr>
          <p:nvPr/>
        </p:nvSpPr>
        <p:spPr bwMode="auto">
          <a:xfrm>
            <a:off x="5664200" y="5794375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Sud</a:t>
            </a:r>
          </a:p>
        </p:txBody>
      </p:sp>
      <p:cxnSp>
        <p:nvCxnSpPr>
          <p:cNvPr id="60" name="Gerader Verbinder 59"/>
          <p:cNvCxnSpPr>
            <a:stCxn id="24" idx="2"/>
            <a:endCxn id="43" idx="0"/>
          </p:cNvCxnSpPr>
          <p:nvPr/>
        </p:nvCxnSpPr>
        <p:spPr>
          <a:xfrm>
            <a:off x="8869363" y="2822575"/>
            <a:ext cx="7937" cy="2940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/>
          <p:cNvCxnSpPr>
            <a:stCxn id="25" idx="2"/>
            <a:endCxn id="37" idx="0"/>
          </p:cNvCxnSpPr>
          <p:nvPr/>
        </p:nvCxnSpPr>
        <p:spPr>
          <a:xfrm>
            <a:off x="7192963" y="3679825"/>
            <a:ext cx="0" cy="2082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6437313" y="3924300"/>
            <a:ext cx="151130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Direzione medica</a:t>
            </a:r>
          </a:p>
        </p:txBody>
      </p:sp>
      <p:sp>
        <p:nvSpPr>
          <p:cNvPr id="33" name="Rechteck 32"/>
          <p:cNvSpPr/>
          <p:nvPr/>
        </p:nvSpPr>
        <p:spPr>
          <a:xfrm>
            <a:off x="6437313" y="4522788"/>
            <a:ext cx="151130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Direzione medica</a:t>
            </a:r>
          </a:p>
        </p:txBody>
      </p:sp>
      <p:sp>
        <p:nvSpPr>
          <p:cNvPr id="35" name="Rechteck 34"/>
          <p:cNvSpPr/>
          <p:nvPr/>
        </p:nvSpPr>
        <p:spPr>
          <a:xfrm>
            <a:off x="6437313" y="5143500"/>
            <a:ext cx="151130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Direzione medica</a:t>
            </a:r>
          </a:p>
        </p:txBody>
      </p:sp>
      <p:cxnSp>
        <p:nvCxnSpPr>
          <p:cNvPr id="65" name="Gerader Verbinder 64"/>
          <p:cNvCxnSpPr>
            <a:stCxn id="26" idx="2"/>
            <a:endCxn id="38" idx="0"/>
          </p:cNvCxnSpPr>
          <p:nvPr/>
        </p:nvCxnSpPr>
        <p:spPr>
          <a:xfrm>
            <a:off x="10529888" y="3679825"/>
            <a:ext cx="1587" cy="2082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9772650" y="3924300"/>
            <a:ext cx="151765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Dir. Tecn-Assistenziale</a:t>
            </a:r>
          </a:p>
        </p:txBody>
      </p:sp>
      <p:sp>
        <p:nvSpPr>
          <p:cNvPr id="34" name="Rechteck 33"/>
          <p:cNvSpPr/>
          <p:nvPr/>
        </p:nvSpPr>
        <p:spPr>
          <a:xfrm>
            <a:off x="9772650" y="4522788"/>
            <a:ext cx="151765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Dir. Tecn-Assistenziale</a:t>
            </a:r>
          </a:p>
        </p:txBody>
      </p:sp>
      <p:sp>
        <p:nvSpPr>
          <p:cNvPr id="36" name="Rechteck 35"/>
          <p:cNvSpPr/>
          <p:nvPr/>
        </p:nvSpPr>
        <p:spPr>
          <a:xfrm>
            <a:off x="9772650" y="5143500"/>
            <a:ext cx="151765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Dir. Tecn-Assistenziale</a:t>
            </a:r>
          </a:p>
        </p:txBody>
      </p:sp>
      <p:sp>
        <p:nvSpPr>
          <p:cNvPr id="40" name="Rechteck 39"/>
          <p:cNvSpPr/>
          <p:nvPr/>
        </p:nvSpPr>
        <p:spPr>
          <a:xfrm>
            <a:off x="8069263" y="3924300"/>
            <a:ext cx="158750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Coordinatore comprensoriale</a:t>
            </a:r>
          </a:p>
        </p:txBody>
      </p:sp>
      <p:sp>
        <p:nvSpPr>
          <p:cNvPr id="41" name="Rechteck 40"/>
          <p:cNvSpPr/>
          <p:nvPr/>
        </p:nvSpPr>
        <p:spPr>
          <a:xfrm>
            <a:off x="8078788" y="4522788"/>
            <a:ext cx="1597025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Coordinatore compresonriale</a:t>
            </a:r>
          </a:p>
        </p:txBody>
      </p:sp>
      <p:sp>
        <p:nvSpPr>
          <p:cNvPr id="42" name="Rechteck 41"/>
          <p:cNvSpPr/>
          <p:nvPr/>
        </p:nvSpPr>
        <p:spPr>
          <a:xfrm>
            <a:off x="8069263" y="5143500"/>
            <a:ext cx="1616075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Coordinazione comprensoriale</a:t>
            </a:r>
          </a:p>
        </p:txBody>
      </p:sp>
      <p:sp>
        <p:nvSpPr>
          <p:cNvPr id="49193" name="Textfeld 66"/>
          <p:cNvSpPr txBox="1">
            <a:spLocks noChangeArrowheads="1"/>
          </p:cNvSpPr>
          <p:nvPr/>
        </p:nvSpPr>
        <p:spPr bwMode="auto">
          <a:xfrm rot="-5400000">
            <a:off x="4263232" y="4836318"/>
            <a:ext cx="248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Comprensori sanitari</a:t>
            </a:r>
          </a:p>
        </p:txBody>
      </p:sp>
      <p:sp>
        <p:nvSpPr>
          <p:cNvPr id="3" name="Richtungspfeil 2"/>
          <p:cNvSpPr/>
          <p:nvPr/>
        </p:nvSpPr>
        <p:spPr>
          <a:xfrm>
            <a:off x="4710113" y="1798638"/>
            <a:ext cx="2089150" cy="1119187"/>
          </a:xfrm>
          <a:prstGeom prst="homePlate">
            <a:avLst>
              <a:gd name="adj" fmla="val 38889"/>
            </a:avLst>
          </a:prstGeom>
          <a:solidFill>
            <a:schemeClr val="bg1"/>
          </a:solidFill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Indirizzo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Budget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Controlling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8" name="Picture 12" descr="Karte_Sanitat_i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7950" y="2200275"/>
            <a:ext cx="6210300" cy="4657725"/>
          </a:xfrm>
          <a:prstGeom prst="rect">
            <a:avLst/>
          </a:prstGeom>
          <a:noFill/>
        </p:spPr>
      </p:pic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280C7-F1F0-4977-82E6-915850713204}" type="slidenum">
              <a:rPr lang="de-DE"/>
              <a:pPr>
                <a:defRPr/>
              </a:pPr>
              <a:t>19</a:t>
            </a:fld>
            <a:endParaRPr lang="de-DE"/>
          </a:p>
        </p:txBody>
      </p:sp>
      <p:sp>
        <p:nvSpPr>
          <p:cNvPr id="50178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3200" b="1" smtClean="0">
                <a:latin typeface="Arial" charset="0"/>
                <a:cs typeface="Arial" charset="0"/>
              </a:rPr>
              <a:t>Il governo dell‘assistenza sanitaria in Alto Adige</a:t>
            </a:r>
          </a:p>
        </p:txBody>
      </p:sp>
      <p:sp>
        <p:nvSpPr>
          <p:cNvPr id="50179" name="Inhaltsplatzhalter 2"/>
          <p:cNvSpPr txBox="1">
            <a:spLocks/>
          </p:cNvSpPr>
          <p:nvPr/>
        </p:nvSpPr>
        <p:spPr bwMode="auto">
          <a:xfrm>
            <a:off x="1587500" y="1639888"/>
            <a:ext cx="100298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en-US" sz="2800"/>
          </a:p>
        </p:txBody>
      </p:sp>
      <p:sp>
        <p:nvSpPr>
          <p:cNvPr id="50181" name="Textfeld 4"/>
          <p:cNvSpPr txBox="1">
            <a:spLocks noChangeArrowheads="1"/>
          </p:cNvSpPr>
          <p:nvPr/>
        </p:nvSpPr>
        <p:spPr bwMode="auto">
          <a:xfrm>
            <a:off x="3049588" y="1630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 b="1"/>
          </a:p>
        </p:txBody>
      </p:sp>
      <p:sp>
        <p:nvSpPr>
          <p:cNvPr id="50182" name="Textfeld 5"/>
          <p:cNvSpPr txBox="1">
            <a:spLocks noChangeArrowheads="1"/>
          </p:cNvSpPr>
          <p:nvPr/>
        </p:nvSpPr>
        <p:spPr bwMode="auto">
          <a:xfrm>
            <a:off x="7589838" y="1630363"/>
            <a:ext cx="2300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Azienda Sanitaria</a:t>
            </a:r>
          </a:p>
        </p:txBody>
      </p:sp>
      <p:sp>
        <p:nvSpPr>
          <p:cNvPr id="7" name="Rechteck 6"/>
          <p:cNvSpPr/>
          <p:nvPr/>
        </p:nvSpPr>
        <p:spPr>
          <a:xfrm>
            <a:off x="2679700" y="2262188"/>
            <a:ext cx="2381250" cy="5984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solidFill>
                  <a:schemeClr val="tx1"/>
                </a:solidFill>
                <a:cs typeface="Arial" charset="0"/>
              </a:rPr>
              <a:t>Struttura di Governance</a:t>
            </a:r>
          </a:p>
        </p:txBody>
      </p:sp>
      <p:sp>
        <p:nvSpPr>
          <p:cNvPr id="24" name="Rechteck 23"/>
          <p:cNvSpPr/>
          <p:nvPr/>
        </p:nvSpPr>
        <p:spPr>
          <a:xfrm>
            <a:off x="7778750" y="2262188"/>
            <a:ext cx="1722438" cy="5032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7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Direzione Generale</a:t>
            </a:r>
          </a:p>
        </p:txBody>
      </p:sp>
      <p:sp>
        <p:nvSpPr>
          <p:cNvPr id="3" name="Richtungspfeil 2"/>
          <p:cNvSpPr/>
          <p:nvPr/>
        </p:nvSpPr>
        <p:spPr>
          <a:xfrm>
            <a:off x="5310188" y="1741488"/>
            <a:ext cx="2089150" cy="1119187"/>
          </a:xfrm>
          <a:prstGeom prst="homePlate">
            <a:avLst>
              <a:gd name="adj" fmla="val 38889"/>
            </a:avLst>
          </a:prstGeom>
          <a:solidFill>
            <a:schemeClr val="bg1"/>
          </a:solidFill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Indirizzo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Budget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de-DE">
                <a:latin typeface="Arial" charset="0"/>
                <a:cs typeface="Arial" charset="0"/>
              </a:rPr>
              <a:t>Controlling</a:t>
            </a:r>
          </a:p>
        </p:txBody>
      </p:sp>
      <p:sp>
        <p:nvSpPr>
          <p:cNvPr id="50186" name="Rectangle 54"/>
          <p:cNvSpPr>
            <a:spLocks noChangeArrowheads="1"/>
          </p:cNvSpPr>
          <p:nvPr/>
        </p:nvSpPr>
        <p:spPr bwMode="auto">
          <a:xfrm>
            <a:off x="2181225" y="1409700"/>
            <a:ext cx="7877175" cy="5048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1DD54-30AA-412E-B8D9-ADA0C5695112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7" name="Richtungspfeil 6"/>
          <p:cNvSpPr/>
          <p:nvPr/>
        </p:nvSpPr>
        <p:spPr>
          <a:xfrm>
            <a:off x="6159500" y="3609975"/>
            <a:ext cx="546100" cy="1958975"/>
          </a:xfrm>
          <a:prstGeom prst="homePlate">
            <a:avLst>
              <a:gd name="adj" fmla="val 95375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11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163175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La questione: garantire la qualità dell‘assistenza</a:t>
            </a:r>
          </a:p>
        </p:txBody>
      </p:sp>
      <p:sp>
        <p:nvSpPr>
          <p:cNvPr id="17412" name="Inhaltsplatzhalter 2"/>
          <p:cNvSpPr>
            <a:spLocks noGrp="1"/>
          </p:cNvSpPr>
          <p:nvPr>
            <p:ph idx="1"/>
          </p:nvPr>
        </p:nvSpPr>
        <p:spPr>
          <a:xfrm>
            <a:off x="1914525" y="3675063"/>
            <a:ext cx="4240213" cy="2105025"/>
          </a:xfrm>
        </p:spPr>
        <p:txBody>
          <a:bodyPr lIns="180000" rIns="144000"/>
          <a:lstStyle/>
          <a:p>
            <a:pPr marL="533400" indent="-533400" algn="l" eaLnBrk="1" hangingPunct="1">
              <a:buFont typeface="Arial" charset="0"/>
              <a:buChar char="•"/>
            </a:pPr>
            <a:endParaRPr lang="de-DE" sz="2000" smtClean="0">
              <a:latin typeface="Arial" charset="0"/>
              <a:cs typeface="Arial" charset="0"/>
            </a:endParaRPr>
          </a:p>
          <a:p>
            <a:pPr marL="533400" indent="-533400"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Invecchiamento della popolazione</a:t>
            </a:r>
          </a:p>
          <a:p>
            <a:pPr marL="533400" indent="-533400" algn="l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Mutamento delle aspettative</a:t>
            </a:r>
          </a:p>
          <a:p>
            <a:pPr marL="533400" indent="-533400" algn="l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Carenza di medici specialisti</a:t>
            </a:r>
          </a:p>
          <a:p>
            <a:pPr marL="533400" indent="-533400" algn="l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endParaRPr lang="de-DE" sz="2000" smtClean="0">
              <a:latin typeface="Arial" charset="0"/>
              <a:cs typeface="Arial" charset="0"/>
            </a:endParaRPr>
          </a:p>
        </p:txBody>
      </p:sp>
      <p:sp>
        <p:nvSpPr>
          <p:cNvPr id="17413" name="Inhaltsplatzhalter 2"/>
          <p:cNvSpPr txBox="1">
            <a:spLocks/>
          </p:cNvSpPr>
          <p:nvPr/>
        </p:nvSpPr>
        <p:spPr bwMode="auto">
          <a:xfrm>
            <a:off x="6821488" y="3490913"/>
            <a:ext cx="46958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de-DE" sz="2000" b="1"/>
          </a:p>
          <a:p>
            <a:pPr marL="228600" indent="-228600">
              <a:lnSpc>
                <a:spcPts val="2600"/>
              </a:lnSpc>
              <a:buFont typeface="Arial" charset="0"/>
              <a:buNone/>
            </a:pPr>
            <a:r>
              <a:rPr lang="de-DE" sz="2000" b="1">
                <a:solidFill>
                  <a:srgbClr val="CC0000"/>
                </a:solidFill>
              </a:rPr>
              <a:t>	</a:t>
            </a:r>
            <a:r>
              <a:rPr lang="de-DE" sz="2000" b="1"/>
              <a:t>Come garantire, in questo contesto, un‘assistenza di qualità</a:t>
            </a:r>
            <a:r>
              <a:rPr lang="de-DE" sz="2000" b="1">
                <a:solidFill>
                  <a:srgbClr val="336699"/>
                </a:solidFill>
              </a:rPr>
              <a:t> </a:t>
            </a:r>
            <a:r>
              <a:rPr lang="de-DE" sz="2000" b="1"/>
              <a:t>anche in futuro?</a:t>
            </a:r>
          </a:p>
        </p:txBody>
      </p:sp>
      <p:sp>
        <p:nvSpPr>
          <p:cNvPr id="17414" name="Inhaltsplatzhalter 2"/>
          <p:cNvSpPr txBox="1">
            <a:spLocks/>
          </p:cNvSpPr>
          <p:nvPr/>
        </p:nvSpPr>
        <p:spPr bwMode="auto">
          <a:xfrm>
            <a:off x="1433513" y="2001838"/>
            <a:ext cx="945673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 algn="ctr"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Status:</a:t>
            </a:r>
          </a:p>
          <a:p>
            <a:pPr algn="ctr"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Prestazioni sanitarie di alta qualità</a:t>
            </a:r>
          </a:p>
        </p:txBody>
      </p:sp>
      <p:sp>
        <p:nvSpPr>
          <p:cNvPr id="17415" name="Inhaltsplatzhalter 2"/>
          <p:cNvSpPr txBox="1">
            <a:spLocks/>
          </p:cNvSpPr>
          <p:nvPr/>
        </p:nvSpPr>
        <p:spPr bwMode="auto">
          <a:xfrm>
            <a:off x="1936750" y="3384550"/>
            <a:ext cx="42100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Sfide:</a:t>
            </a:r>
          </a:p>
        </p:txBody>
      </p:sp>
      <p:cxnSp>
        <p:nvCxnSpPr>
          <p:cNvPr id="13" name="Gerader Verbinder 12"/>
          <p:cNvCxnSpPr/>
          <p:nvPr/>
        </p:nvCxnSpPr>
        <p:spPr>
          <a:xfrm flipH="1">
            <a:off x="1954213" y="3016250"/>
            <a:ext cx="9144000" cy="0"/>
          </a:xfrm>
          <a:prstGeom prst="line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F8721-1BC8-44D5-9C10-84A9AEC18907}" type="slidenum">
              <a:rPr lang="de-DE"/>
              <a:pPr>
                <a:defRPr/>
              </a:pPr>
              <a:t>20</a:t>
            </a:fld>
            <a:endParaRPr lang="de-DE"/>
          </a:p>
        </p:txBody>
      </p:sp>
      <p:sp>
        <p:nvSpPr>
          <p:cNvPr id="51202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Roadmap dei prossimi sviluppi</a:t>
            </a:r>
            <a:endParaRPr lang="de-DE" sz="2800" b="1" smtClean="0">
              <a:solidFill>
                <a:srgbClr val="CC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4" name="Gerader Verbinder 3"/>
          <p:cNvCxnSpPr/>
          <p:nvPr/>
        </p:nvCxnSpPr>
        <p:spPr>
          <a:xfrm>
            <a:off x="1882775" y="1155700"/>
            <a:ext cx="0" cy="51308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/>
          <p:cNvCxnSpPr/>
          <p:nvPr/>
        </p:nvCxnSpPr>
        <p:spPr>
          <a:xfrm flipH="1">
            <a:off x="1882775" y="6273800"/>
            <a:ext cx="95758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5" name="Textfeld 7"/>
          <p:cNvSpPr txBox="1">
            <a:spLocks noChangeArrowheads="1"/>
          </p:cNvSpPr>
          <p:nvPr/>
        </p:nvSpPr>
        <p:spPr bwMode="auto">
          <a:xfrm>
            <a:off x="2203450" y="6115050"/>
            <a:ext cx="5810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2014</a:t>
            </a:r>
          </a:p>
        </p:txBody>
      </p:sp>
      <p:sp>
        <p:nvSpPr>
          <p:cNvPr id="51206" name="Textfeld 9"/>
          <p:cNvSpPr txBox="1">
            <a:spLocks noChangeArrowheads="1"/>
          </p:cNvSpPr>
          <p:nvPr/>
        </p:nvSpPr>
        <p:spPr bwMode="auto">
          <a:xfrm>
            <a:off x="3549650" y="6115050"/>
            <a:ext cx="58261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2015</a:t>
            </a:r>
          </a:p>
        </p:txBody>
      </p:sp>
      <p:sp>
        <p:nvSpPr>
          <p:cNvPr id="51207" name="Textfeld 10"/>
          <p:cNvSpPr txBox="1">
            <a:spLocks noChangeArrowheads="1"/>
          </p:cNvSpPr>
          <p:nvPr/>
        </p:nvSpPr>
        <p:spPr bwMode="auto">
          <a:xfrm>
            <a:off x="4895850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2016 </a:t>
            </a:r>
          </a:p>
        </p:txBody>
      </p:sp>
      <p:sp>
        <p:nvSpPr>
          <p:cNvPr id="51208" name="Textfeld 12"/>
          <p:cNvSpPr txBox="1">
            <a:spLocks noChangeArrowheads="1"/>
          </p:cNvSpPr>
          <p:nvPr/>
        </p:nvSpPr>
        <p:spPr bwMode="auto">
          <a:xfrm>
            <a:off x="6292850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2017 </a:t>
            </a:r>
          </a:p>
        </p:txBody>
      </p:sp>
      <p:sp>
        <p:nvSpPr>
          <p:cNvPr id="51209" name="Textfeld 13"/>
          <p:cNvSpPr txBox="1">
            <a:spLocks noChangeArrowheads="1"/>
          </p:cNvSpPr>
          <p:nvPr/>
        </p:nvSpPr>
        <p:spPr bwMode="auto">
          <a:xfrm>
            <a:off x="7688263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2018 </a:t>
            </a:r>
          </a:p>
        </p:txBody>
      </p:sp>
      <p:sp>
        <p:nvSpPr>
          <p:cNvPr id="51210" name="Textfeld 14"/>
          <p:cNvSpPr txBox="1">
            <a:spLocks noChangeArrowheads="1"/>
          </p:cNvSpPr>
          <p:nvPr/>
        </p:nvSpPr>
        <p:spPr bwMode="auto">
          <a:xfrm>
            <a:off x="9085263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2019 </a:t>
            </a:r>
          </a:p>
        </p:txBody>
      </p:sp>
      <p:sp>
        <p:nvSpPr>
          <p:cNvPr id="51211" name="Textfeld 15"/>
          <p:cNvSpPr txBox="1">
            <a:spLocks noChangeArrowheads="1"/>
          </p:cNvSpPr>
          <p:nvPr/>
        </p:nvSpPr>
        <p:spPr bwMode="auto">
          <a:xfrm>
            <a:off x="10480675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2020 </a:t>
            </a:r>
          </a:p>
        </p:txBody>
      </p:sp>
      <p:grpSp>
        <p:nvGrpSpPr>
          <p:cNvPr id="51212" name="Group 26"/>
          <p:cNvGrpSpPr>
            <a:grpSpLocks/>
          </p:cNvGrpSpPr>
          <p:nvPr/>
        </p:nvGrpSpPr>
        <p:grpSpPr bwMode="auto">
          <a:xfrm>
            <a:off x="2001838" y="4972050"/>
            <a:ext cx="735012" cy="673100"/>
            <a:chOff x="1417" y="3144"/>
            <a:chExt cx="463" cy="424"/>
          </a:xfrm>
        </p:grpSpPr>
        <p:sp>
          <p:nvSpPr>
            <p:cNvPr id="18" name="Ellipse 17"/>
            <p:cNvSpPr/>
            <p:nvPr/>
          </p:nvSpPr>
          <p:spPr>
            <a:xfrm>
              <a:off x="1476" y="3200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572" y="3296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1668" y="3392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1417" y="3335"/>
              <a:ext cx="213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1652" y="3144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51213" name="Textfeld 22"/>
          <p:cNvSpPr txBox="1">
            <a:spLocks noChangeArrowheads="1"/>
          </p:cNvSpPr>
          <p:nvPr/>
        </p:nvSpPr>
        <p:spPr bwMode="auto">
          <a:xfrm>
            <a:off x="1838325" y="5659438"/>
            <a:ext cx="1416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Tour informativo</a:t>
            </a:r>
          </a:p>
        </p:txBody>
      </p:sp>
      <p:sp>
        <p:nvSpPr>
          <p:cNvPr id="24" name="Raute 23"/>
          <p:cNvSpPr/>
          <p:nvPr/>
        </p:nvSpPr>
        <p:spPr>
          <a:xfrm>
            <a:off x="2886075" y="4075113"/>
            <a:ext cx="508000" cy="455612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215" name="Textfeld 24"/>
          <p:cNvSpPr txBox="1">
            <a:spLocks noChangeArrowheads="1"/>
          </p:cNvSpPr>
          <p:nvPr/>
        </p:nvSpPr>
        <p:spPr bwMode="auto">
          <a:xfrm>
            <a:off x="2466975" y="4530725"/>
            <a:ext cx="155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Emendamenti normativi</a:t>
            </a:r>
          </a:p>
        </p:txBody>
      </p:sp>
      <p:grpSp>
        <p:nvGrpSpPr>
          <p:cNvPr id="51216" name="Group 27"/>
          <p:cNvGrpSpPr>
            <a:grpSpLocks/>
          </p:cNvGrpSpPr>
          <p:nvPr/>
        </p:nvGrpSpPr>
        <p:grpSpPr bwMode="auto">
          <a:xfrm>
            <a:off x="2971800" y="3051175"/>
            <a:ext cx="3616325" cy="946150"/>
            <a:chOff x="1572" y="2204"/>
            <a:chExt cx="2278" cy="596"/>
          </a:xfrm>
        </p:grpSpPr>
        <p:sp>
          <p:nvSpPr>
            <p:cNvPr id="26" name="Richtungspfeil 25"/>
            <p:cNvSpPr/>
            <p:nvPr/>
          </p:nvSpPr>
          <p:spPr>
            <a:xfrm>
              <a:off x="1572" y="2204"/>
              <a:ext cx="1419" cy="360"/>
            </a:xfrm>
            <a:prstGeom prst="homePlate">
              <a:avLst/>
            </a:prstGeom>
            <a:noFill/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de-DE" sz="1600">
                  <a:solidFill>
                    <a:schemeClr val="tx1"/>
                  </a:solidFill>
                  <a:latin typeface="Arial" charset="0"/>
                  <a:cs typeface="Arial" charset="0"/>
                </a:rPr>
                <a:t>Pianificazione </a:t>
              </a:r>
            </a:p>
          </p:txBody>
        </p:sp>
        <p:sp>
          <p:nvSpPr>
            <p:cNvPr id="27" name="Richtungspfeil 26"/>
            <p:cNvSpPr/>
            <p:nvPr/>
          </p:nvSpPr>
          <p:spPr>
            <a:xfrm>
              <a:off x="2544" y="2204"/>
              <a:ext cx="1306" cy="360"/>
            </a:xfrm>
            <a:prstGeom prst="homePlat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>
                  <a:solidFill>
                    <a:schemeClr val="tx1"/>
                  </a:solidFill>
                  <a:latin typeface="Arial" charset="0"/>
                  <a:cs typeface="Arial" charset="0"/>
                </a:rPr>
                <a:t>Implementazione</a:t>
              </a:r>
            </a:p>
          </p:txBody>
        </p:sp>
        <p:sp>
          <p:nvSpPr>
            <p:cNvPr id="51221" name="Textfeld 27"/>
            <p:cNvSpPr txBox="1">
              <a:spLocks noChangeArrowheads="1"/>
            </p:cNvSpPr>
            <p:nvPr/>
          </p:nvSpPr>
          <p:spPr bwMode="auto">
            <a:xfrm>
              <a:off x="1594" y="2605"/>
              <a:ext cx="187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de-DE" sz="1600" b="1"/>
                <a:t>Organizzazione</a:t>
              </a:r>
            </a:p>
          </p:txBody>
        </p:sp>
      </p:grpSp>
      <p:sp>
        <p:nvSpPr>
          <p:cNvPr id="29" name="Richtungspfeil 28"/>
          <p:cNvSpPr/>
          <p:nvPr/>
        </p:nvSpPr>
        <p:spPr>
          <a:xfrm>
            <a:off x="5334000" y="1806575"/>
            <a:ext cx="5422900" cy="571500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>
                <a:solidFill>
                  <a:schemeClr val="tx1"/>
                </a:solidFill>
                <a:latin typeface="Arial" charset="0"/>
                <a:cs typeface="Arial" charset="0"/>
              </a:rPr>
              <a:t>Implementazione</a:t>
            </a:r>
          </a:p>
        </p:txBody>
      </p:sp>
      <p:sp>
        <p:nvSpPr>
          <p:cNvPr id="51218" name="Textfeld 29"/>
          <p:cNvSpPr txBox="1">
            <a:spLocks noChangeArrowheads="1"/>
          </p:cNvSpPr>
          <p:nvPr/>
        </p:nvSpPr>
        <p:spPr bwMode="auto">
          <a:xfrm>
            <a:off x="6372225" y="2443163"/>
            <a:ext cx="3400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700"/>
              </a:lnSpc>
            </a:pPr>
            <a:r>
              <a:rPr lang="de-DE" sz="1600" b="1"/>
              <a:t>Programmi di costi ed efficienza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A32EF-AAC1-42BE-9E48-B67A0F581084}" type="slidenum">
              <a:rPr lang="de-DE"/>
              <a:pPr>
                <a:defRPr/>
              </a:pPr>
              <a:t>21</a:t>
            </a:fld>
            <a:endParaRPr lang="de-DE"/>
          </a:p>
        </p:txBody>
      </p:sp>
      <p:sp>
        <p:nvSpPr>
          <p:cNvPr id="52226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2800" b="1" smtClean="0">
                <a:latin typeface="Arial" charset="0"/>
                <a:cs typeface="Arial" charset="0"/>
              </a:rPr>
              <a:t>Uno sguardo verso i prossimi passi da compiere</a:t>
            </a:r>
          </a:p>
        </p:txBody>
      </p:sp>
      <p:sp>
        <p:nvSpPr>
          <p:cNvPr id="52227" name="Textfeld 2"/>
          <p:cNvSpPr txBox="1">
            <a:spLocks noChangeArrowheads="1"/>
          </p:cNvSpPr>
          <p:nvPr/>
        </p:nvSpPr>
        <p:spPr bwMode="auto">
          <a:xfrm>
            <a:off x="3149600" y="1182688"/>
            <a:ext cx="8486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Tour informativo</a:t>
            </a:r>
          </a:p>
        </p:txBody>
      </p:sp>
      <p:sp>
        <p:nvSpPr>
          <p:cNvPr id="52228" name="Textfeld 3"/>
          <p:cNvSpPr txBox="1">
            <a:spLocks noChangeArrowheads="1"/>
          </p:cNvSpPr>
          <p:nvPr/>
        </p:nvSpPr>
        <p:spPr bwMode="auto">
          <a:xfrm>
            <a:off x="3149600" y="2330450"/>
            <a:ext cx="848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Consolidamento di input e sviluppo del piano progettuale ed organizzativo per il concetto e la sua implemetazione</a:t>
            </a:r>
          </a:p>
        </p:txBody>
      </p:sp>
      <p:sp>
        <p:nvSpPr>
          <p:cNvPr id="52229" name="Textfeld 4"/>
          <p:cNvSpPr txBox="1">
            <a:spLocks noChangeArrowheads="1"/>
          </p:cNvSpPr>
          <p:nvPr/>
        </p:nvSpPr>
        <p:spPr bwMode="auto">
          <a:xfrm>
            <a:off x="3149600" y="3508375"/>
            <a:ext cx="848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None/>
            </a:pPr>
            <a:r>
              <a:rPr lang="de-DE"/>
              <a:t>Costituzione gruppi di lavoro su tematiche precise</a:t>
            </a:r>
          </a:p>
          <a:p>
            <a:pPr marL="285750" indent="-285750">
              <a:buFont typeface="Arial" charset="0"/>
              <a:buNone/>
            </a:pPr>
            <a:r>
              <a:rPr lang="de-DE"/>
              <a:t>Inizio programma di efficienza e riduzione dei costi</a:t>
            </a:r>
          </a:p>
        </p:txBody>
      </p:sp>
      <p:sp>
        <p:nvSpPr>
          <p:cNvPr id="52230" name="Textfeld 5"/>
          <p:cNvSpPr txBox="1">
            <a:spLocks noChangeArrowheads="1"/>
          </p:cNvSpPr>
          <p:nvPr/>
        </p:nvSpPr>
        <p:spPr bwMode="auto">
          <a:xfrm>
            <a:off x="3149600" y="4543425"/>
            <a:ext cx="848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Inizio del programma di riorganizzazione</a:t>
            </a:r>
          </a:p>
        </p:txBody>
      </p:sp>
      <p:sp>
        <p:nvSpPr>
          <p:cNvPr id="52231" name="Textfeld 6"/>
          <p:cNvSpPr txBox="1">
            <a:spLocks noChangeArrowheads="1"/>
          </p:cNvSpPr>
          <p:nvPr/>
        </p:nvSpPr>
        <p:spPr bwMode="auto">
          <a:xfrm>
            <a:off x="3130550" y="6037263"/>
            <a:ext cx="848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Processi che garantiscano produzione, governo e sostegno</a:t>
            </a:r>
          </a:p>
        </p:txBody>
      </p:sp>
      <p:sp>
        <p:nvSpPr>
          <p:cNvPr id="52232" name="Textfeld 7"/>
          <p:cNvSpPr txBox="1">
            <a:spLocks noChangeArrowheads="1"/>
          </p:cNvSpPr>
          <p:nvPr/>
        </p:nvSpPr>
        <p:spPr bwMode="auto">
          <a:xfrm>
            <a:off x="1587500" y="1182688"/>
            <a:ext cx="156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Settembre/</a:t>
            </a:r>
          </a:p>
          <a:p>
            <a:r>
              <a:rPr lang="de-DE" b="1"/>
              <a:t>ottobre</a:t>
            </a:r>
          </a:p>
        </p:txBody>
      </p:sp>
      <p:sp>
        <p:nvSpPr>
          <p:cNvPr id="52233" name="Textfeld 8"/>
          <p:cNvSpPr txBox="1">
            <a:spLocks noChangeArrowheads="1"/>
          </p:cNvSpPr>
          <p:nvPr/>
        </p:nvSpPr>
        <p:spPr bwMode="auto">
          <a:xfrm>
            <a:off x="1587500" y="2540000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Nov.-dic.</a:t>
            </a:r>
          </a:p>
        </p:txBody>
      </p:sp>
      <p:sp>
        <p:nvSpPr>
          <p:cNvPr id="52234" name="Textfeld 9"/>
          <p:cNvSpPr txBox="1">
            <a:spLocks noChangeArrowheads="1"/>
          </p:cNvSpPr>
          <p:nvPr/>
        </p:nvSpPr>
        <p:spPr bwMode="auto">
          <a:xfrm>
            <a:off x="1587500" y="3508375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Gennaio `15</a:t>
            </a:r>
          </a:p>
        </p:txBody>
      </p:sp>
      <p:sp>
        <p:nvSpPr>
          <p:cNvPr id="52235" name="Textfeld 10"/>
          <p:cNvSpPr txBox="1">
            <a:spLocks noChangeArrowheads="1"/>
          </p:cNvSpPr>
          <p:nvPr/>
        </p:nvSpPr>
        <p:spPr bwMode="auto">
          <a:xfrm>
            <a:off x="1587500" y="4543425"/>
            <a:ext cx="1562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Feb. `15</a:t>
            </a:r>
          </a:p>
        </p:txBody>
      </p:sp>
      <p:sp>
        <p:nvSpPr>
          <p:cNvPr id="52236" name="Textfeld 11"/>
          <p:cNvSpPr txBox="1">
            <a:spLocks noChangeArrowheads="1"/>
          </p:cNvSpPr>
          <p:nvPr/>
        </p:nvSpPr>
        <p:spPr bwMode="auto">
          <a:xfrm>
            <a:off x="1530350" y="6011863"/>
            <a:ext cx="15621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de-DE" b="1"/>
              <a:t>Prosieguo</a:t>
            </a:r>
          </a:p>
        </p:txBody>
      </p:sp>
      <p:sp>
        <p:nvSpPr>
          <p:cNvPr id="52237" name="Textfeld 10"/>
          <p:cNvSpPr txBox="1">
            <a:spLocks noChangeArrowheads="1"/>
          </p:cNvSpPr>
          <p:nvPr/>
        </p:nvSpPr>
        <p:spPr bwMode="auto">
          <a:xfrm>
            <a:off x="1587500" y="5010150"/>
            <a:ext cx="156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Entro giugno `15</a:t>
            </a:r>
          </a:p>
        </p:txBody>
      </p:sp>
      <p:sp>
        <p:nvSpPr>
          <p:cNvPr id="52238" name="Textfeld 3"/>
          <p:cNvSpPr txBox="1">
            <a:spLocks noChangeArrowheads="1"/>
          </p:cNvSpPr>
          <p:nvPr/>
        </p:nvSpPr>
        <p:spPr bwMode="auto">
          <a:xfrm>
            <a:off x="3149600" y="5026025"/>
            <a:ext cx="84867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Presentazione del Piano sanitario provinciale</a:t>
            </a:r>
          </a:p>
          <a:p>
            <a:r>
              <a:rPr lang="de-DE"/>
              <a:t>Presentazione della nuova legge provinciale per la regolamentazione del servizio sanitario</a:t>
            </a:r>
          </a:p>
        </p:txBody>
      </p:sp>
      <p:sp>
        <p:nvSpPr>
          <p:cNvPr id="52239" name="Textfeld 5"/>
          <p:cNvSpPr txBox="1">
            <a:spLocks noChangeArrowheads="1"/>
          </p:cNvSpPr>
          <p:nvPr/>
        </p:nvSpPr>
        <p:spPr bwMode="auto">
          <a:xfrm>
            <a:off x="3149600" y="1895475"/>
            <a:ext cx="8486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Trattativa contratto collettivo medici di medicina generale</a:t>
            </a:r>
            <a:endParaRPr lang="de-DE">
              <a:solidFill>
                <a:srgbClr val="CC0000"/>
              </a:solidFill>
            </a:endParaRPr>
          </a:p>
        </p:txBody>
      </p:sp>
      <p:sp>
        <p:nvSpPr>
          <p:cNvPr id="52240" name="Textfeld 10"/>
          <p:cNvSpPr txBox="1">
            <a:spLocks noChangeArrowheads="1"/>
          </p:cNvSpPr>
          <p:nvPr/>
        </p:nvSpPr>
        <p:spPr bwMode="auto">
          <a:xfrm>
            <a:off x="1587500" y="1895475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Da sett.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9B781-8C15-4552-A297-6ED8FCF3DEE8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217150" cy="944563"/>
          </a:xfrm>
        </p:spPr>
        <p:txBody>
          <a:bodyPr anchor="ctr"/>
          <a:lstStyle/>
          <a:p>
            <a:pPr algn="l" eaLnBrk="1" hangingPunct="1"/>
            <a:r>
              <a:rPr lang="it-IT" sz="2800" b="1" smtClean="0">
                <a:latin typeface="Arial" charset="0"/>
                <a:cs typeface="Arial" charset="0"/>
              </a:rPr>
              <a:t>Qualità dell‘assistenza e prestazioni aggiuntive</a:t>
            </a:r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>
          <a:xfrm>
            <a:off x="1587500" y="1657350"/>
            <a:ext cx="9766300" cy="4351338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it-IT" sz="2000" b="1" smtClean="0">
                <a:latin typeface="Arial" charset="0"/>
                <a:cs typeface="Arial" charset="0"/>
              </a:rPr>
              <a:t>La garanzia di un‘assistenza sanitaria di qualità comprende:</a:t>
            </a:r>
            <a:r>
              <a:rPr lang="it-IT" sz="2000" smtClean="0">
                <a:latin typeface="Arial" charset="0"/>
                <a:cs typeface="Arial" charset="0"/>
              </a:rPr>
              <a:t> </a:t>
            </a:r>
            <a:br>
              <a:rPr lang="it-IT" sz="2000" smtClean="0">
                <a:latin typeface="Arial" charset="0"/>
                <a:cs typeface="Arial" charset="0"/>
              </a:rPr>
            </a:br>
            <a:endParaRPr lang="it-IT" sz="2000" smtClean="0">
              <a:latin typeface="Arial" charset="0"/>
              <a:cs typeface="Arial" charset="0"/>
            </a:endParaRP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Garantire l‘assistenza sanitaria sull‘intero territorio provinciale.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Mettere a disposizione l‘assistenza sanitaria di base e le prestazioni mediche</a:t>
            </a:r>
            <a:r>
              <a:rPr lang="it-IT" sz="2000" smtClean="0">
                <a:solidFill>
                  <a:srgbClr val="CC0000"/>
                </a:solidFill>
                <a:latin typeface="Arial" charset="0"/>
                <a:cs typeface="Arial" charset="0"/>
              </a:rPr>
              <a:t> </a:t>
            </a:r>
            <a:r>
              <a:rPr lang="it-IT" sz="2000" smtClean="0">
                <a:latin typeface="Arial" charset="0"/>
                <a:cs typeface="Arial" charset="0"/>
              </a:rPr>
              <a:t>aggiuntive secondo canoni di appropriatezza.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Pensare e modellare l‘assistenza sanitaria al fine di creare un sistema di rete tra partner.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Riorganizzare di conseguenza le strutture sanitarie.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Assicurare un approccio responsabile nei confronti dei mezzi finanziari.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it-IT" sz="2000" smtClean="0">
                <a:latin typeface="Arial" charset="0"/>
                <a:cs typeface="Arial" charset="0"/>
              </a:rPr>
              <a:t> Rafforzare la responsabilità personale degli utenti</a:t>
            </a:r>
          </a:p>
          <a:p>
            <a:pPr algn="l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endParaRPr lang="it-IT" sz="2000" smtClean="0">
              <a:latin typeface="Arial" charset="0"/>
              <a:cs typeface="Arial" charset="0"/>
            </a:endParaRPr>
          </a:p>
          <a:p>
            <a:pPr algn="l" eaLnBrk="1" hangingPunct="1">
              <a:buFont typeface="Calibri Light" pitchFamily="34" charset="0"/>
              <a:buAutoNum type="arabicPeriod"/>
            </a:pPr>
            <a:endParaRPr lang="it-IT" sz="2000" smtClean="0">
              <a:latin typeface="Arial" charset="0"/>
              <a:cs typeface="Arial" charset="0"/>
            </a:endParaRPr>
          </a:p>
          <a:p>
            <a:pPr algn="l" eaLnBrk="1" hangingPunct="1">
              <a:buFont typeface="Calibri Light" pitchFamily="34" charset="0"/>
              <a:buAutoNum type="arabicPeriod"/>
            </a:pPr>
            <a:endParaRPr lang="it-IT" sz="2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E7B0E-FBA4-4A11-8717-5512A510127E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18" name="Richtungspfeil 17"/>
          <p:cNvSpPr/>
          <p:nvPr/>
        </p:nvSpPr>
        <p:spPr>
          <a:xfrm>
            <a:off x="2950181" y="4316428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Assicurare la sostenibilità finanziaria sul lungo periodo</a:t>
            </a:r>
          </a:p>
        </p:txBody>
      </p:sp>
      <p:sp>
        <p:nvSpPr>
          <p:cNvPr id="17" name="Richtungspfeil 16"/>
          <p:cNvSpPr/>
          <p:nvPr/>
        </p:nvSpPr>
        <p:spPr>
          <a:xfrm>
            <a:off x="2961557" y="30722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Garantire la massima qualità nei 7 ospedali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2971082" y="188595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Rafforzare l‘assistenza sanitaria locale</a:t>
            </a:r>
          </a:p>
        </p:txBody>
      </p:sp>
      <p:sp>
        <p:nvSpPr>
          <p:cNvPr id="21515" name="Titel 1"/>
          <p:cNvSpPr>
            <a:spLocks noGrp="1"/>
          </p:cNvSpPr>
          <p:nvPr>
            <p:ph type="title"/>
          </p:nvPr>
        </p:nvSpPr>
        <p:spPr>
          <a:xfrm>
            <a:off x="1587500" y="374650"/>
            <a:ext cx="10217150" cy="944563"/>
          </a:xfrm>
        </p:spPr>
        <p:txBody>
          <a:bodyPr anchor="ctr"/>
          <a:lstStyle/>
          <a:p>
            <a:pPr algn="l" eaLnBrk="1" hangingPunct="1"/>
            <a:r>
              <a:rPr lang="it-IT" sz="2800" b="1" smtClean="0">
                <a:latin typeface="Arial" charset="0"/>
                <a:cs typeface="Arial" charset="0"/>
              </a:rPr>
              <a:t>Indirizzi di sviluppo – Assistenza sanitaria altoatesina</a:t>
            </a:r>
          </a:p>
        </p:txBody>
      </p:sp>
      <p:sp>
        <p:nvSpPr>
          <p:cNvPr id="10" name="Richtungspfeil 9"/>
          <p:cNvSpPr/>
          <p:nvPr/>
        </p:nvSpPr>
        <p:spPr>
          <a:xfrm>
            <a:off x="2101744" y="18288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347913" y="20097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ichtungspfeil 11"/>
          <p:cNvSpPr/>
          <p:nvPr/>
        </p:nvSpPr>
        <p:spPr>
          <a:xfrm>
            <a:off x="2101744" y="30722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347913" y="324802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2101744" y="4316428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347913" y="44862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7A095-B89F-4A9C-A700-AE3111512EC5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1587500" y="355600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it-IT" sz="2800" b="1" smtClean="0">
                <a:latin typeface="Arial" charset="0"/>
                <a:cs typeface="Arial" charset="0"/>
              </a:rPr>
              <a:t>Rafforzare l‘assistenza sanitaria locale</a:t>
            </a:r>
          </a:p>
        </p:txBody>
      </p:sp>
      <p:sp>
        <p:nvSpPr>
          <p:cNvPr id="7" name="Rechteck 6"/>
          <p:cNvSpPr/>
          <p:nvPr/>
        </p:nvSpPr>
        <p:spPr>
          <a:xfrm>
            <a:off x="1738313" y="1530350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it-IT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Creare</a:t>
            </a:r>
          </a:p>
          <a:p>
            <a:pPr algn="ctr"/>
            <a:r>
              <a:rPr lang="it-IT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un sistema</a:t>
            </a: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di </a:t>
            </a:r>
            <a:r>
              <a:rPr lang="it-IT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it-IT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pronto soccorso</a:t>
            </a:r>
            <a:r>
              <a:rPr lang="it-IT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”</a:t>
            </a:r>
            <a:r>
              <a:rPr lang="de-DE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de-DE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sul territorio</a:t>
            </a:r>
          </a:p>
        </p:txBody>
      </p:sp>
      <p:sp>
        <p:nvSpPr>
          <p:cNvPr id="23556" name="Textfeld 12"/>
          <p:cNvSpPr txBox="1">
            <a:spLocks noChangeArrowheads="1"/>
          </p:cNvSpPr>
          <p:nvPr/>
        </p:nvSpPr>
        <p:spPr bwMode="auto">
          <a:xfrm>
            <a:off x="4749800" y="1333500"/>
            <a:ext cx="66040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 Light" pitchFamily="34" charset="0"/>
              <a:buAutoNum type="arabicPeriod"/>
            </a:pPr>
            <a:r>
              <a:rPr lang="it-IT" sz="2000" b="1"/>
              <a:t>Partner di rete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Medici di medicina generale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Distretti sanitari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Chiamata di emergenza 118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Croce bianca/organizzazioni di soccorso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Farmacie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Ostetriche 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Medici specialisti privati</a:t>
            </a:r>
            <a:br>
              <a:rPr lang="it-IT" sz="2000"/>
            </a:br>
            <a:endParaRPr lang="it-IT" sz="1000"/>
          </a:p>
          <a:p>
            <a:pPr marL="457200" indent="-457200">
              <a:buFont typeface="Symbol" pitchFamily="18" charset="2"/>
              <a:buAutoNum type="arabicPeriod"/>
            </a:pPr>
            <a:r>
              <a:rPr lang="it-IT" sz="2000" b="1"/>
              <a:t>Reperibilità 24 ore su 24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Medicina in rete, medicina di gruppo, medicina generale nei distretti sanitari</a:t>
            </a:r>
            <a:endParaRPr lang="it-IT" sz="2000" b="1"/>
          </a:p>
          <a:p>
            <a:pPr marL="457200" indent="-457200">
              <a:buFont typeface="Calibri Light" pitchFamily="34" charset="0"/>
              <a:buAutoNum type="arabicPeriod"/>
            </a:pPr>
            <a:endParaRPr lang="it-IT" sz="1000" b="1"/>
          </a:p>
          <a:p>
            <a:pPr marL="457200" indent="-457200">
              <a:buFont typeface="Calibri Light" pitchFamily="34" charset="0"/>
              <a:buAutoNum type="arabicPeriod"/>
            </a:pPr>
            <a:r>
              <a:rPr lang="it-IT" sz="2000" b="1"/>
              <a:t>Informazione, guida e tecnologia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Informazione per la popolazione e consulenza telefonica ed online per i quesiti in materia sanitaria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it-IT" sz="2000"/>
              <a:t>Telemedicina (telefonica, online)</a:t>
            </a:r>
            <a:br>
              <a:rPr lang="it-IT" sz="2000"/>
            </a:br>
            <a:endParaRPr lang="it-IT" sz="2000"/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10" descr="Karte_Bezirke_ital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7150" y="928688"/>
            <a:ext cx="7258050" cy="5443537"/>
          </a:xfrm>
          <a:prstGeom prst="rect">
            <a:avLst/>
          </a:prstGeom>
          <a:noFill/>
        </p:spPr>
      </p:pic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C336C-8759-4140-923F-CD60E34F61DC}" type="slidenum">
              <a:rPr lang="de-DE"/>
              <a:pPr>
                <a:defRPr/>
              </a:pPr>
              <a:t>6</a:t>
            </a:fld>
            <a:endParaRPr lang="de-DE"/>
          </a:p>
        </p:txBody>
      </p:sp>
      <p:sp>
        <p:nvSpPr>
          <p:cNvPr id="25603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it-IT" sz="2800" b="1" smtClean="0">
                <a:latin typeface="Arial" charset="0"/>
                <a:cs typeface="Arial" charset="0"/>
              </a:rPr>
              <a:t>Rafforzare l‘assistenza sanitaria locale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608" name="Inhaltsplatzhalter 2"/>
          <p:cNvSpPr>
            <a:spLocks noGrp="1"/>
          </p:cNvSpPr>
          <p:nvPr>
            <p:ph idx="1"/>
          </p:nvPr>
        </p:nvSpPr>
        <p:spPr>
          <a:xfrm>
            <a:off x="1733550" y="5106988"/>
            <a:ext cx="4289425" cy="1160462"/>
          </a:xfrm>
        </p:spPr>
        <p:txBody>
          <a:bodyPr/>
          <a:lstStyle/>
          <a:p>
            <a:pPr marL="228600" indent="-228600" algn="l" eaLnBrk="1" hangingPunct="1"/>
            <a:r>
              <a:rPr lang="it-IT" sz="2800" smtClean="0">
                <a:latin typeface="Arial" charset="0"/>
                <a:cs typeface="Arial" charset="0"/>
              </a:rPr>
              <a:t>Mettere in rete l‘offerta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6" name="Picture 18" descr="Landkarte_Lego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90513"/>
            <a:ext cx="6910388" cy="5162550"/>
          </a:xfrm>
          <a:prstGeom prst="rect">
            <a:avLst/>
          </a:prstGeom>
          <a:noFill/>
        </p:spPr>
      </p:pic>
      <p:sp>
        <p:nvSpPr>
          <p:cNvPr id="1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2B2F-817A-4AB4-AB80-5D99F1F5EAB1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it-IT" sz="3200" b="1" smtClean="0">
                <a:latin typeface="Arial" charset="0"/>
                <a:cs typeface="Arial" charset="0"/>
              </a:rPr>
              <a:t>Garantire la massima qualità nei 7 ospedali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Rechteck 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it-IT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Ospedali di base</a:t>
            </a: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grpSp>
        <p:nvGrpSpPr>
          <p:cNvPr id="27658" name="Group 16"/>
          <p:cNvGrpSpPr>
            <a:grpSpLocks/>
          </p:cNvGrpSpPr>
          <p:nvPr/>
        </p:nvGrpSpPr>
        <p:grpSpPr bwMode="auto">
          <a:xfrm>
            <a:off x="4933950" y="3128963"/>
            <a:ext cx="2255838" cy="3052762"/>
            <a:chOff x="3114" y="2115"/>
            <a:chExt cx="1355" cy="1923"/>
          </a:xfrm>
        </p:grpSpPr>
        <p:sp>
          <p:nvSpPr>
            <p:cNvPr id="27659" name="Rectangle 9"/>
            <p:cNvSpPr>
              <a:spLocks noChangeArrowheads="1"/>
            </p:cNvSpPr>
            <p:nvPr/>
          </p:nvSpPr>
          <p:spPr bwMode="auto">
            <a:xfrm>
              <a:off x="3115" y="3283"/>
              <a:ext cx="1354" cy="419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400">
                  <a:solidFill>
                    <a:schemeClr val="bg1"/>
                  </a:solidFill>
                </a:rPr>
                <a:t>Ambulatori specialistici 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e servizi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di pronto soccorso</a:t>
              </a:r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3115" y="2537"/>
              <a:ext cx="430" cy="746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400">
                  <a:solidFill>
                    <a:schemeClr val="bg1"/>
                  </a:solidFill>
                </a:rPr>
                <a:t>Regime 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di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ricovero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diurno</a:t>
              </a: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3546" y="2537"/>
              <a:ext cx="922" cy="746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Medicina interna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Chirurgia generale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Ortopedia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Ginecologia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Pediatria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Servizi: Radiologia ed </a:t>
              </a:r>
            </a:p>
            <a:p>
              <a:pPr>
                <a:buFontTx/>
                <a:buChar char="•"/>
              </a:pPr>
              <a:r>
                <a:rPr lang="it-IT" sz="1000">
                  <a:solidFill>
                    <a:schemeClr val="bg1"/>
                  </a:solidFill>
                </a:rPr>
                <a:t>anestesia </a:t>
              </a:r>
            </a:p>
          </p:txBody>
        </p:sp>
        <p:sp>
          <p:nvSpPr>
            <p:cNvPr id="27662" name="Rectangle 16"/>
            <p:cNvSpPr>
              <a:spLocks noChangeArrowheads="1"/>
            </p:cNvSpPr>
            <p:nvPr/>
          </p:nvSpPr>
          <p:spPr bwMode="auto">
            <a:xfrm>
              <a:off x="3114" y="2115"/>
              <a:ext cx="1354" cy="419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400">
                  <a:solidFill>
                    <a:schemeClr val="bg1"/>
                  </a:solidFill>
                </a:rPr>
                <a:t>Posti letto per acuti</a:t>
              </a:r>
            </a:p>
            <a:p>
              <a:pPr algn="ctr"/>
              <a:r>
                <a:rPr lang="it-IT" sz="1400">
                  <a:solidFill>
                    <a:schemeClr val="bg1"/>
                  </a:solidFill>
                </a:rPr>
                <a:t>pazienti di medicina interna</a:t>
              </a:r>
            </a:p>
            <a:p>
              <a:pPr algn="ctr"/>
              <a:r>
                <a:rPr lang="it-IT" sz="1000">
                  <a:solidFill>
                    <a:schemeClr val="bg1"/>
                  </a:solidFill>
                </a:rPr>
                <a:t>(Assistenza h24)</a:t>
              </a:r>
              <a:r>
                <a:rPr lang="it-IT" sz="14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7663" name="Rectangle 9"/>
            <p:cNvSpPr>
              <a:spLocks noChangeArrowheads="1"/>
            </p:cNvSpPr>
            <p:nvPr/>
          </p:nvSpPr>
          <p:spPr bwMode="auto">
            <a:xfrm>
              <a:off x="3115" y="3709"/>
              <a:ext cx="1354" cy="329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/>
              <a:r>
                <a:rPr lang="it-IT" sz="1200">
                  <a:solidFill>
                    <a:schemeClr val="bg1"/>
                  </a:solidFill>
                </a:rPr>
                <a:t>Pronto intervento attraverso </a:t>
              </a:r>
            </a:p>
            <a:p>
              <a:pPr marL="342900" indent="-342900" algn="ctr"/>
              <a:r>
                <a:rPr lang="it-IT" sz="1200">
                  <a:solidFill>
                    <a:schemeClr val="bg1"/>
                  </a:solidFill>
                </a:rPr>
                <a:t>medici di medicina generale</a:t>
              </a:r>
              <a:r>
                <a:rPr lang="it-IT" sz="1400">
                  <a:solidFill>
                    <a:schemeClr val="bg1"/>
                  </a:solidFill>
                </a:rPr>
                <a:t> </a:t>
              </a:r>
              <a:r>
                <a:rPr lang="it-IT" sz="1000">
                  <a:solidFill>
                    <a:schemeClr val="bg1"/>
                  </a:solidFill>
                </a:rPr>
                <a:t>(h24)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9" name="Picture 23" descr="Landkarte_Lego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90513"/>
            <a:ext cx="6910388" cy="5162550"/>
          </a:xfrm>
          <a:prstGeom prst="rect">
            <a:avLst/>
          </a:prstGeom>
          <a:noFill/>
        </p:spPr>
      </p:pic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64E6F-D5D4-4470-BC8C-BB325DAB23FD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29698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Garantire la massima qualità nei 7 ospedali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Rechteck 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Ospedale </a:t>
            </a:r>
          </a:p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comprensoriale</a:t>
            </a:r>
          </a:p>
        </p:txBody>
      </p:sp>
      <p:sp>
        <p:nvSpPr>
          <p:cNvPr id="29704" name="Inhaltsplatzhalter 2"/>
          <p:cNvSpPr>
            <a:spLocks noGrp="1"/>
          </p:cNvSpPr>
          <p:nvPr>
            <p:ph idx="4294967295"/>
          </p:nvPr>
        </p:nvSpPr>
        <p:spPr>
          <a:xfrm>
            <a:off x="4541838" y="1674813"/>
            <a:ext cx="6796087" cy="4684712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1000" smtClean="0">
                <a:solidFill>
                  <a:schemeClr val="bg1"/>
                </a:solidFill>
                <a:latin typeface="Arial" charset="0"/>
                <a:cs typeface="Arial" charset="0"/>
              </a:rPr>
              <a:t>(24h-Betreuung)</a:t>
            </a:r>
          </a:p>
        </p:txBody>
      </p:sp>
      <p:sp>
        <p:nvSpPr>
          <p:cNvPr id="29705" name="Inhaltsplatzhalter 2"/>
          <p:cNvSpPr>
            <a:spLocks/>
          </p:cNvSpPr>
          <p:nvPr/>
        </p:nvSpPr>
        <p:spPr bwMode="auto">
          <a:xfrm>
            <a:off x="4541838" y="1674813"/>
            <a:ext cx="6796087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de-DE" sz="1000">
                <a:solidFill>
                  <a:schemeClr val="bg1"/>
                </a:solidFill>
              </a:rPr>
              <a:t>(24h-Betreuung)</a:t>
            </a:r>
          </a:p>
        </p:txBody>
      </p:sp>
      <p:grpSp>
        <p:nvGrpSpPr>
          <p:cNvPr id="29706" name="Group 23"/>
          <p:cNvGrpSpPr>
            <a:grpSpLocks/>
          </p:cNvGrpSpPr>
          <p:nvPr/>
        </p:nvGrpSpPr>
        <p:grpSpPr bwMode="auto">
          <a:xfrm>
            <a:off x="4819650" y="3352800"/>
            <a:ext cx="3724275" cy="2524125"/>
            <a:chOff x="3114" y="2112"/>
            <a:chExt cx="2268" cy="1590"/>
          </a:xfrm>
        </p:grpSpPr>
        <p:grpSp>
          <p:nvGrpSpPr>
            <p:cNvPr id="29707" name="Group 9"/>
            <p:cNvGrpSpPr>
              <a:grpSpLocks/>
            </p:cNvGrpSpPr>
            <p:nvPr/>
          </p:nvGrpSpPr>
          <p:grpSpPr bwMode="auto">
            <a:xfrm>
              <a:off x="3114" y="2115"/>
              <a:ext cx="1355" cy="1587"/>
              <a:chOff x="3114" y="2115"/>
              <a:chExt cx="1355" cy="1587"/>
            </a:xfrm>
          </p:grpSpPr>
          <p:sp>
            <p:nvSpPr>
              <p:cNvPr id="29713" name="Rectangle 10"/>
              <p:cNvSpPr>
                <a:spLocks noChangeArrowheads="1"/>
              </p:cNvSpPr>
              <p:nvPr/>
            </p:nvSpPr>
            <p:spPr bwMode="auto">
              <a:xfrm>
                <a:off x="3115" y="3283"/>
                <a:ext cx="1354" cy="419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Ambulatori specialistici 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e servizi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di pronto soccorso</a:t>
                </a:r>
              </a:p>
            </p:txBody>
          </p:sp>
          <p:sp>
            <p:nvSpPr>
              <p:cNvPr id="29714" name="Rectangle 11"/>
              <p:cNvSpPr>
                <a:spLocks noChangeArrowheads="1"/>
              </p:cNvSpPr>
              <p:nvPr/>
            </p:nvSpPr>
            <p:spPr bwMode="auto">
              <a:xfrm>
                <a:off x="3115" y="2537"/>
                <a:ext cx="430" cy="74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Regime 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di 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ricovero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 diurno</a:t>
                </a:r>
              </a:p>
            </p:txBody>
          </p:sp>
          <p:sp>
            <p:nvSpPr>
              <p:cNvPr id="29715" name="Rectangle 12"/>
              <p:cNvSpPr>
                <a:spLocks noChangeArrowheads="1"/>
              </p:cNvSpPr>
              <p:nvPr/>
            </p:nvSpPr>
            <p:spPr bwMode="auto">
              <a:xfrm>
                <a:off x="3546" y="2537"/>
                <a:ext cx="922" cy="746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Medicina interna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Chirurgia generale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Ortopedia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Ginecologia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Pediatria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Servizi: Radiologia </a:t>
                </a:r>
              </a:p>
              <a:p>
                <a:pPr>
                  <a:buFontTx/>
                  <a:buChar char="•"/>
                </a:pPr>
                <a:r>
                  <a:rPr lang="de-DE" sz="1000">
                    <a:solidFill>
                      <a:schemeClr val="bg1"/>
                    </a:solidFill>
                  </a:rPr>
                  <a:t>ed anestesia</a:t>
                </a:r>
              </a:p>
            </p:txBody>
          </p:sp>
          <p:sp>
            <p:nvSpPr>
              <p:cNvPr id="29716" name="Rectangle 13"/>
              <p:cNvSpPr>
                <a:spLocks noChangeArrowheads="1"/>
              </p:cNvSpPr>
              <p:nvPr/>
            </p:nvSpPr>
            <p:spPr bwMode="auto">
              <a:xfrm>
                <a:off x="3114" y="2115"/>
                <a:ext cx="1354" cy="419"/>
              </a:xfrm>
              <a:prstGeom prst="rect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Posti letto per acuti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pazienti di medicina interna</a:t>
                </a:r>
              </a:p>
              <a:p>
                <a:pPr algn="ctr"/>
                <a:r>
                  <a:rPr lang="de-DE" sz="1000">
                    <a:solidFill>
                      <a:schemeClr val="bg1"/>
                    </a:solidFill>
                  </a:rPr>
                  <a:t>(Assistenza h24)</a:t>
                </a:r>
                <a:r>
                  <a:rPr lang="de-DE"/>
                  <a:t> </a:t>
                </a:r>
              </a:p>
            </p:txBody>
          </p:sp>
        </p:grpSp>
        <p:grpSp>
          <p:nvGrpSpPr>
            <p:cNvPr id="29708" name="Group 22"/>
            <p:cNvGrpSpPr>
              <a:grpSpLocks/>
            </p:cNvGrpSpPr>
            <p:nvPr/>
          </p:nvGrpSpPr>
          <p:grpSpPr bwMode="auto">
            <a:xfrm>
              <a:off x="4464" y="2112"/>
              <a:ext cx="918" cy="1590"/>
              <a:chOff x="4464" y="2112"/>
              <a:chExt cx="918" cy="1590"/>
            </a:xfrm>
          </p:grpSpPr>
          <p:sp>
            <p:nvSpPr>
              <p:cNvPr id="29709" name="Rectangle 15"/>
              <p:cNvSpPr>
                <a:spLocks noChangeArrowheads="1"/>
              </p:cNvSpPr>
              <p:nvPr/>
            </p:nvSpPr>
            <p:spPr bwMode="auto">
              <a:xfrm>
                <a:off x="4464" y="3282"/>
                <a:ext cx="918" cy="420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Laboratorio</a:t>
                </a:r>
              </a:p>
            </p:txBody>
          </p:sp>
          <p:sp>
            <p:nvSpPr>
              <p:cNvPr id="29710" name="Rectangle 16"/>
              <p:cNvSpPr>
                <a:spLocks noChangeArrowheads="1"/>
              </p:cNvSpPr>
              <p:nvPr/>
            </p:nvSpPr>
            <p:spPr bwMode="auto">
              <a:xfrm>
                <a:off x="4464" y="2532"/>
                <a:ext cx="918" cy="744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Ricoveri per acuti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 in reparti </a:t>
                </a:r>
              </a:p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con posti letto</a:t>
                </a:r>
              </a:p>
              <a:p>
                <a:pPr algn="ctr"/>
                <a:r>
                  <a:rPr lang="de-DE" sz="1000">
                    <a:solidFill>
                      <a:schemeClr val="bg1"/>
                    </a:solidFill>
                  </a:rPr>
                  <a:t>(Assistenza h24)</a:t>
                </a:r>
              </a:p>
            </p:txBody>
          </p:sp>
          <p:sp>
            <p:nvSpPr>
              <p:cNvPr id="29711" name="Rectangle 19"/>
              <p:cNvSpPr>
                <a:spLocks noChangeArrowheads="1"/>
              </p:cNvSpPr>
              <p:nvPr/>
            </p:nvSpPr>
            <p:spPr bwMode="auto">
              <a:xfrm>
                <a:off x="4464" y="2112"/>
                <a:ext cx="918" cy="420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Geburtshilfe</a:t>
                </a:r>
              </a:p>
            </p:txBody>
          </p:sp>
          <p:sp>
            <p:nvSpPr>
              <p:cNvPr id="29712" name="Rectangle 21"/>
              <p:cNvSpPr>
                <a:spLocks noChangeArrowheads="1"/>
              </p:cNvSpPr>
              <p:nvPr/>
            </p:nvSpPr>
            <p:spPr bwMode="auto">
              <a:xfrm>
                <a:off x="4464" y="2112"/>
                <a:ext cx="918" cy="420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de-DE" sz="1400">
                    <a:solidFill>
                      <a:schemeClr val="bg1"/>
                    </a:solidFill>
                  </a:rPr>
                  <a:t>Punto nascita</a:t>
                </a:r>
              </a:p>
              <a:p>
                <a:pPr algn="ctr"/>
                <a:r>
                  <a:rPr lang="de-DE" sz="1000">
                    <a:solidFill>
                      <a:schemeClr val="bg1"/>
                    </a:solidFill>
                  </a:rPr>
                  <a:t>(Servizio h24)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65" name="Picture 21" descr="Landkarte_Lego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388" y="519113"/>
            <a:ext cx="6910387" cy="5162550"/>
          </a:xfrm>
          <a:prstGeom prst="rect">
            <a:avLst/>
          </a:prstGeom>
          <a:noFill/>
        </p:spPr>
      </p:pic>
      <p:sp>
        <p:nvSpPr>
          <p:cNvPr id="1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2FF93-5A43-45BB-92EE-902EDF14F6DC}" type="slidenum">
              <a:rPr lang="de-DE"/>
              <a:pPr>
                <a:defRPr/>
              </a:pPr>
              <a:t>9</a:t>
            </a:fld>
            <a:endParaRPr lang="de-DE"/>
          </a:p>
        </p:txBody>
      </p:sp>
      <p:sp>
        <p:nvSpPr>
          <p:cNvPr id="31746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 anchor="ctr"/>
          <a:lstStyle/>
          <a:p>
            <a:pPr algn="l" eaLnBrk="1" hangingPunct="1"/>
            <a:r>
              <a:rPr lang="de-DE" sz="3200" b="1" smtClean="0">
                <a:latin typeface="Arial" charset="0"/>
                <a:cs typeface="Arial" charset="0"/>
              </a:rPr>
              <a:t>Garantire la massima qualità nei 7 ospedali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651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461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Rechteck 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Ospedale </a:t>
            </a:r>
          </a:p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Provinciale</a:t>
            </a:r>
          </a:p>
        </p:txBody>
      </p:sp>
      <p:grpSp>
        <p:nvGrpSpPr>
          <p:cNvPr id="31753" name="Group 10"/>
          <p:cNvGrpSpPr>
            <a:grpSpLocks/>
          </p:cNvGrpSpPr>
          <p:nvPr/>
        </p:nvGrpSpPr>
        <p:grpSpPr bwMode="auto">
          <a:xfrm>
            <a:off x="4600575" y="3729038"/>
            <a:ext cx="2151063" cy="2519362"/>
            <a:chOff x="3114" y="2115"/>
            <a:chExt cx="1355" cy="1587"/>
          </a:xfrm>
        </p:grpSpPr>
        <p:sp>
          <p:nvSpPr>
            <p:cNvPr id="31760" name="Rectangle 11"/>
            <p:cNvSpPr>
              <a:spLocks noChangeArrowheads="1"/>
            </p:cNvSpPr>
            <p:nvPr/>
          </p:nvSpPr>
          <p:spPr bwMode="auto">
            <a:xfrm>
              <a:off x="3115" y="3283"/>
              <a:ext cx="1354" cy="419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Ambulatori specialistici</a:t>
              </a:r>
              <a:r>
                <a:rPr lang="de-DE" sz="1400">
                  <a:solidFill>
                    <a:srgbClr val="CC0000"/>
                  </a:solidFill>
                </a:rPr>
                <a:t> 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e servizi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di pronto soccorso</a:t>
              </a:r>
            </a:p>
          </p:txBody>
        </p:sp>
        <p:sp>
          <p:nvSpPr>
            <p:cNvPr id="31761" name="Rectangle 12"/>
            <p:cNvSpPr>
              <a:spLocks noChangeArrowheads="1"/>
            </p:cNvSpPr>
            <p:nvPr/>
          </p:nvSpPr>
          <p:spPr bwMode="auto">
            <a:xfrm>
              <a:off x="3115" y="2537"/>
              <a:ext cx="430" cy="746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Regime 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di 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ricovero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 diurno</a:t>
              </a:r>
            </a:p>
          </p:txBody>
        </p:sp>
        <p:sp>
          <p:nvSpPr>
            <p:cNvPr id="31762" name="Rectangle 13"/>
            <p:cNvSpPr>
              <a:spLocks noChangeArrowheads="1"/>
            </p:cNvSpPr>
            <p:nvPr/>
          </p:nvSpPr>
          <p:spPr bwMode="auto">
            <a:xfrm>
              <a:off x="3546" y="2537"/>
              <a:ext cx="922" cy="746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Medicina interna</a:t>
              </a:r>
            </a:p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Chirurgia generale</a:t>
              </a:r>
            </a:p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Ortopedia</a:t>
              </a:r>
            </a:p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Ginecologia</a:t>
              </a:r>
            </a:p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Pediatria</a:t>
              </a:r>
            </a:p>
            <a:p>
              <a:pPr>
                <a:buFontTx/>
                <a:buChar char="•"/>
              </a:pPr>
              <a:r>
                <a:rPr lang="de-DE" sz="1000">
                  <a:solidFill>
                    <a:schemeClr val="bg1"/>
                  </a:solidFill>
                </a:rPr>
                <a:t>Servizi: Radiologia </a:t>
              </a:r>
              <a:br>
                <a:rPr lang="de-DE" sz="1000">
                  <a:solidFill>
                    <a:schemeClr val="bg1"/>
                  </a:solidFill>
                </a:rPr>
              </a:br>
              <a:r>
                <a:rPr lang="de-DE" sz="1000">
                  <a:solidFill>
                    <a:schemeClr val="bg1"/>
                  </a:solidFill>
                </a:rPr>
                <a:t> ed anestesia</a:t>
              </a:r>
            </a:p>
          </p:txBody>
        </p:sp>
        <p:sp>
          <p:nvSpPr>
            <p:cNvPr id="31763" name="Rectangle 14"/>
            <p:cNvSpPr>
              <a:spLocks noChangeArrowheads="1"/>
            </p:cNvSpPr>
            <p:nvPr/>
          </p:nvSpPr>
          <p:spPr bwMode="auto">
            <a:xfrm>
              <a:off x="3114" y="2115"/>
              <a:ext cx="1354" cy="419"/>
            </a:xfrm>
            <a:prstGeom prst="rect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Posti letto per acuti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pazienti di medicina interna</a:t>
              </a:r>
              <a:endParaRPr lang="de-DE" sz="1400">
                <a:solidFill>
                  <a:srgbClr val="CC0000"/>
                </a:solidFill>
              </a:endParaRPr>
            </a:p>
            <a:p>
              <a:pPr algn="ctr"/>
              <a:r>
                <a:rPr lang="de-DE" sz="1000">
                  <a:solidFill>
                    <a:schemeClr val="bg1"/>
                  </a:solidFill>
                </a:rPr>
                <a:t>(Assistenza h24)</a:t>
              </a:r>
            </a:p>
          </p:txBody>
        </p:sp>
      </p:grpSp>
      <p:grpSp>
        <p:nvGrpSpPr>
          <p:cNvPr id="31754" name="Group 15"/>
          <p:cNvGrpSpPr>
            <a:grpSpLocks/>
          </p:cNvGrpSpPr>
          <p:nvPr/>
        </p:nvGrpSpPr>
        <p:grpSpPr bwMode="auto">
          <a:xfrm>
            <a:off x="6934200" y="3771900"/>
            <a:ext cx="1457325" cy="2524125"/>
            <a:chOff x="4464" y="2112"/>
            <a:chExt cx="918" cy="1590"/>
          </a:xfrm>
        </p:grpSpPr>
        <p:sp>
          <p:nvSpPr>
            <p:cNvPr id="31756" name="Rectangle 16"/>
            <p:cNvSpPr>
              <a:spLocks noChangeArrowheads="1"/>
            </p:cNvSpPr>
            <p:nvPr/>
          </p:nvSpPr>
          <p:spPr bwMode="auto">
            <a:xfrm>
              <a:off x="4464" y="3282"/>
              <a:ext cx="918" cy="42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Laboratorio</a:t>
              </a:r>
            </a:p>
          </p:txBody>
        </p:sp>
        <p:sp>
          <p:nvSpPr>
            <p:cNvPr id="31757" name="Rectangle 17"/>
            <p:cNvSpPr>
              <a:spLocks noChangeArrowheads="1"/>
            </p:cNvSpPr>
            <p:nvPr/>
          </p:nvSpPr>
          <p:spPr bwMode="auto">
            <a:xfrm>
              <a:off x="4464" y="2532"/>
              <a:ext cx="918" cy="744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Ricoveri per acuti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 in reparti </a:t>
              </a:r>
            </a:p>
            <a:p>
              <a:pPr algn="ctr"/>
              <a:r>
                <a:rPr lang="de-DE" sz="1400">
                  <a:solidFill>
                    <a:schemeClr val="bg1"/>
                  </a:solidFill>
                </a:rPr>
                <a:t>con posti letto</a:t>
              </a:r>
            </a:p>
            <a:p>
              <a:pPr algn="ctr"/>
              <a:endParaRPr lang="de-DE" sz="1000">
                <a:solidFill>
                  <a:schemeClr val="bg1"/>
                </a:solidFill>
              </a:endParaRPr>
            </a:p>
            <a:p>
              <a:pPr algn="ctr"/>
              <a:r>
                <a:rPr lang="de-DE" sz="1000">
                  <a:solidFill>
                    <a:schemeClr val="bg1"/>
                  </a:solidFill>
                </a:rPr>
                <a:t>(Assistenza h24)</a:t>
              </a:r>
            </a:p>
          </p:txBody>
        </p:sp>
        <p:sp>
          <p:nvSpPr>
            <p:cNvPr id="31758" name="Rectangle 18"/>
            <p:cNvSpPr>
              <a:spLocks noChangeArrowheads="1"/>
            </p:cNvSpPr>
            <p:nvPr/>
          </p:nvSpPr>
          <p:spPr bwMode="auto">
            <a:xfrm>
              <a:off x="4464" y="2112"/>
              <a:ext cx="918" cy="42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Geburtshilfe</a:t>
              </a:r>
            </a:p>
          </p:txBody>
        </p:sp>
        <p:sp>
          <p:nvSpPr>
            <p:cNvPr id="31759" name="Rectangle 19"/>
            <p:cNvSpPr>
              <a:spLocks noChangeArrowheads="1"/>
            </p:cNvSpPr>
            <p:nvPr/>
          </p:nvSpPr>
          <p:spPr bwMode="auto">
            <a:xfrm>
              <a:off x="4464" y="2112"/>
              <a:ext cx="918" cy="420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400">
                  <a:solidFill>
                    <a:schemeClr val="bg1"/>
                  </a:solidFill>
                </a:rPr>
                <a:t>Punto nascita</a:t>
              </a:r>
            </a:p>
            <a:p>
              <a:pPr algn="ctr"/>
              <a:r>
                <a:rPr lang="de-DE" sz="1000">
                  <a:solidFill>
                    <a:schemeClr val="bg1"/>
                  </a:solidFill>
                </a:rPr>
                <a:t>(Servizio attivo </a:t>
              </a:r>
            </a:p>
            <a:p>
              <a:pPr algn="ctr"/>
              <a:r>
                <a:rPr lang="de-DE" sz="1000">
                  <a:solidFill>
                    <a:schemeClr val="bg1"/>
                  </a:solidFill>
                </a:rPr>
                <a:t>24 ore su 24)</a:t>
              </a:r>
            </a:p>
          </p:txBody>
        </p:sp>
      </p:grpSp>
      <p:sp>
        <p:nvSpPr>
          <p:cNvPr id="31755" name="Rectangle 21"/>
          <p:cNvSpPr>
            <a:spLocks noChangeArrowheads="1"/>
          </p:cNvSpPr>
          <p:nvPr/>
        </p:nvSpPr>
        <p:spPr bwMode="auto">
          <a:xfrm>
            <a:off x="8572500" y="3762375"/>
            <a:ext cx="1457325" cy="2524125"/>
          </a:xfrm>
          <a:prstGeom prst="rect">
            <a:avLst/>
          </a:prstGeom>
          <a:solidFill>
            <a:srgbClr val="11111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solidFill>
                  <a:schemeClr val="bg1"/>
                </a:solidFill>
              </a:rPr>
              <a:t>Alte </a:t>
            </a:r>
          </a:p>
          <a:p>
            <a:pPr algn="ctr"/>
            <a:r>
              <a:rPr lang="de-DE" sz="1400">
                <a:solidFill>
                  <a:schemeClr val="bg1"/>
                </a:solidFill>
              </a:rPr>
              <a:t>specializzazioni </a:t>
            </a:r>
          </a:p>
          <a:p>
            <a:pPr algn="ctr"/>
            <a:r>
              <a:rPr lang="de-DE" sz="1400">
                <a:solidFill>
                  <a:schemeClr val="bg1"/>
                </a:solidFill>
              </a:rPr>
              <a:t>di rilevanza </a:t>
            </a:r>
          </a:p>
          <a:p>
            <a:pPr algn="ctr"/>
            <a:r>
              <a:rPr lang="de-DE" sz="1400">
                <a:solidFill>
                  <a:schemeClr val="bg1"/>
                </a:solidFill>
              </a:rPr>
              <a:t>provinciale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Glänzend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1111</Words>
  <Application>Microsoft Office PowerPoint</Application>
  <PresentationFormat>Benutzerdefiniert</PresentationFormat>
  <Paragraphs>360</Paragraphs>
  <Slides>21</Slides>
  <Notes>15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7" baseType="lpstr">
      <vt:lpstr>Arial</vt:lpstr>
      <vt:lpstr>Calibri Light</vt:lpstr>
      <vt:lpstr>Calibri</vt:lpstr>
      <vt:lpstr>Symbol</vt:lpstr>
      <vt:lpstr>Office Theme</vt:lpstr>
      <vt:lpstr>Microsoft Excel Chart</vt:lpstr>
      <vt:lpstr>Assistenza sanitaria - Alto Adige 2020  Indirizzi di sviluppo</vt:lpstr>
      <vt:lpstr>La questione: garantire la qualità dell‘assistenza</vt:lpstr>
      <vt:lpstr>Qualità dell‘assistenza e prestazioni aggiuntive</vt:lpstr>
      <vt:lpstr>Indirizzi di sviluppo – Assistenza sanitaria altoatesina</vt:lpstr>
      <vt:lpstr>Rafforzare l‘assistenza sanitaria locale</vt:lpstr>
      <vt:lpstr>Rafforzare l‘assistenza sanitaria locale</vt:lpstr>
      <vt:lpstr>Garantire la massima qualità nei 7 ospedali</vt:lpstr>
      <vt:lpstr>Garantire la massima qualità nei 7 ospedali</vt:lpstr>
      <vt:lpstr>Garantire la massima qualità nei 7 ospedali</vt:lpstr>
      <vt:lpstr>Assicurare la sostenibilità finanziaria sul lungo periodo </vt:lpstr>
      <vt:lpstr>Assicurare la sostenibilità finanziaria sul lungo periodo</vt:lpstr>
      <vt:lpstr>Assicurare la sostenibilità finanziaria sul lungo periodo</vt:lpstr>
      <vt:lpstr>Assicurare la sostenibilità finanziaria  sul lungo periodo</vt:lpstr>
      <vt:lpstr>Assicurare la sostenibilità finanziaria  sul lungo periodo</vt:lpstr>
      <vt:lpstr>Assicurare la sostenibilità finanziaria  sul lungo periodo</vt:lpstr>
      <vt:lpstr>Indirizzi di sviluppo – Assistenza sanitaria altoatesina</vt:lpstr>
      <vt:lpstr>Principi di impostazione organizzativa</vt:lpstr>
      <vt:lpstr>Strutture adeguate per l‘assistenza sanitaria</vt:lpstr>
      <vt:lpstr>Il governo dell‘assistenza sanitaria in Alto Adige</vt:lpstr>
      <vt:lpstr>Roadmap dei prossimi sviluppi</vt:lpstr>
      <vt:lpstr>Uno sguardo verso i prossimi passi da compiere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Caroline Cerar</dc:creator>
  <cp:lastModifiedBy>Georg Dekas</cp:lastModifiedBy>
  <cp:revision>80</cp:revision>
  <dcterms:created xsi:type="dcterms:W3CDTF">2014-09-21T21:38:59Z</dcterms:created>
  <dcterms:modified xsi:type="dcterms:W3CDTF">2014-09-26T13:16:04Z</dcterms:modified>
</cp:coreProperties>
</file>