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2" r:id="rId2"/>
    <p:sldId id="263" r:id="rId3"/>
    <p:sldId id="282" r:id="rId4"/>
    <p:sldId id="287" r:id="rId5"/>
    <p:sldId id="288" r:id="rId6"/>
    <p:sldId id="341" r:id="rId7"/>
    <p:sldId id="342" r:id="rId8"/>
    <p:sldId id="308" r:id="rId9"/>
    <p:sldId id="323" r:id="rId10"/>
    <p:sldId id="326" r:id="rId11"/>
    <p:sldId id="327" r:id="rId12"/>
    <p:sldId id="328" r:id="rId13"/>
    <p:sldId id="294" r:id="rId14"/>
    <p:sldId id="285" r:id="rId15"/>
    <p:sldId id="331" r:id="rId16"/>
    <p:sldId id="333" r:id="rId17"/>
    <p:sldId id="334" r:id="rId18"/>
    <p:sldId id="335" r:id="rId19"/>
    <p:sldId id="336" r:id="rId20"/>
    <p:sldId id="337" r:id="rId21"/>
    <p:sldId id="338" r:id="rId22"/>
  </p:sldIdLst>
  <p:sldSz cx="9144000" cy="6858000" type="screen4x3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606060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606060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606060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606060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606060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606060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606060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606060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606060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5C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5075" autoAdjust="0"/>
  </p:normalViewPr>
  <p:slideViewPr>
    <p:cSldViewPr>
      <p:cViewPr>
        <p:scale>
          <a:sx n="100" d="100"/>
          <a:sy n="100" d="100"/>
        </p:scale>
        <p:origin x="-282" y="-246"/>
      </p:cViewPr>
      <p:guideLst>
        <p:guide orient="horz" pos="2160"/>
        <p:guide orient="horz" pos="210"/>
        <p:guide orient="horz" pos="845"/>
        <p:guide orient="horz" pos="3475"/>
        <p:guide orient="horz" pos="3385"/>
        <p:guide orient="horz" pos="3657"/>
        <p:guide orient="horz" pos="3748"/>
        <p:guide pos="2880"/>
        <p:guide pos="385"/>
        <p:guide pos="612"/>
        <p:guide pos="1292"/>
        <p:guide pos="3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4242"/>
    </p:cViewPr>
  </p:sorter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3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FBBC44D4-D3B3-480D-979B-F3F9F5CD7125}" type="datetimeFigureOut">
              <a:rPr lang="de-DE"/>
              <a:pPr/>
              <a:t>19.05.2016</a:t>
            </a:fld>
            <a:endParaRPr lang="de-DE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B709E909-8F79-4A4F-8B17-4A70DD8C76AF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625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671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</a:defRPr>
            </a:lvl1pPr>
          </a:lstStyle>
          <a:p>
            <a:endParaRPr lang="de-DE" alt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12" tIns="46556" rIns="93112" bIns="4655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7BD57F1E-1A2A-4F9E-AB8D-72729388191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CAAA0-8DDC-416D-81C3-ED7F006A2ED1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59213" y="9445625"/>
            <a:ext cx="29495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061" tIns="46529" rIns="93061" bIns="46529" anchor="b"/>
          <a:lstStyle/>
          <a:p>
            <a:pPr algn="r" defTabSz="930275" eaLnBrk="0" hangingPunct="0"/>
            <a:fld id="{455E42DA-80F7-4251-A5E1-0A3DB8198097}" type="slidenum">
              <a:rPr lang="de-DE" altLang="en-US" sz="1300">
                <a:solidFill>
                  <a:schemeClr val="tx1"/>
                </a:solidFill>
                <a:latin typeface="Times New Roman" pitchFamily="18" charset="0"/>
              </a:rPr>
              <a:pPr algn="r" defTabSz="930275" eaLnBrk="0" hangingPunct="0"/>
              <a:t>1</a:t>
            </a:fld>
            <a:endParaRPr lang="de-DE" altLang="en-US" sz="13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70463" cy="37274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721225"/>
            <a:ext cx="4992688" cy="4473575"/>
          </a:xfrm>
        </p:spPr>
        <p:txBody>
          <a:bodyPr lIns="93061" tIns="46529" rIns="93061" bIns="46529"/>
          <a:lstStyle/>
          <a:p>
            <a:pPr eaLnBrk="1" hangingPunct="1"/>
            <a:endParaRPr lang="de-AT" alt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smtClean="0">
              <a:latin typeface="Arial" charset="0"/>
              <a:cs typeface="Arial" charset="0"/>
            </a:endParaRPr>
          </a:p>
        </p:txBody>
      </p:sp>
      <p:sp>
        <p:nvSpPr>
          <p:cNvPr id="53251" name="Foliennummernplatzhalter 3"/>
          <p:cNvSpPr txBox="1">
            <a:spLocks noGrp="1"/>
          </p:cNvSpPr>
          <p:nvPr/>
        </p:nvSpPr>
        <p:spPr bwMode="auto">
          <a:xfrm>
            <a:off x="3857625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12" tIns="46556" rIns="93112" bIns="46556" anchor="b"/>
          <a:lstStyle/>
          <a:p>
            <a:pPr algn="r" defTabSz="928688"/>
            <a:fld id="{4256FD79-D953-472A-8AC4-7E4C30E6EA6B}" type="slidenum">
              <a:rPr lang="de-DE" altLang="en-US" sz="1200">
                <a:solidFill>
                  <a:schemeClr val="tx1"/>
                </a:solidFill>
              </a:rPr>
              <a:pPr algn="r" defTabSz="928688"/>
              <a:t>16</a:t>
            </a:fld>
            <a:endParaRPr lang="de-DE" altLang="en-US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213B-99E3-4F9F-97DA-5173347282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2073B-D89E-4183-977F-F2C892B353B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CB974-5AE8-47E5-9AC0-0892FA2204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>
            <a:grpSpLocks/>
          </p:cNvGrpSpPr>
          <p:nvPr userDrawn="1"/>
        </p:nvGrpSpPr>
        <p:grpSpPr bwMode="auto">
          <a:xfrm>
            <a:off x="1898650" y="6308725"/>
            <a:ext cx="5346700" cy="481013"/>
            <a:chOff x="1475656" y="6206775"/>
            <a:chExt cx="6189072" cy="556513"/>
          </a:xfrm>
        </p:grpSpPr>
        <p:pic>
          <p:nvPicPr>
            <p:cNvPr id="5" name="Picture 4" descr="Landeswappen_ep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55260" y="6206775"/>
              <a:ext cx="431050" cy="53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1475656" y="6373913"/>
              <a:ext cx="277111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AT" sz="18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010401" y="6210448"/>
              <a:ext cx="2306201" cy="2314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defRPr/>
              </a:pPr>
              <a:r>
                <a:rPr lang="de-DE" altLang="en-US" sz="700" dirty="0" smtClean="0">
                  <a:cs typeface="+mn-cs"/>
                </a:rPr>
                <a:t>AUTONOME PROVINZ BOZEN - SÜDTIROL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820107" y="6210448"/>
              <a:ext cx="2789493" cy="2314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it-IT" altLang="en-US" sz="700" dirty="0" smtClean="0">
                  <a:cs typeface="+mn-cs"/>
                </a:rPr>
                <a:t>PROVINCIA AUTONOMA DI BOLZANO - ALTO ADIGE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20107" y="6359220"/>
              <a:ext cx="2712313" cy="389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it-IT" altLang="en-US" sz="700" b="1" dirty="0" smtClean="0">
                  <a:cs typeface="+mn-cs"/>
                </a:rPr>
                <a:t>Nuova legge provinciale territorio e paesaggio</a:t>
              </a:r>
            </a:p>
            <a:p>
              <a:pPr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it-IT" altLang="en-US" sz="700" dirty="0" smtClean="0">
                  <a:cs typeface="+mn-cs"/>
                </a:rPr>
                <a:t>Ripartizione Natura, paesaggio e sviluppo del territorio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771512" y="6373913"/>
              <a:ext cx="2543253" cy="389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de-DE" altLang="en-US" sz="700" b="1" dirty="0" smtClean="0">
                  <a:cs typeface="+mn-cs"/>
                </a:rPr>
                <a:t>Neues Landesgesetz Raum und Landschaft</a:t>
              </a:r>
            </a:p>
            <a:p>
              <a:pPr algn="r"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de-DE" altLang="en-US" sz="700" dirty="0" smtClean="0">
                  <a:cs typeface="+mn-cs"/>
                </a:rPr>
                <a:t>Abteilung Natur, Landschaft und Raumentwicklung</a:t>
              </a: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4893611" y="6373913"/>
              <a:ext cx="277111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AT" sz="18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153B-490B-4BA1-8B96-4CAC3BD836D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7BA7F-44F3-44E9-9221-55BA7674C31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68875-65B7-47A7-91F9-3A34D5079B9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7148F-79C8-4ED5-94E7-8FE8C0DE5D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F1345-72EB-4E34-ABBA-9D19545A06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A7AA7-F632-466B-9AAA-EF8589B9B7F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DE732-CE7E-4FAC-871C-440F3CB49A4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B4A1D-718D-479F-9488-59CB0E965F3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Aft>
                <a:spcPct val="0"/>
              </a:spcAft>
              <a:buClrTx/>
              <a:buSzTx/>
              <a:buFontTx/>
              <a:buNone/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73D801-08E2-489A-85AB-EDA4A3BC8EA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grpSp>
        <p:nvGrpSpPr>
          <p:cNvPr id="1031" name="Gruppieren 3"/>
          <p:cNvGrpSpPr>
            <a:grpSpLocks/>
          </p:cNvGrpSpPr>
          <p:nvPr userDrawn="1"/>
        </p:nvGrpSpPr>
        <p:grpSpPr bwMode="auto">
          <a:xfrm>
            <a:off x="1898650" y="6308725"/>
            <a:ext cx="5346700" cy="481013"/>
            <a:chOff x="1475656" y="6206775"/>
            <a:chExt cx="6189072" cy="556513"/>
          </a:xfrm>
        </p:grpSpPr>
        <p:pic>
          <p:nvPicPr>
            <p:cNvPr id="1032" name="Picture 4" descr="Landeswappen_ep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355260" y="6206775"/>
              <a:ext cx="431050" cy="531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1475656" y="6373913"/>
              <a:ext cx="277111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AT" sz="18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10401" y="6210448"/>
              <a:ext cx="2306201" cy="2314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hangingPunct="0">
                <a:spcBef>
                  <a:spcPct val="0"/>
                </a:spcBef>
                <a:defRPr/>
              </a:pPr>
              <a:r>
                <a:rPr lang="de-DE" altLang="en-US" sz="700" dirty="0" smtClean="0">
                  <a:cs typeface="+mn-cs"/>
                </a:rPr>
                <a:t>AUTONOME PROVINZ BOZEN - SÜDTIROL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820107" y="6210448"/>
              <a:ext cx="2789493" cy="23142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spcBef>
                  <a:spcPct val="0"/>
                </a:spcBef>
                <a:defRPr/>
              </a:pPr>
              <a:r>
                <a:rPr lang="it-IT" altLang="en-US" sz="700" dirty="0" smtClean="0">
                  <a:cs typeface="+mn-cs"/>
                </a:rPr>
                <a:t>PROVINCIA AUTONOMA DI BOLZANO - ALTO ADIGE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4820107" y="6359220"/>
              <a:ext cx="2712313" cy="389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it-IT" altLang="en-US" sz="700" b="1" dirty="0" smtClean="0">
                  <a:cs typeface="+mn-cs"/>
                </a:rPr>
                <a:t>Nuova legge provinciale territorio e paesaggio</a:t>
              </a:r>
            </a:p>
            <a:p>
              <a:pPr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it-IT" altLang="en-US" sz="700" dirty="0" smtClean="0">
                  <a:cs typeface="+mn-cs"/>
                </a:rPr>
                <a:t>Ripartizione Natura, paesaggio e sviluppo del territorio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1771512" y="6373913"/>
              <a:ext cx="2543253" cy="3893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50000"/>
                </a:spcBef>
                <a:defRPr sz="3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de-DE" altLang="en-US" sz="700" b="1" dirty="0" smtClean="0">
                  <a:cs typeface="+mn-cs"/>
                </a:rPr>
                <a:t>Neues Landesgesetz Raum und Landschaft</a:t>
              </a:r>
            </a:p>
            <a:p>
              <a:pPr algn="r" eaLnBrk="0" hangingPunct="0">
                <a:lnSpc>
                  <a:spcPts val="1000"/>
                </a:lnSpc>
                <a:spcBef>
                  <a:spcPct val="0"/>
                </a:spcBef>
                <a:defRPr/>
              </a:pPr>
              <a:r>
                <a:rPr lang="de-DE" altLang="en-US" sz="700" dirty="0" smtClean="0">
                  <a:cs typeface="+mn-cs"/>
                </a:rPr>
                <a:t>Abteilung Natur, Landschaft und Raumentwicklung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893611" y="6373913"/>
              <a:ext cx="2771117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de-AT" sz="1800">
                <a:solidFill>
                  <a:schemeClr val="tx1"/>
                </a:solidFill>
                <a:latin typeface="Arial" pitchFamily="34" charset="0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en-US" altLang="de-DE" sz="3200">
              <a:solidFill>
                <a:schemeClr val="tx1"/>
              </a:solidFill>
            </a:endParaRPr>
          </a:p>
        </p:txBody>
      </p:sp>
      <p:pic>
        <p:nvPicPr>
          <p:cNvPr id="15362" name="Picture 7" descr="Landeswappen_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6713" y="358775"/>
            <a:ext cx="719137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16"/>
          <p:cNvSpPr>
            <a:spLocks noChangeShapeType="1"/>
          </p:cNvSpPr>
          <p:nvPr/>
        </p:nvSpPr>
        <p:spPr bwMode="auto">
          <a:xfrm flipV="1">
            <a:off x="865188" y="719138"/>
            <a:ext cx="3130550" cy="793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4" name="Line 18"/>
          <p:cNvSpPr>
            <a:spLocks noChangeShapeType="1"/>
          </p:cNvSpPr>
          <p:nvPr/>
        </p:nvSpPr>
        <p:spPr bwMode="auto">
          <a:xfrm>
            <a:off x="5113338" y="719138"/>
            <a:ext cx="38512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365" name="Rectangle 20"/>
          <p:cNvSpPr>
            <a:spLocks noChangeArrowheads="1"/>
          </p:cNvSpPr>
          <p:nvPr/>
        </p:nvSpPr>
        <p:spPr bwMode="auto">
          <a:xfrm>
            <a:off x="865188" y="452438"/>
            <a:ext cx="32607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de-DE" altLang="en-US" sz="1200">
                <a:solidFill>
                  <a:schemeClr val="tx1"/>
                </a:solidFill>
              </a:rPr>
              <a:t>AUTONOME PROVINZ BOZEN - SÜDTIROL</a:t>
            </a:r>
          </a:p>
        </p:txBody>
      </p:sp>
      <p:sp>
        <p:nvSpPr>
          <p:cNvPr id="15366" name="Rectangle 21"/>
          <p:cNvSpPr>
            <a:spLocks noChangeArrowheads="1"/>
          </p:cNvSpPr>
          <p:nvPr/>
        </p:nvSpPr>
        <p:spPr bwMode="auto">
          <a:xfrm>
            <a:off x="4995863" y="452438"/>
            <a:ext cx="3965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altLang="en-US" sz="1200">
                <a:solidFill>
                  <a:schemeClr val="tx1"/>
                </a:solidFill>
              </a:rPr>
              <a:t>PROVINCIA AUTONOMA DI BOLZANO - ALTO ADIGE</a:t>
            </a:r>
          </a:p>
        </p:txBody>
      </p:sp>
      <p:sp>
        <p:nvSpPr>
          <p:cNvPr id="15367" name="Text Box 22"/>
          <p:cNvSpPr txBox="1">
            <a:spLocks noChangeArrowheads="1"/>
          </p:cNvSpPr>
          <p:nvPr/>
        </p:nvSpPr>
        <p:spPr bwMode="auto">
          <a:xfrm>
            <a:off x="4995863" y="719138"/>
            <a:ext cx="29813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300"/>
              </a:lnSpc>
            </a:pPr>
            <a:r>
              <a:rPr lang="it-IT" altLang="en-US" sz="1100" b="1">
                <a:solidFill>
                  <a:schemeClr val="tx1"/>
                </a:solidFill>
              </a:rPr>
              <a:t>Natura, paesaggio e sviluppo del territorio</a:t>
            </a:r>
            <a:endParaRPr lang="it-IT" altLang="en-US" sz="1100">
              <a:solidFill>
                <a:schemeClr val="tx1"/>
              </a:solidFill>
            </a:endParaRPr>
          </a:p>
        </p:txBody>
      </p:sp>
      <p:sp>
        <p:nvSpPr>
          <p:cNvPr id="15368" name="Text Box 23"/>
          <p:cNvSpPr txBox="1">
            <a:spLocks noChangeArrowheads="1"/>
          </p:cNvSpPr>
          <p:nvPr/>
        </p:nvSpPr>
        <p:spPr bwMode="auto">
          <a:xfrm>
            <a:off x="1230313" y="719138"/>
            <a:ext cx="29003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ts val="1300"/>
              </a:lnSpc>
            </a:pPr>
            <a:r>
              <a:rPr lang="de-DE" altLang="en-US" sz="1100" b="1">
                <a:solidFill>
                  <a:schemeClr val="tx1"/>
                </a:solidFill>
              </a:rPr>
              <a:t>Natur, Landschaft und Raumentwicklung</a:t>
            </a:r>
            <a:endParaRPr lang="de-DE" altLang="en-US" sz="1100">
              <a:solidFill>
                <a:schemeClr val="tx1"/>
              </a:solidFill>
            </a:endParaRPr>
          </a:p>
        </p:txBody>
      </p:sp>
      <p:sp>
        <p:nvSpPr>
          <p:cNvPr id="15369" name="Text Box 24"/>
          <p:cNvSpPr txBox="1">
            <a:spLocks noChangeArrowheads="1"/>
          </p:cNvSpPr>
          <p:nvPr/>
        </p:nvSpPr>
        <p:spPr bwMode="auto">
          <a:xfrm>
            <a:off x="3167063" y="920750"/>
            <a:ext cx="9620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ts val="1200"/>
              </a:lnSpc>
            </a:pPr>
            <a:r>
              <a:rPr lang="de-DE" altLang="en-US" sz="1100">
                <a:solidFill>
                  <a:schemeClr val="tx1"/>
                </a:solidFill>
              </a:rPr>
              <a:t>Abteilung 28</a:t>
            </a:r>
          </a:p>
        </p:txBody>
      </p:sp>
      <p:sp>
        <p:nvSpPr>
          <p:cNvPr id="15370" name="Text Box 25"/>
          <p:cNvSpPr txBox="1">
            <a:spLocks noChangeArrowheads="1"/>
          </p:cNvSpPr>
          <p:nvPr/>
        </p:nvSpPr>
        <p:spPr bwMode="auto">
          <a:xfrm>
            <a:off x="4995863" y="920750"/>
            <a:ext cx="111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200"/>
              </a:lnSpc>
            </a:pPr>
            <a:r>
              <a:rPr lang="it-IT" altLang="en-US" sz="1100">
                <a:solidFill>
                  <a:schemeClr val="tx1"/>
                </a:solidFill>
              </a:rPr>
              <a:t>Ripartizione 28</a:t>
            </a:r>
          </a:p>
          <a:p>
            <a:pPr eaLnBrk="0" hangingPunct="0">
              <a:lnSpc>
                <a:spcPts val="1200"/>
              </a:lnSpc>
            </a:pPr>
            <a:endParaRPr lang="it-IT" altLang="en-US" sz="1100">
              <a:solidFill>
                <a:schemeClr val="tx1"/>
              </a:solidFill>
            </a:endParaRPr>
          </a:p>
        </p:txBody>
      </p:sp>
      <p:sp>
        <p:nvSpPr>
          <p:cNvPr id="15371" name="Text Box 28"/>
          <p:cNvSpPr txBox="1">
            <a:spLocks noChangeArrowheads="1"/>
          </p:cNvSpPr>
          <p:nvPr/>
        </p:nvSpPr>
        <p:spPr bwMode="auto">
          <a:xfrm>
            <a:off x="273050" y="1916113"/>
            <a:ext cx="854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2400" b="1">
                <a:solidFill>
                  <a:srgbClr val="404040"/>
                </a:solidFill>
              </a:rPr>
              <a:t>  </a:t>
            </a:r>
            <a:r>
              <a:rPr lang="it-IT" altLang="en-US" sz="2400" b="1">
                <a:solidFill>
                  <a:schemeClr val="tx1"/>
                </a:solidFill>
              </a:rPr>
              <a:t>Nuova legge provinciale territorio e paesaggio</a:t>
            </a:r>
          </a:p>
        </p:txBody>
      </p:sp>
      <p:sp>
        <p:nvSpPr>
          <p:cNvPr id="15372" name="Titel 1"/>
          <p:cNvSpPr txBox="1">
            <a:spLocks/>
          </p:cNvSpPr>
          <p:nvPr/>
        </p:nvSpPr>
        <p:spPr bwMode="auto">
          <a:xfrm>
            <a:off x="1476375" y="3500438"/>
            <a:ext cx="611981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algn="ctr" eaLnBrk="0" hangingPunct="0">
              <a:spcAft>
                <a:spcPts val="600"/>
              </a:spcAft>
            </a:pPr>
            <a:r>
              <a:rPr lang="it-IT" altLang="de-DE" sz="2000" b="1">
                <a:solidFill>
                  <a:schemeClr val="tx1"/>
                </a:solidFill>
              </a:rPr>
              <a:t>Presentazione pacchetti di lavoro da 1 a 4</a:t>
            </a:r>
          </a:p>
        </p:txBody>
      </p:sp>
      <p:sp>
        <p:nvSpPr>
          <p:cNvPr id="15373" name="Rechteck 1"/>
          <p:cNvSpPr>
            <a:spLocks noChangeArrowheads="1"/>
          </p:cNvSpPr>
          <p:nvPr/>
        </p:nvSpPr>
        <p:spPr bwMode="auto">
          <a:xfrm>
            <a:off x="344488" y="5018088"/>
            <a:ext cx="820896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altLang="de-DE" b="1">
                <a:solidFill>
                  <a:schemeClr val="tx1"/>
                </a:solidFill>
              </a:rPr>
              <a:t>Conferenza stampa</a:t>
            </a:r>
          </a:p>
          <a:p>
            <a:pPr algn="ctr" eaLnBrk="0" hangingPunct="0"/>
            <a:r>
              <a:rPr lang="it-IT" altLang="de-DE" b="1">
                <a:solidFill>
                  <a:schemeClr val="tx1"/>
                </a:solidFill>
              </a:rPr>
              <a:t>Bolzano, 19.05.2016</a:t>
            </a:r>
          </a:p>
          <a:p>
            <a:pPr algn="ctr" eaLnBrk="0" hangingPunct="0"/>
            <a:endParaRPr lang="de-AT" altLang="de-DE" sz="12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ChangeArrowheads="1"/>
          </p:cNvSpPr>
          <p:nvPr/>
        </p:nvSpPr>
        <p:spPr bwMode="auto">
          <a:xfrm>
            <a:off x="611188" y="4652963"/>
            <a:ext cx="83518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95350" lvl="1" indent="-447675">
              <a:spcAft>
                <a:spcPts val="8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 b="1">
                <a:solidFill>
                  <a:schemeClr val="tx1"/>
                </a:solidFill>
              </a:rPr>
              <a:t>Zone produttive</a:t>
            </a:r>
            <a:r>
              <a:rPr lang="it-IT" altLang="de-DE" sz="1500">
                <a:solidFill>
                  <a:schemeClr val="tx1"/>
                </a:solidFill>
              </a:rPr>
              <a:t> (viola) di </a:t>
            </a:r>
            <a:r>
              <a:rPr lang="it-IT" altLang="de-DE" sz="1500" b="1">
                <a:solidFill>
                  <a:schemeClr val="tx1"/>
                </a:solidFill>
              </a:rPr>
              <a:t>San Candido</a:t>
            </a:r>
            <a:r>
              <a:rPr lang="it-IT" altLang="de-DE" sz="1500">
                <a:solidFill>
                  <a:schemeClr val="tx1"/>
                </a:solidFill>
              </a:rPr>
              <a:t> compatte attorno al centro abitato, quindi consumo parsimonioso del paesaggio</a:t>
            </a:r>
          </a:p>
          <a:p>
            <a:pPr marL="895350" lvl="1" indent="-447675">
              <a:spcAft>
                <a:spcPts val="8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 b="1">
                <a:solidFill>
                  <a:schemeClr val="tx1"/>
                </a:solidFill>
              </a:rPr>
              <a:t>Lo spazio libero</a:t>
            </a:r>
            <a:r>
              <a:rPr lang="it-IT" altLang="de-DE" sz="1500">
                <a:solidFill>
                  <a:schemeClr val="tx1"/>
                </a:solidFill>
              </a:rPr>
              <a:t> tra il luogo principale e </a:t>
            </a:r>
            <a:r>
              <a:rPr lang="it-IT" altLang="de-DE" sz="1500" b="1">
                <a:solidFill>
                  <a:schemeClr val="tx1"/>
                </a:solidFill>
              </a:rPr>
              <a:t>Versciaco</a:t>
            </a:r>
            <a:r>
              <a:rPr lang="it-IT" altLang="de-DE" sz="1500">
                <a:solidFill>
                  <a:schemeClr val="tx1"/>
                </a:solidFill>
              </a:rPr>
              <a:t> dovrà rimanere intatto (zona di rispetto, griglia obliqua)</a:t>
            </a:r>
          </a:p>
        </p:txBody>
      </p:sp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2"/>
          <a:srcRect l="11647" t="12268" r="435" b="17236"/>
          <a:stretch>
            <a:fillRect/>
          </a:stretch>
        </p:blipFill>
        <p:spPr bwMode="auto">
          <a:xfrm>
            <a:off x="1187450" y="1260475"/>
            <a:ext cx="677068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it-IT" altLang="de-DE" sz="2800" b="1">
                <a:solidFill>
                  <a:srgbClr val="005C5C"/>
                </a:solidFill>
              </a:rPr>
              <a:t>Tema – spazi verdi nelle valli</a:t>
            </a:r>
            <a:endParaRPr lang="it-IT" altLang="de-DE" sz="2700" b="1">
              <a:solidFill>
                <a:srgbClr val="005C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Aufkirchen-Toblach-Neutoblach 2"/>
          <p:cNvPicPr>
            <a:picLocks noChangeAspect="1" noChangeArrowheads="1"/>
          </p:cNvPicPr>
          <p:nvPr/>
        </p:nvPicPr>
        <p:blipFill>
          <a:blip r:embed="rId2"/>
          <a:srcRect b="13040"/>
          <a:stretch>
            <a:fillRect/>
          </a:stretch>
        </p:blipFill>
        <p:spPr bwMode="auto">
          <a:xfrm>
            <a:off x="1800225" y="1125538"/>
            <a:ext cx="550862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5"/>
          <p:cNvSpPr>
            <a:spLocks noChangeArrowheads="1"/>
          </p:cNvSpPr>
          <p:nvPr/>
        </p:nvSpPr>
        <p:spPr bwMode="auto">
          <a:xfrm>
            <a:off x="971550" y="5081588"/>
            <a:ext cx="748823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>
                <a:solidFill>
                  <a:schemeClr val="tx1"/>
                </a:solidFill>
              </a:rPr>
              <a:t>Il fondovalle tra Villabassa e Dobbiaco, in passato completamente </a:t>
            </a:r>
            <a:r>
              <a:rPr lang="it-IT" altLang="de-DE" sz="1500" b="1">
                <a:solidFill>
                  <a:schemeClr val="tx1"/>
                </a:solidFill>
              </a:rPr>
              <a:t>libero da costruzioni</a:t>
            </a:r>
            <a:endParaRPr lang="it-IT" altLang="de-DE" sz="150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>
                <a:solidFill>
                  <a:schemeClr val="tx1"/>
                </a:solidFill>
              </a:rPr>
              <a:t>Evitare una crescente </a:t>
            </a:r>
            <a:r>
              <a:rPr lang="it-IT" altLang="de-DE" sz="1500" b="1">
                <a:solidFill>
                  <a:schemeClr val="tx1"/>
                </a:solidFill>
              </a:rPr>
              <a:t>dispersione edilizia</a:t>
            </a:r>
            <a:r>
              <a:rPr lang="it-IT" altLang="de-DE" sz="1500">
                <a:solidFill>
                  <a:schemeClr val="tx1"/>
                </a:solidFill>
              </a:rPr>
              <a:t> dovuta allo trasferimento della sede delle aziende agricole</a:t>
            </a:r>
            <a:endParaRPr lang="it-IT" altLang="de-DE" sz="1500" b="1">
              <a:solidFill>
                <a:schemeClr val="tx1"/>
              </a:solidFill>
            </a:endParaRPr>
          </a:p>
        </p:txBody>
      </p:sp>
      <p:sp>
        <p:nvSpPr>
          <p:cNvPr id="25603" name="Textplatzhalter 2"/>
          <p:cNvSpPr txBox="1">
            <a:spLocks/>
          </p:cNvSpPr>
          <p:nvPr/>
        </p:nvSpPr>
        <p:spPr bwMode="auto">
          <a:xfrm>
            <a:off x="611188" y="333375"/>
            <a:ext cx="8353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it-IT" altLang="de-DE" sz="2700" b="1">
                <a:solidFill>
                  <a:srgbClr val="006666"/>
                </a:solidFill>
              </a:rPr>
              <a:t>Tema – conservare il paesaggio culturale</a:t>
            </a:r>
          </a:p>
          <a:p>
            <a:pPr eaLnBrk="0" hangingPunct="0">
              <a:spcBef>
                <a:spcPct val="20000"/>
              </a:spcBef>
            </a:pPr>
            <a:endParaRPr lang="de-DE" altLang="de-DE" sz="2700" b="1">
              <a:solidFill>
                <a:srgbClr val="00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it-IT" altLang="de-DE" sz="2700" b="1">
                <a:solidFill>
                  <a:srgbClr val="006666"/>
                </a:solidFill>
              </a:rPr>
              <a:t>Autorizzazione paesaggistica</a:t>
            </a:r>
          </a:p>
        </p:txBody>
      </p:sp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611188" y="1052513"/>
            <a:ext cx="81375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>
              <a:spcAft>
                <a:spcPts val="600"/>
              </a:spcAft>
              <a:tabLst>
                <a:tab pos="450850" algn="l"/>
              </a:tabLst>
            </a:pPr>
            <a:r>
              <a:rPr lang="it-IT" b="1">
                <a:solidFill>
                  <a:schemeClr val="tx1"/>
                </a:solidFill>
              </a:rPr>
              <a:t>1.  Commissione comunale per il territorio e il paesaggio</a:t>
            </a:r>
          </a:p>
          <a:p>
            <a:pPr marL="177800">
              <a:spcAft>
                <a:spcPts val="3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Maggiori attribuzioni tramite maggiore competenze tecniche - la Commissione comunale per il territorio e il paesaggio sostituisce l’attuale Commissione per la tutela del paesaggio </a:t>
            </a:r>
          </a:p>
          <a:p>
            <a:pPr marL="177800">
              <a:spcAft>
                <a:spcPts val="3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Gran parte delle autorizzazioni paesaggistiche viene delegata ai Comuni</a:t>
            </a:r>
          </a:p>
          <a:p>
            <a:pPr marL="177800">
              <a:spcAft>
                <a:spcPts val="10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Per questo, secondo il </a:t>
            </a:r>
            <a:r>
              <a:rPr lang="it-IT" i="1">
                <a:solidFill>
                  <a:schemeClr val="tx1"/>
                </a:solidFill>
              </a:rPr>
              <a:t>Codice Urbani, </a:t>
            </a:r>
            <a:r>
              <a:rPr lang="it-IT">
                <a:solidFill>
                  <a:schemeClr val="tx1"/>
                </a:solidFill>
              </a:rPr>
              <a:t>è necessario prevedere nelle Commissioni comunali per il territorio e il paesaggio una adeguata presenza di esperti </a:t>
            </a:r>
          </a:p>
          <a:p>
            <a:pPr marL="177800">
              <a:spcAft>
                <a:spcPts val="600"/>
              </a:spcAft>
              <a:tabLst>
                <a:tab pos="450850" algn="l"/>
              </a:tabLst>
            </a:pPr>
            <a:r>
              <a:rPr lang="it-IT" b="1">
                <a:solidFill>
                  <a:schemeClr val="tx1"/>
                </a:solidFill>
              </a:rPr>
              <a:t>2. Commissione provinciale per il territorio e il paesaggio </a:t>
            </a:r>
            <a:r>
              <a:rPr lang="it-IT">
                <a:solidFill>
                  <a:schemeClr val="tx1"/>
                </a:solidFill>
              </a:rPr>
              <a:t> </a:t>
            </a:r>
          </a:p>
          <a:p>
            <a:pPr marL="177800">
              <a:spcAft>
                <a:spcPts val="3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L’esame dei progetti di competenza provinciale viene trasferito alla Commissione provinciale per il territorio e il paesaggio</a:t>
            </a:r>
          </a:p>
          <a:p>
            <a:pPr marL="177800">
              <a:spcAft>
                <a:spcPts val="3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L’attuale Commissione per la tutela del paesaggio viene quindi sciolta</a:t>
            </a:r>
          </a:p>
          <a:p>
            <a:pPr marL="177800">
              <a:spcAft>
                <a:spcPts val="3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L’Amministrazione provinciale è competente solo per l’esame di:</a:t>
            </a:r>
          </a:p>
          <a:p>
            <a:pPr marL="1458913" lvl="1" indent="-285750">
              <a:spcAft>
                <a:spcPts val="600"/>
              </a:spcAft>
              <a:buClr>
                <a:srgbClr val="005C5C"/>
              </a:buClr>
              <a:buFont typeface="Arial" charset="0"/>
              <a:buChar char="•"/>
              <a:tabLst>
                <a:tab pos="450850" algn="l"/>
              </a:tabLst>
            </a:pPr>
            <a:r>
              <a:rPr lang="it-IT" sz="1400">
                <a:solidFill>
                  <a:schemeClr val="tx1"/>
                </a:solidFill>
              </a:rPr>
              <a:t>Progetti ed interventi che riguardano le categorie di tutela paesaggistica definite nel piano paesaggistico (biotopi, monumenti naturali)</a:t>
            </a:r>
          </a:p>
          <a:p>
            <a:pPr marL="1458913" lvl="1" indent="-285750">
              <a:spcAft>
                <a:spcPts val="600"/>
              </a:spcAft>
              <a:buClr>
                <a:srgbClr val="005C5C"/>
              </a:buClr>
              <a:buFont typeface="Arial" charset="0"/>
              <a:buChar char="•"/>
              <a:tabLst>
                <a:tab pos="450850" algn="l"/>
              </a:tabLst>
            </a:pPr>
            <a:r>
              <a:rPr lang="it-IT" sz="1400">
                <a:solidFill>
                  <a:schemeClr val="tx1"/>
                </a:solidFill>
              </a:rPr>
              <a:t>Progetti ed interventi, che dal sindaco e dall’esperto in materia di natura e paesaggio vengono inviati all’Amministrazione provinciale </a:t>
            </a:r>
          </a:p>
          <a:p>
            <a:pPr marL="17780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  <a:tabLst>
                <a:tab pos="450850" algn="l"/>
              </a:tabLst>
            </a:pPr>
            <a:r>
              <a:rPr lang="it-IT">
                <a:solidFill>
                  <a:schemeClr val="tx1"/>
                </a:solidFill>
              </a:rPr>
              <a:t> L’autorizzazione di tipologie specifiche di progetti (impianti da sci, centrali idroelettriche, cave, stazioni ricetrasmittenti, ecc.) è regolata da altre leggi di settore.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358775" y="1628775"/>
            <a:ext cx="84264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>
              <a:spcAft>
                <a:spcPts val="600"/>
              </a:spcAft>
              <a:buClr>
                <a:srgbClr val="005C5C"/>
              </a:buClr>
              <a:buSzPct val="100000"/>
              <a:tabLst>
                <a:tab pos="431800" algn="l"/>
              </a:tabLst>
              <a:defRPr/>
            </a:pPr>
            <a:endParaRPr lang="de-A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85838" lvl="1" indent="-534988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  <a:defRPr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7650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3. Urbanistica – </a:t>
            </a:r>
            <a:r>
              <a:rPr lang="de-DE" altLang="de-DE" sz="2700" b="1">
                <a:solidFill>
                  <a:srgbClr val="006666"/>
                </a:solidFill>
              </a:rPr>
              <a:t>quali sono le novità</a:t>
            </a:r>
            <a:r>
              <a:rPr lang="de-AT" altLang="de-DE" sz="2700" b="1">
                <a:solidFill>
                  <a:srgbClr val="006666"/>
                </a:solidFill>
              </a:rPr>
              <a:t>?</a:t>
            </a:r>
          </a:p>
        </p:txBody>
      </p:sp>
      <p:sp>
        <p:nvSpPr>
          <p:cNvPr id="27651" name="Textplatzhalter 2"/>
          <p:cNvSpPr txBox="1">
            <a:spLocks/>
          </p:cNvSpPr>
          <p:nvPr/>
        </p:nvSpPr>
        <p:spPr bwMode="auto">
          <a:xfrm>
            <a:off x="611188" y="1339850"/>
            <a:ext cx="8101012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altLang="de-DE" sz="1800" b="1">
                <a:solidFill>
                  <a:schemeClr val="tx1"/>
                </a:solidFill>
              </a:rPr>
              <a:t>La delimitazione dello spazio insediato dal paesaggio culturale e naturale farà chiarezza sull’utilizzo del territorio e permetterà di ridurre la densità normativa nelle aree edificabili</a:t>
            </a:r>
          </a:p>
          <a:p>
            <a:pPr marL="742950" lvl="1" indent="-285750"/>
            <a:endParaRPr lang="it-IT" altLang="de-DE" sz="1800">
              <a:solidFill>
                <a:schemeClr val="tx1"/>
              </a:solidFill>
            </a:endParaRP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Utilizzare maggiormente gli spazi di sviluppo urbani entro i confini dell’insediamento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Ampliare le località abitate (zone residenziali, aree produttive) solo all’interno dei confini esistenti dello spazio insediato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Utilizzare in modo mirato aree entro l’insediamento e gli spazi liberi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All’interno del tessuto insediato esistente deve essere facilitata la compresenza di più destinazioni d’uso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Attivazione di terreno edificabile - promuovere il riuso di edifici vuoti e di aree sottoutilizzate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Favorire concetti insediativi per le aziende a livello sovracomunale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Mantenimento del principio perequativo e della riserva di appartamenti per la popolazione residente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20130828_115229"/>
          <p:cNvPicPr>
            <a:picLocks noChangeAspect="1" noChangeArrowheads="1"/>
          </p:cNvPicPr>
          <p:nvPr/>
        </p:nvPicPr>
        <p:blipFill>
          <a:blip r:embed="rId2"/>
          <a:srcRect b="8588"/>
          <a:stretch>
            <a:fillRect/>
          </a:stretch>
        </p:blipFill>
        <p:spPr bwMode="auto">
          <a:xfrm>
            <a:off x="1835150" y="941388"/>
            <a:ext cx="5521325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platzhalter 2"/>
          <p:cNvSpPr txBox="1">
            <a:spLocks/>
          </p:cNvSpPr>
          <p:nvPr/>
        </p:nvSpPr>
        <p:spPr bwMode="auto">
          <a:xfrm>
            <a:off x="606425" y="333375"/>
            <a:ext cx="79263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it-IT" altLang="de-DE" sz="2700" b="1">
                <a:solidFill>
                  <a:srgbClr val="006666"/>
                </a:solidFill>
              </a:rPr>
              <a:t>Tema – Centri abitati</a:t>
            </a: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06425" y="4833938"/>
            <a:ext cx="814228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>
                <a:solidFill>
                  <a:schemeClr val="tx1"/>
                </a:solidFill>
              </a:rPr>
              <a:t>Miglioramento della cultura edilizia attraverso indicazioni qualificate nei piani di attuazione</a:t>
            </a:r>
          </a:p>
          <a:p>
            <a:pPr marL="285750" indent="-28575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>
                <a:solidFill>
                  <a:schemeClr val="tx1"/>
                </a:solidFill>
              </a:rPr>
              <a:t>Sensibilizzazione attraverso la formazione degli esperti e dei decisori</a:t>
            </a:r>
          </a:p>
          <a:p>
            <a:pPr marL="285750" indent="-28575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>
                <a:solidFill>
                  <a:schemeClr val="tx1"/>
                </a:solidFill>
              </a:rPr>
              <a:t>Mantenere e curare valori estetici e culturali attraverso la tutela degli insiemi</a:t>
            </a:r>
          </a:p>
          <a:p>
            <a:pPr marL="285750" indent="-285750">
              <a:spcAft>
                <a:spcPts val="600"/>
              </a:spcAft>
              <a:buClr>
                <a:srgbClr val="005C5C"/>
              </a:buClr>
              <a:buFont typeface="Wingdings" pitchFamily="2" charset="2"/>
              <a:buChar char="§"/>
            </a:pPr>
            <a:r>
              <a:rPr lang="it-IT" altLang="de-DE" sz="1500">
                <a:solidFill>
                  <a:schemeClr val="tx1"/>
                </a:solidFill>
              </a:rPr>
              <a:t>Riqualificazione dei spazi liberi attraverso la pianificazione del verde nelle località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358775" y="1628775"/>
            <a:ext cx="84264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>
              <a:spcAft>
                <a:spcPts val="600"/>
              </a:spcAft>
              <a:buClr>
                <a:srgbClr val="005C5C"/>
              </a:buClr>
              <a:buSzPct val="100000"/>
              <a:tabLst>
                <a:tab pos="431800" algn="l"/>
              </a:tabLst>
              <a:defRPr/>
            </a:pPr>
            <a:endParaRPr lang="de-A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85838" lvl="1" indent="-534988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  <a:defRPr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9698" name="Textplatzhalter 2"/>
          <p:cNvSpPr txBox="1">
            <a:spLocks/>
          </p:cNvSpPr>
          <p:nvPr/>
        </p:nvSpPr>
        <p:spPr bwMode="auto">
          <a:xfrm>
            <a:off x="539750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4. Strumenti di pianificazione – quali sono le </a:t>
            </a:r>
            <a:r>
              <a:rPr lang="de-DE" altLang="de-DE" sz="2700" b="1">
                <a:solidFill>
                  <a:srgbClr val="006666"/>
                </a:solidFill>
              </a:rPr>
              <a:t>novità</a:t>
            </a:r>
            <a:r>
              <a:rPr lang="de-AT" altLang="de-DE" sz="2700" b="1">
                <a:solidFill>
                  <a:srgbClr val="006666"/>
                </a:solidFill>
              </a:rPr>
              <a:t>?</a:t>
            </a:r>
          </a:p>
        </p:txBody>
      </p:sp>
      <p:sp>
        <p:nvSpPr>
          <p:cNvPr id="29699" name="Textplatzhalter 2"/>
          <p:cNvSpPr txBox="1">
            <a:spLocks/>
          </p:cNvSpPr>
          <p:nvPr/>
        </p:nvSpPr>
        <p:spPr bwMode="auto">
          <a:xfrm>
            <a:off x="611188" y="1339850"/>
            <a:ext cx="8101012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2000"/>
              </a:spcAft>
            </a:pPr>
            <a:r>
              <a:rPr lang="it-IT" altLang="de-DE">
                <a:solidFill>
                  <a:schemeClr val="tx1"/>
                </a:solidFill>
              </a:rPr>
              <a:t>Una coerente suddivisione delle competenze per i nuovi strumenti di pianificazione assicura il governo sostenibile dello sviluppo dello spazio secondo chiari e semplici principi: 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La </a:t>
            </a:r>
            <a:r>
              <a:rPr lang="it-IT" altLang="de-DE" b="1">
                <a:solidFill>
                  <a:schemeClr val="tx1"/>
                </a:solidFill>
              </a:rPr>
              <a:t>pianificazione provinciale</a:t>
            </a:r>
            <a:r>
              <a:rPr lang="it-IT" altLang="de-DE">
                <a:solidFill>
                  <a:schemeClr val="tx1"/>
                </a:solidFill>
              </a:rPr>
              <a:t> cura la pianificazione generale e indica </a:t>
            </a:r>
            <a:r>
              <a:rPr lang="it-IT" altLang="de-DE" b="1">
                <a:solidFill>
                  <a:schemeClr val="tx1"/>
                </a:solidFill>
              </a:rPr>
              <a:t>indirizzi di sviluppo</a:t>
            </a:r>
            <a:r>
              <a:rPr lang="it-IT" altLang="de-DE">
                <a:solidFill>
                  <a:schemeClr val="tx1"/>
                </a:solidFill>
              </a:rPr>
              <a:t> validi per l’intera Provincia;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I Comuni (in relazione a specifiche tematiche) elaborano anche </a:t>
            </a:r>
            <a:r>
              <a:rPr lang="it-IT" altLang="de-DE" b="1">
                <a:solidFill>
                  <a:schemeClr val="tx1"/>
                </a:solidFill>
              </a:rPr>
              <a:t>programmi di sviluppo</a:t>
            </a:r>
            <a:r>
              <a:rPr lang="it-IT" altLang="de-DE">
                <a:solidFill>
                  <a:schemeClr val="tx1"/>
                </a:solidFill>
              </a:rPr>
              <a:t> territoriale sovracomunali;</a:t>
            </a:r>
          </a:p>
          <a:p>
            <a:pPr marL="742950" lvl="1" indent="-28575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I Comuni elaborano </a:t>
            </a:r>
            <a:r>
              <a:rPr lang="it-IT" altLang="de-DE" b="1">
                <a:solidFill>
                  <a:schemeClr val="tx1"/>
                </a:solidFill>
              </a:rPr>
              <a:t>piani comunali</a:t>
            </a:r>
            <a:r>
              <a:rPr lang="it-IT" altLang="de-DE">
                <a:solidFill>
                  <a:schemeClr val="tx1"/>
                </a:solidFill>
              </a:rPr>
              <a:t>; la sfera di competenze e la responsabilità dell’Amministrazione comunale vengono ampliate;</a:t>
            </a:r>
          </a:p>
          <a:p>
            <a:pPr marL="742950" lvl="1" indent="-285750">
              <a:spcAft>
                <a:spcPts val="2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Lo spazio pubblico e gli edifici vengono progettati, dimensionati e discussi pubblicamente attraverso i </a:t>
            </a:r>
            <a:r>
              <a:rPr lang="it-IT" altLang="de-DE" b="1">
                <a:solidFill>
                  <a:schemeClr val="tx1"/>
                </a:solidFill>
              </a:rPr>
              <a:t>piani di attuazione</a:t>
            </a:r>
            <a:r>
              <a:rPr lang="it-IT" altLang="de-DE">
                <a:solidFill>
                  <a:schemeClr val="tx1"/>
                </a:solidFill>
              </a:rPr>
              <a:t>.</a:t>
            </a:r>
          </a:p>
          <a:p>
            <a:pPr>
              <a:spcAft>
                <a:spcPts val="600"/>
              </a:spcAft>
              <a:buClr>
                <a:srgbClr val="005C5C"/>
              </a:buClr>
              <a:buSzPct val="100000"/>
            </a:pPr>
            <a:r>
              <a:rPr lang="it-IT" altLang="de-DE">
                <a:solidFill>
                  <a:schemeClr val="tx1"/>
                </a:solidFill>
              </a:rPr>
              <a:t>Viene promossa maggiormente  la collaborazione tra i Comuni (es. aree produttive sovracomunali) e i Comuni vengono sostenuti nei loro compiti a livello tecnico</a:t>
            </a:r>
            <a:r>
              <a:rPr lang="de-DE" altLang="de-DE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1" name="Textplatzhalter 2"/>
          <p:cNvSpPr>
            <a:spLocks noGrp="1"/>
          </p:cNvSpPr>
          <p:nvPr>
            <p:ph type="body" idx="4294967295"/>
          </p:nvPr>
        </p:nvSpPr>
        <p:spPr>
          <a:xfrm>
            <a:off x="611188" y="404813"/>
            <a:ext cx="7921625" cy="719137"/>
          </a:xfrm>
        </p:spPr>
        <p:txBody>
          <a:bodyPr/>
          <a:lstStyle/>
          <a:p>
            <a:pPr marL="534988" indent="-534988">
              <a:spcAft>
                <a:spcPts val="600"/>
              </a:spcAft>
              <a:buFontTx/>
              <a:buNone/>
            </a:pPr>
            <a:r>
              <a:rPr lang="it-IT" sz="2700" b="1" smtClean="0">
                <a:solidFill>
                  <a:srgbClr val="006666"/>
                </a:solidFill>
              </a:rPr>
              <a:t>Competenze e processo di lavoro</a:t>
            </a:r>
          </a:p>
          <a:p>
            <a:pPr marL="534988" indent="-534988">
              <a:buFontTx/>
              <a:buNone/>
            </a:pPr>
            <a:r>
              <a:rPr lang="it-IT" sz="2000" b="1" smtClean="0">
                <a:solidFill>
                  <a:srgbClr val="006666"/>
                </a:solidFill>
              </a:rPr>
              <a:t>in vigore </a:t>
            </a:r>
            <a:r>
              <a:rPr lang="de-AT" sz="2000" b="1" smtClean="0">
                <a:solidFill>
                  <a:srgbClr val="006666"/>
                </a:solidFill>
              </a:rPr>
              <a:t>					        </a:t>
            </a:r>
            <a:r>
              <a:rPr lang="it-IT" sz="2000" b="1" smtClean="0">
                <a:solidFill>
                  <a:srgbClr val="006666"/>
                </a:solidFill>
              </a:rPr>
              <a:t>nuovo</a:t>
            </a:r>
          </a:p>
        </p:txBody>
      </p:sp>
      <p:pic>
        <p:nvPicPr>
          <p:cNvPr id="52282" name="Picture 2" descr="\\backup\archiv\Projektarchiv\A043_Landschaftsleitbild Südtirol\Überarbeitung 2001\Weitergabe Graphiken 020102\deutsch\Kap. II - Nutzung und Schutz\Abb.II.3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508500"/>
            <a:ext cx="417671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8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 sz="1800">
              <a:solidFill>
                <a:schemeClr val="tx1"/>
              </a:solidFill>
            </a:endParaRPr>
          </a:p>
        </p:txBody>
      </p:sp>
      <p:graphicFrame>
        <p:nvGraphicFramePr>
          <p:cNvPr id="52280" name="Object 56"/>
          <p:cNvGraphicFramePr>
            <a:graphicFrameLocks noChangeAspect="1"/>
          </p:cNvGraphicFramePr>
          <p:nvPr/>
        </p:nvGraphicFramePr>
        <p:xfrm>
          <a:off x="588963" y="1943100"/>
          <a:ext cx="4270375" cy="1889125"/>
        </p:xfrm>
        <a:graphic>
          <a:graphicData uri="http://schemas.openxmlformats.org/presentationml/2006/ole">
            <p:oleObj spid="_x0000_s52280" name="Picture" r:id="rId5" imgW="5669280" imgH="2580120" progId="Word.Picture.8">
              <p:embed/>
            </p:oleObj>
          </a:graphicData>
        </a:graphic>
      </p:graphicFrame>
      <p:sp>
        <p:nvSpPr>
          <p:cNvPr id="52284" name="Rectangle 5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AT" sz="1800">
              <a:solidFill>
                <a:schemeClr val="tx1"/>
              </a:solidFill>
            </a:endParaRPr>
          </a:p>
        </p:txBody>
      </p:sp>
      <p:sp>
        <p:nvSpPr>
          <p:cNvPr id="52285" name="Textfeld 4"/>
          <p:cNvSpPr txBox="1">
            <a:spLocks noChangeArrowheads="1"/>
          </p:cNvSpPr>
          <p:nvPr/>
        </p:nvSpPr>
        <p:spPr bwMode="auto">
          <a:xfrm>
            <a:off x="611188" y="4057650"/>
            <a:ext cx="4321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Piano</a:t>
            </a:r>
            <a:r>
              <a:rPr lang="it-IT">
                <a:solidFill>
                  <a:srgbClr val="595959"/>
                </a:solidFill>
              </a:rPr>
              <a:t> </a:t>
            </a:r>
            <a:r>
              <a:rPr lang="it-IT">
                <a:solidFill>
                  <a:schemeClr val="tx1"/>
                </a:solidFill>
              </a:rPr>
              <a:t>urbanistico</a:t>
            </a:r>
          </a:p>
        </p:txBody>
      </p:sp>
      <p:sp>
        <p:nvSpPr>
          <p:cNvPr id="52286" name="Textfeld 8"/>
          <p:cNvSpPr txBox="1">
            <a:spLocks noChangeArrowheads="1"/>
          </p:cNvSpPr>
          <p:nvPr/>
        </p:nvSpPr>
        <p:spPr bwMode="auto">
          <a:xfrm>
            <a:off x="539750" y="1770063"/>
            <a:ext cx="43926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Piano paesaggistico</a:t>
            </a:r>
          </a:p>
        </p:txBody>
      </p:sp>
      <p:sp>
        <p:nvSpPr>
          <p:cNvPr id="52287" name="Textfeld 2"/>
          <p:cNvSpPr txBox="1">
            <a:spLocks noChangeArrowheads="1"/>
          </p:cNvSpPr>
          <p:nvPr/>
        </p:nvSpPr>
        <p:spPr bwMode="auto">
          <a:xfrm>
            <a:off x="5508625" y="2420938"/>
            <a:ext cx="3384550" cy="2878137"/>
          </a:xfrm>
          <a:prstGeom prst="rect">
            <a:avLst/>
          </a:prstGeom>
          <a:solidFill>
            <a:srgbClr val="005C5C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spcAft>
                <a:spcPts val="600"/>
              </a:spcAft>
            </a:pPr>
            <a:r>
              <a:rPr lang="it-IT">
                <a:solidFill>
                  <a:srgbClr val="595959"/>
                </a:solidFill>
              </a:rPr>
              <a:t>Piano comunale nuovo:</a:t>
            </a:r>
            <a:endParaRPr lang="it-IT" sz="1200" b="1">
              <a:solidFill>
                <a:srgbClr val="404040"/>
              </a:solidFill>
            </a:endParaRPr>
          </a:p>
          <a:p>
            <a:pPr marL="609600" indent="-609600">
              <a:spcAft>
                <a:spcPts val="600"/>
              </a:spcAft>
            </a:pPr>
            <a:r>
              <a:rPr lang="it-IT" sz="1200" b="1">
                <a:solidFill>
                  <a:srgbClr val="404040"/>
                </a:solidFill>
              </a:rPr>
              <a:t>Esame integrato dei temi: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Zone di rispetto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Paesaggio da tutelare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Biotopi e monumenti naturali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Elementi del paesaggio tutelati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Zone edilizie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Aree verdi e attrezzature per il tempo libero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Zone di pericolo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Zonizzazione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Aree per la mobilità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Vincoli particolari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Tutela degli insiemi</a:t>
            </a:r>
          </a:p>
          <a:p>
            <a:pPr marL="609600" indent="-609600">
              <a:buClr>
                <a:srgbClr val="005C5C"/>
              </a:buClr>
              <a:buFont typeface="Arial" charset="0"/>
              <a:buChar char="•"/>
            </a:pPr>
            <a:r>
              <a:rPr lang="it-IT" sz="1100">
                <a:solidFill>
                  <a:srgbClr val="404040"/>
                </a:solidFill>
              </a:rPr>
              <a:t>Ecc..</a:t>
            </a:r>
          </a:p>
        </p:txBody>
      </p:sp>
      <p:sp>
        <p:nvSpPr>
          <p:cNvPr id="52288" name="Textfeld 2"/>
          <p:cNvSpPr txBox="1">
            <a:spLocks noChangeArrowheads="1"/>
          </p:cNvSpPr>
          <p:nvPr/>
        </p:nvSpPr>
        <p:spPr bwMode="auto">
          <a:xfrm>
            <a:off x="5508625" y="1374775"/>
            <a:ext cx="3384550" cy="549275"/>
          </a:xfrm>
          <a:prstGeom prst="rect">
            <a:avLst/>
          </a:prstGeom>
          <a:solidFill>
            <a:srgbClr val="005C5C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it-IT">
                <a:solidFill>
                  <a:srgbClr val="595959"/>
                </a:solidFill>
              </a:rPr>
              <a:t>Programma di sviluppo territoriale</a:t>
            </a:r>
          </a:p>
          <a:p>
            <a:pPr marL="609600" indent="-609600" algn="ctr"/>
            <a:r>
              <a:rPr lang="it-IT" sz="1400">
                <a:solidFill>
                  <a:srgbClr val="595959"/>
                </a:solidFill>
              </a:rPr>
              <a:t>con indicazioni programmatorie</a:t>
            </a:r>
            <a:endParaRPr lang="it-IT" sz="1400">
              <a:solidFill>
                <a:srgbClr val="404040"/>
              </a:solidFill>
            </a:endParaRPr>
          </a:p>
        </p:txBody>
      </p:sp>
      <p:sp>
        <p:nvSpPr>
          <p:cNvPr id="3" name="Pfeil nach unten 2"/>
          <p:cNvSpPr/>
          <p:nvPr/>
        </p:nvSpPr>
        <p:spPr bwMode="auto">
          <a:xfrm>
            <a:off x="6659563" y="2025650"/>
            <a:ext cx="1296987" cy="323850"/>
          </a:xfrm>
          <a:prstGeom prst="downArrow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AT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Pfeil nach unten 13"/>
          <p:cNvSpPr/>
          <p:nvPr/>
        </p:nvSpPr>
        <p:spPr bwMode="auto">
          <a:xfrm rot="16200000">
            <a:off x="4618038" y="2947988"/>
            <a:ext cx="1060450" cy="431800"/>
          </a:xfrm>
          <a:prstGeom prst="downArrow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AT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Pfeil nach unten 14"/>
          <p:cNvSpPr/>
          <p:nvPr/>
        </p:nvSpPr>
        <p:spPr bwMode="auto">
          <a:xfrm rot="16200000">
            <a:off x="4618038" y="4843463"/>
            <a:ext cx="1060450" cy="431800"/>
          </a:xfrm>
          <a:prstGeom prst="downArrow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AT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292" name="Textfeld 2"/>
          <p:cNvSpPr txBox="1">
            <a:spLocks noChangeArrowheads="1"/>
          </p:cNvSpPr>
          <p:nvPr/>
        </p:nvSpPr>
        <p:spPr bwMode="auto">
          <a:xfrm>
            <a:off x="5516563" y="5661025"/>
            <a:ext cx="3384550" cy="338138"/>
          </a:xfrm>
          <a:prstGeom prst="rect">
            <a:avLst/>
          </a:prstGeom>
          <a:solidFill>
            <a:srgbClr val="005C5C">
              <a:alpha val="1490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it-IT">
                <a:solidFill>
                  <a:srgbClr val="595959"/>
                </a:solidFill>
              </a:rPr>
              <a:t>Piano attuativo</a:t>
            </a:r>
            <a:endParaRPr lang="it-IT" sz="1400">
              <a:solidFill>
                <a:srgbClr val="404040"/>
              </a:solidFill>
            </a:endParaRPr>
          </a:p>
        </p:txBody>
      </p:sp>
      <p:sp>
        <p:nvSpPr>
          <p:cNvPr id="17" name="Pfeil nach unten 16"/>
          <p:cNvSpPr/>
          <p:nvPr/>
        </p:nvSpPr>
        <p:spPr bwMode="auto">
          <a:xfrm>
            <a:off x="6650038" y="5221288"/>
            <a:ext cx="1296987" cy="323850"/>
          </a:xfrm>
          <a:prstGeom prst="downArrow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AT" sz="3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2294" name="CasellaDiTesto 4"/>
          <p:cNvSpPr txBox="1">
            <a:spLocks noChangeArrowheads="1"/>
          </p:cNvSpPr>
          <p:nvPr/>
        </p:nvSpPr>
        <p:spPr bwMode="auto">
          <a:xfrm>
            <a:off x="1908175" y="5827713"/>
            <a:ext cx="3024188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b="1">
                <a:solidFill>
                  <a:schemeClr val="tx1"/>
                </a:solidFill>
              </a:rPr>
              <a:t>elaborazione     delibera            parere          approvazione</a:t>
            </a:r>
          </a:p>
        </p:txBody>
      </p:sp>
      <p:sp>
        <p:nvSpPr>
          <p:cNvPr id="52295" name="CasellaDiTesto 3"/>
          <p:cNvSpPr txBox="1">
            <a:spLocks noChangeArrowheads="1"/>
          </p:cNvSpPr>
          <p:nvPr/>
        </p:nvSpPr>
        <p:spPr bwMode="auto">
          <a:xfrm>
            <a:off x="631825" y="4508500"/>
            <a:ext cx="1223963" cy="1323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b="1">
                <a:solidFill>
                  <a:schemeClr val="tx1"/>
                </a:solidFill>
              </a:rPr>
              <a:t>Giunta provinciale</a:t>
            </a:r>
          </a:p>
          <a:p>
            <a:endParaRPr lang="it-IT" sz="800" b="1">
              <a:solidFill>
                <a:schemeClr val="tx1"/>
              </a:solidFill>
            </a:endParaRPr>
          </a:p>
          <a:p>
            <a:r>
              <a:rPr lang="it-IT" sz="800" b="1">
                <a:solidFill>
                  <a:schemeClr val="tx1"/>
                </a:solidFill>
              </a:rPr>
              <a:t>Ufficio provinciale</a:t>
            </a:r>
          </a:p>
          <a:p>
            <a:endParaRPr lang="it-IT" sz="800" b="1">
              <a:solidFill>
                <a:schemeClr val="tx1"/>
              </a:solidFill>
            </a:endParaRPr>
          </a:p>
          <a:p>
            <a:r>
              <a:rPr lang="it-IT" sz="800" b="1">
                <a:solidFill>
                  <a:schemeClr val="tx1"/>
                </a:solidFill>
              </a:rPr>
              <a:t>Commissione urba-nistica provinciale</a:t>
            </a:r>
          </a:p>
          <a:p>
            <a:endParaRPr lang="it-IT" sz="800" b="1">
              <a:solidFill>
                <a:schemeClr val="tx1"/>
              </a:solidFill>
            </a:endParaRPr>
          </a:p>
          <a:p>
            <a:r>
              <a:rPr lang="it-IT" sz="800" b="1">
                <a:solidFill>
                  <a:schemeClr val="tx1"/>
                </a:solidFill>
              </a:rPr>
              <a:t>Consiglio comunale</a:t>
            </a:r>
          </a:p>
          <a:p>
            <a:endParaRPr lang="it-IT" sz="800" b="1">
              <a:solidFill>
                <a:schemeClr val="tx1"/>
              </a:solidFill>
            </a:endParaRPr>
          </a:p>
          <a:p>
            <a:r>
              <a:rPr lang="it-IT" sz="800" b="1">
                <a:solidFill>
                  <a:schemeClr val="tx1"/>
                </a:solidFill>
              </a:rPr>
              <a:t>Ufficio comunale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188" y="1341438"/>
            <a:ext cx="7777162" cy="3168650"/>
          </a:xfrm>
          <a:prstGeom prst="rect">
            <a:avLst/>
          </a:prstGeom>
          <a:solidFill>
            <a:srgbClr val="005C5C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it-IT" b="1" dirty="0">
                <a:solidFill>
                  <a:srgbClr val="005C5C"/>
                </a:solidFill>
              </a:rPr>
              <a:t>Programma di sviluppo territoriale</a:t>
            </a:r>
            <a:endParaRPr lang="it-IT" dirty="0">
              <a:solidFill>
                <a:srgbClr val="005C5C"/>
              </a:solidFill>
            </a:endParaRP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Definisce lo sviluppo territoriale a lungo termine del comune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Viene elaborato dai Comuni con il coinvolgimento di gruppi d’interesse e della popolazione e deve essere concordato con i Comuni vicini e l’Amministrazione provinciale (per competenze sovracomunali)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Deve documentare analisi e prognosi qualitative e quantitative dei temi di sviluppo (p. es. fabbisogno abitativo, fabbisogno di aree produttive, attrezzature pubbliche ecc.)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Deve essere sottoposto alla Valutazione ambientale strategica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È il presupposto per modifiche ai confini degli insediamenti e la previsione di aree destinate a ristrutturazione urbanistica</a:t>
            </a:r>
          </a:p>
        </p:txBody>
      </p:sp>
      <p:sp>
        <p:nvSpPr>
          <p:cNvPr id="54274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it-IT" altLang="de-DE" sz="2700" b="1">
                <a:solidFill>
                  <a:srgbClr val="006666"/>
                </a:solidFill>
              </a:rPr>
              <a:t>Strumenti di pianificazione dei Comuni (1)</a:t>
            </a: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</p:txBody>
      </p:sp>
      <p:sp>
        <p:nvSpPr>
          <p:cNvPr id="11" name="Pfeil nach oben 10"/>
          <p:cNvSpPr/>
          <p:nvPr/>
        </p:nvSpPr>
        <p:spPr>
          <a:xfrm rot="10800000">
            <a:off x="4362450" y="5641975"/>
            <a:ext cx="431800" cy="465138"/>
          </a:xfrm>
          <a:prstGeom prst="upArrow">
            <a:avLst/>
          </a:prstGeom>
          <a:solidFill>
            <a:srgbClr val="005C5C">
              <a:alpha val="30000"/>
            </a:srgbClr>
          </a:solidFill>
          <a:ln w="22225">
            <a:solidFill>
              <a:srgbClr val="00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800" dirty="0"/>
          </a:p>
        </p:txBody>
      </p:sp>
      <p:sp>
        <p:nvSpPr>
          <p:cNvPr id="54276" name="Textfeld 1"/>
          <p:cNvSpPr txBox="1">
            <a:spLocks noChangeArrowheads="1"/>
          </p:cNvSpPr>
          <p:nvPr/>
        </p:nvSpPr>
        <p:spPr bwMode="auto">
          <a:xfrm>
            <a:off x="611188" y="4513263"/>
            <a:ext cx="8208962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Nuovo:</a:t>
            </a:r>
            <a:endParaRPr lang="it-IT">
              <a:solidFill>
                <a:schemeClr val="tx1"/>
              </a:solidFill>
            </a:endParaRPr>
          </a:p>
          <a:p>
            <a:pPr marL="628650" lvl="1" indent="-266700">
              <a:lnSpc>
                <a:spcPct val="107000"/>
              </a:lnSpc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Funzione di coordinamento tra più Comuni e la Provincia</a:t>
            </a:r>
          </a:p>
          <a:p>
            <a:pPr marL="628650" lvl="1" indent="-266700">
              <a:lnSpc>
                <a:spcPct val="107000"/>
              </a:lnSpc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I Comuni possono pianificare e "ripianificare" senza limitazioni di interesse privato (vincolanti giuridicamente)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188" y="1341438"/>
            <a:ext cx="7777162" cy="2303462"/>
          </a:xfrm>
          <a:prstGeom prst="rect">
            <a:avLst/>
          </a:prstGeom>
          <a:solidFill>
            <a:srgbClr val="005C5C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it-IT" b="1" dirty="0">
                <a:solidFill>
                  <a:srgbClr val="005C5C"/>
                </a:solidFill>
              </a:rPr>
              <a:t>Piano comunale</a:t>
            </a:r>
            <a:endParaRPr lang="it-IT" dirty="0">
              <a:solidFill>
                <a:srgbClr val="005C5C"/>
              </a:solidFill>
            </a:endParaRP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Unificazione a livello di tutto il territorio comunale del piano urbanistico comunale e del piano paesaggistico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Stabilisce il tipo di utilizzo del territorio (zonizzazione) nel rispetto delle disposizioni degli strumenti di pianificazione sovraordinati,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semplificando fortemente le destinazioni d’uso negli ambiti insediati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Definisce i confini degli insediamenti sulla base dei centri edificati e delle aree di sviluppo pianificate</a:t>
            </a:r>
          </a:p>
        </p:txBody>
      </p:sp>
      <p:sp>
        <p:nvSpPr>
          <p:cNvPr id="55298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it-IT" altLang="de-DE" sz="2700" b="1">
                <a:solidFill>
                  <a:srgbClr val="006666"/>
                </a:solidFill>
              </a:rPr>
              <a:t>Strumenti di pianificazione dei Comuni (2)</a:t>
            </a: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</p:txBody>
      </p:sp>
      <p:sp>
        <p:nvSpPr>
          <p:cNvPr id="55299" name="Text Box 8"/>
          <p:cNvSpPr txBox="1">
            <a:spLocks noChangeArrowheads="1"/>
          </p:cNvSpPr>
          <p:nvPr/>
        </p:nvSpPr>
        <p:spPr bwMode="auto">
          <a:xfrm>
            <a:off x="1816100" y="3952875"/>
            <a:ext cx="506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>
              <a:solidFill>
                <a:schemeClr val="tx1"/>
              </a:solidFill>
            </a:endParaRPr>
          </a:p>
        </p:txBody>
      </p:sp>
      <p:sp>
        <p:nvSpPr>
          <p:cNvPr id="11" name="Pfeil nach oben 10"/>
          <p:cNvSpPr/>
          <p:nvPr/>
        </p:nvSpPr>
        <p:spPr>
          <a:xfrm rot="10800000">
            <a:off x="4362450" y="5013325"/>
            <a:ext cx="431800" cy="465138"/>
          </a:xfrm>
          <a:prstGeom prst="upArrow">
            <a:avLst/>
          </a:prstGeom>
          <a:solidFill>
            <a:srgbClr val="005C5C">
              <a:alpha val="30000"/>
            </a:srgbClr>
          </a:solidFill>
          <a:ln w="22225">
            <a:solidFill>
              <a:srgbClr val="00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800" dirty="0"/>
          </a:p>
        </p:txBody>
      </p:sp>
      <p:sp>
        <p:nvSpPr>
          <p:cNvPr id="55301" name="Textfeld 1"/>
          <p:cNvSpPr txBox="1">
            <a:spLocks noChangeArrowheads="1"/>
          </p:cNvSpPr>
          <p:nvPr/>
        </p:nvSpPr>
        <p:spPr bwMode="auto">
          <a:xfrm>
            <a:off x="611188" y="3765550"/>
            <a:ext cx="8208962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Nuovo:</a:t>
            </a:r>
            <a:endParaRPr lang="it-IT">
              <a:solidFill>
                <a:schemeClr val="tx1"/>
              </a:solidFill>
            </a:endParaRP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Nessuna definizione della densità edilizia</a:t>
            </a:r>
          </a:p>
          <a:p>
            <a:pPr marL="628650" lvl="1" indent="-26670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Meno specificazione nelle destinazioni d’uso</a:t>
            </a:r>
          </a:p>
          <a:p>
            <a:r>
              <a:rPr lang="it-IT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it-IT">
                <a:solidFill>
                  <a:schemeClr val="tx1"/>
                </a:solidFill>
              </a:rPr>
              <a:t> maggiore spazio di manovra per i Comuni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611188" y="1052513"/>
            <a:ext cx="7921625" cy="3024187"/>
          </a:xfrm>
          <a:prstGeom prst="rect">
            <a:avLst/>
          </a:prstGeom>
          <a:solidFill>
            <a:srgbClr val="005C5C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it-IT" b="1" dirty="0">
                <a:solidFill>
                  <a:srgbClr val="005C5C"/>
                </a:solidFill>
              </a:rPr>
              <a:t>Piani attuativi</a:t>
            </a:r>
            <a:endParaRPr lang="it-IT" dirty="0">
              <a:solidFill>
                <a:srgbClr val="606060"/>
              </a:solidFill>
            </a:endParaRP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Stabiliscono la dimensione dell’utilizzo edificatorio (cubatura ammessa) e definiscono la suddivisione dei volumi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Prevedono una pianificazione vincolante del verde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Utilizzo delle superfici già insediate (utilizzo degli edifici esistenti)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Possono prevedere destinazioni d’uso e variazioni d’uso (nell’ambito delle norme)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Contengono l’autorizzazione paesaggistica </a:t>
            </a:r>
            <a:r>
              <a:rPr lang="it-IT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it-IT" dirty="0">
                <a:solidFill>
                  <a:schemeClr val="tx1"/>
                </a:solidFill>
              </a:rPr>
              <a:t> autorizzazione semplificata di interventi edilizi (segnalazione) 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  <a:defRPr/>
            </a:pPr>
            <a:r>
              <a:rPr lang="it-IT" dirty="0">
                <a:solidFill>
                  <a:schemeClr val="tx1"/>
                </a:solidFill>
              </a:rPr>
              <a:t>Sono deliberati dai Comuni dopo il parere favorevole della Commissione (sovra-)comunale per il territorio e il paesaggio e dopo una discussione pubblica</a:t>
            </a:r>
          </a:p>
        </p:txBody>
      </p:sp>
      <p:sp>
        <p:nvSpPr>
          <p:cNvPr id="56322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Strumenti di pianificazione dei Comuni (3)</a:t>
            </a: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</p:txBody>
      </p:sp>
      <p:sp>
        <p:nvSpPr>
          <p:cNvPr id="11" name="Pfeil nach oben 10"/>
          <p:cNvSpPr/>
          <p:nvPr/>
        </p:nvSpPr>
        <p:spPr>
          <a:xfrm rot="10800000">
            <a:off x="4362450" y="5700713"/>
            <a:ext cx="431800" cy="465137"/>
          </a:xfrm>
          <a:prstGeom prst="upArrow">
            <a:avLst/>
          </a:prstGeom>
          <a:solidFill>
            <a:srgbClr val="005C5C">
              <a:alpha val="30000"/>
            </a:srgbClr>
          </a:solidFill>
          <a:ln w="22225">
            <a:solidFill>
              <a:srgbClr val="00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800" dirty="0"/>
          </a:p>
        </p:txBody>
      </p:sp>
      <p:sp>
        <p:nvSpPr>
          <p:cNvPr id="56324" name="Textfeld 1"/>
          <p:cNvSpPr txBox="1">
            <a:spLocks noChangeArrowheads="1"/>
          </p:cNvSpPr>
          <p:nvPr/>
        </p:nvSpPr>
        <p:spPr bwMode="auto">
          <a:xfrm>
            <a:off x="611188" y="4076700"/>
            <a:ext cx="8208962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Nuovo:</a:t>
            </a:r>
            <a:endParaRPr lang="it-IT">
              <a:solidFill>
                <a:schemeClr val="tx1"/>
              </a:solidFill>
            </a:endParaRP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Definiscono la cubatura ammessa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Partecipazione diretta dei cittadini a livello "percettivo"; decisioni più sostenibili </a:t>
            </a:r>
          </a:p>
          <a:p>
            <a:pPr marL="628650" lvl="1" indent="-266700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Pianificazione del verde prevista formalmente</a:t>
            </a:r>
          </a:p>
          <a:p>
            <a:pPr marL="628650" lvl="1" indent="-266700">
              <a:buClr>
                <a:srgbClr val="005C5C"/>
              </a:buClr>
              <a:buSzPct val="100000"/>
            </a:pPr>
            <a:r>
              <a:rPr lang="it-IT" b="1">
                <a:solidFill>
                  <a:srgbClr val="005C5C"/>
                </a:solidFill>
                <a:sym typeface="Wingdings" pitchFamily="2" charset="2"/>
              </a:rPr>
              <a:t></a:t>
            </a:r>
            <a:r>
              <a:rPr lang="it-IT" b="1">
                <a:solidFill>
                  <a:srgbClr val="005C5C"/>
                </a:solidFill>
              </a:rPr>
              <a:t> Modifiche dei piani e dei programmi seguono lo stesso iter dell’approvazione originaria</a:t>
            </a:r>
          </a:p>
          <a:p>
            <a:pPr marL="628650" lvl="1" indent="-266700">
              <a:buClr>
                <a:srgbClr val="005C5C"/>
              </a:buClr>
              <a:buSzPct val="100000"/>
            </a:pPr>
            <a:endParaRPr lang="de-AT" b="1">
              <a:solidFill>
                <a:srgbClr val="005C5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603250" y="1700213"/>
            <a:ext cx="813752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rIns="36000">
            <a:spAutoFit/>
          </a:bodyPr>
          <a:lstStyle/>
          <a:p>
            <a:pPr marL="0" lvl="1">
              <a:spcAft>
                <a:spcPts val="2000"/>
              </a:spcAft>
              <a:buClr>
                <a:srgbClr val="005C5C"/>
              </a:buClr>
              <a:buSzPct val="100000"/>
            </a:pPr>
            <a:r>
              <a:rPr lang="it-IT" sz="1800" b="1">
                <a:solidFill>
                  <a:srgbClr val="404040"/>
                </a:solidFill>
              </a:rPr>
              <a:t>Perché adesso una nuova base normativa?</a:t>
            </a:r>
            <a:endParaRPr lang="it-IT" sz="1800">
              <a:solidFill>
                <a:srgbClr val="404040"/>
              </a:solidFill>
            </a:endParaRPr>
          </a:p>
          <a:p>
            <a:pPr marL="0" lvl="1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rgbClr val="404040"/>
                </a:solidFill>
              </a:rPr>
              <a:t> </a:t>
            </a:r>
            <a:r>
              <a:rPr lang="it-IT">
                <a:solidFill>
                  <a:schemeClr val="tx1"/>
                </a:solidFill>
              </a:rPr>
              <a:t>Negli ultimi 50 anni l’Alto Adige ha compiuto un radicale cambiamento sociale</a:t>
            </a:r>
          </a:p>
          <a:p>
            <a:pPr marL="0" lvl="1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 Forte sviluppo dei settori della produzione e dei servizi (spostamento occupazionale)</a:t>
            </a:r>
          </a:p>
          <a:p>
            <a:pPr marL="0" lvl="1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 Sviluppo demografico, crescita della popolazione, cambiamento delle strutture famigliari e immigrazione</a:t>
            </a:r>
          </a:p>
          <a:p>
            <a:pPr marL="0" lvl="1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 Il Tribunale amministrativo richiede una revisione generale</a:t>
            </a:r>
          </a:p>
          <a:p>
            <a:pPr marL="0" lvl="1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>
                <a:solidFill>
                  <a:schemeClr val="tx1"/>
                </a:solidFill>
              </a:rPr>
              <a:t> Dobbiamo recepire le numerose modifiche introdotte a livello statale</a:t>
            </a:r>
            <a:r>
              <a:rPr lang="de-AT">
                <a:solidFill>
                  <a:schemeClr val="tx1"/>
                </a:solidFill>
              </a:rPr>
              <a:t/>
            </a:r>
            <a:br>
              <a:rPr lang="de-AT">
                <a:solidFill>
                  <a:schemeClr val="tx1"/>
                </a:solidFill>
              </a:rPr>
            </a:br>
            <a:endParaRPr lang="de-AT">
              <a:solidFill>
                <a:schemeClr val="tx1"/>
              </a:solidFill>
            </a:endParaRPr>
          </a:p>
          <a:p>
            <a:endParaRPr lang="de-AT">
              <a:solidFill>
                <a:schemeClr val="tx1"/>
              </a:solidFill>
            </a:endParaRPr>
          </a:p>
        </p:txBody>
      </p:sp>
      <p:sp>
        <p:nvSpPr>
          <p:cNvPr id="17410" name="Textplatzhalter 2"/>
          <p:cNvSpPr txBox="1">
            <a:spLocks/>
          </p:cNvSpPr>
          <p:nvPr/>
        </p:nvSpPr>
        <p:spPr bwMode="auto">
          <a:xfrm>
            <a:off x="611188" y="333375"/>
            <a:ext cx="79216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spcAft>
                <a:spcPts val="1200"/>
              </a:spcAft>
              <a:tabLst>
                <a:tab pos="449263" algn="l"/>
              </a:tabLst>
            </a:pPr>
            <a:r>
              <a:rPr lang="de-AT" sz="2700" b="1">
                <a:solidFill>
                  <a:srgbClr val="006666"/>
                </a:solidFill>
              </a:rPr>
              <a:t>Una nuova legge urbanistica – adesso!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611188" y="2135188"/>
            <a:ext cx="7773987" cy="1439862"/>
          </a:xfrm>
          <a:prstGeom prst="rect">
            <a:avLst/>
          </a:prstGeom>
          <a:solidFill>
            <a:srgbClr val="005C5C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Al di fuori dei confini degli insediamenti è ammesso solamente l’utilizzo agricolo e forestale.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Ammessi inoltre: attività che valorizzano la capacità </a:t>
            </a:r>
            <a:r>
              <a:rPr lang="it-IT" dirty="0" err="1">
                <a:solidFill>
                  <a:schemeClr val="tx1"/>
                </a:solidFill>
              </a:rPr>
              <a:t>ecosistemica</a:t>
            </a:r>
            <a:r>
              <a:rPr lang="it-IT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r>
              <a:rPr lang="it-IT" dirty="0">
                <a:solidFill>
                  <a:schemeClr val="tx1"/>
                </a:solidFill>
              </a:rPr>
              <a:t>collegamento e approvvigionamento degli spazi insediati e percorsi; attività sportive e per il tempo libero, che non sono possibili all’interno degli insediamenti</a:t>
            </a:r>
          </a:p>
        </p:txBody>
      </p:sp>
      <p:sp>
        <p:nvSpPr>
          <p:cNvPr id="3" name="Rechteck 2"/>
          <p:cNvSpPr/>
          <p:nvPr/>
        </p:nvSpPr>
        <p:spPr>
          <a:xfrm>
            <a:off x="611188" y="1341438"/>
            <a:ext cx="7777162" cy="719137"/>
          </a:xfrm>
          <a:prstGeom prst="rect">
            <a:avLst/>
          </a:prstGeom>
          <a:solidFill>
            <a:srgbClr val="005C5C">
              <a:alpha val="15000"/>
            </a:srgb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defRPr/>
            </a:pPr>
            <a:r>
              <a:rPr lang="it-IT" dirty="0">
                <a:solidFill>
                  <a:schemeClr val="tx1"/>
                </a:solidFill>
              </a:rPr>
              <a:t>Insediamenti nel piano comunale, delimitati per abitare, lavorare, attività sociali ed altre</a:t>
            </a:r>
          </a:p>
        </p:txBody>
      </p:sp>
      <p:sp>
        <p:nvSpPr>
          <p:cNvPr id="57347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Insediamenti</a:t>
            </a:r>
            <a:endParaRPr lang="de-DE" altLang="de-DE" sz="2700" b="1">
              <a:solidFill>
                <a:srgbClr val="006666"/>
              </a:solidFill>
            </a:endParaRP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</p:txBody>
      </p:sp>
      <p:sp>
        <p:nvSpPr>
          <p:cNvPr id="11" name="Pfeil nach oben und unten 10"/>
          <p:cNvSpPr/>
          <p:nvPr/>
        </p:nvSpPr>
        <p:spPr>
          <a:xfrm rot="10800000">
            <a:off x="4356100" y="3644900"/>
            <a:ext cx="431800" cy="609600"/>
          </a:xfrm>
          <a:prstGeom prst="upDownArrow">
            <a:avLst/>
          </a:prstGeom>
          <a:solidFill>
            <a:srgbClr val="005C5C">
              <a:alpha val="30000"/>
            </a:srgbClr>
          </a:solidFill>
          <a:ln w="22225">
            <a:solidFill>
              <a:srgbClr val="005C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 sz="1800" dirty="0"/>
          </a:p>
        </p:txBody>
      </p:sp>
      <p:sp>
        <p:nvSpPr>
          <p:cNvPr id="57349" name="Textfeld 1"/>
          <p:cNvSpPr txBox="1">
            <a:spLocks noChangeArrowheads="1"/>
          </p:cNvSpPr>
          <p:nvPr/>
        </p:nvSpPr>
        <p:spPr bwMode="auto">
          <a:xfrm>
            <a:off x="611188" y="3960813"/>
            <a:ext cx="8208962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>
                <a:solidFill>
                  <a:schemeClr val="tx1"/>
                </a:solidFill>
              </a:rPr>
              <a:t>Nuovo:</a:t>
            </a:r>
            <a:endParaRPr lang="it-IT">
              <a:solidFill>
                <a:schemeClr val="tx1"/>
              </a:solidFill>
            </a:endParaRP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sz="1400">
                <a:solidFill>
                  <a:schemeClr val="tx1"/>
                </a:solidFill>
              </a:rPr>
              <a:t>Il principio della pianificazione cambia da uno sviluppo espansivo verso l’utilizzo "intensivo" e il recupero dell’esistente; la politica delle agevolazioni va adeguato!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sz="1400">
                <a:solidFill>
                  <a:schemeClr val="tx1"/>
                </a:solidFill>
              </a:rPr>
              <a:t>Definire i confini degli insediamenti; spazio di manovra per privati e per il "mercato" 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sz="1400">
                <a:solidFill>
                  <a:schemeClr val="tx1"/>
                </a:solidFill>
              </a:rPr>
              <a:t>Sono la base per l’ulteriore trasferimento di competenze ai Comuni all’interno degli insediamenti</a:t>
            </a:r>
          </a:p>
          <a:p>
            <a:pPr marL="628650" lvl="1" indent="-266700"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sz="1400">
                <a:solidFill>
                  <a:schemeClr val="tx1"/>
                </a:solidFill>
              </a:rPr>
              <a:t>Commissione sovracomunale, premessa tecnica e giuridica (in base alla legislazione statale) per una maggiore sovranità dei Comuni (nel paesaggio)</a:t>
            </a:r>
          </a:p>
        </p:txBody>
      </p:sp>
      <p:sp>
        <p:nvSpPr>
          <p:cNvPr id="57350" name="Textfeld 3"/>
          <p:cNvSpPr txBox="1">
            <a:spLocks noChangeArrowheads="1"/>
          </p:cNvSpPr>
          <p:nvPr/>
        </p:nvSpPr>
        <p:spPr bwMode="auto">
          <a:xfrm rot="-5400000">
            <a:off x="8095456" y="1531144"/>
            <a:ext cx="923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>
                <a:solidFill>
                  <a:schemeClr val="tx1"/>
                </a:solidFill>
              </a:rPr>
              <a:t>urbani</a:t>
            </a:r>
          </a:p>
        </p:txBody>
      </p:sp>
      <p:sp>
        <p:nvSpPr>
          <p:cNvPr id="57351" name="Textfeld 12"/>
          <p:cNvSpPr txBox="1">
            <a:spLocks noChangeArrowheads="1"/>
          </p:cNvSpPr>
          <p:nvPr/>
        </p:nvSpPr>
        <p:spPr bwMode="auto">
          <a:xfrm rot="-5400000">
            <a:off x="7832725" y="2690813"/>
            <a:ext cx="1431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AT">
                <a:solidFill>
                  <a:schemeClr val="tx1"/>
                </a:solidFill>
              </a:rPr>
              <a:t>utilizzo rurale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358775" y="1628775"/>
            <a:ext cx="84264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>
              <a:spcAft>
                <a:spcPts val="600"/>
              </a:spcAft>
              <a:buClr>
                <a:srgbClr val="005C5C"/>
              </a:buClr>
              <a:buSzPct val="100000"/>
              <a:tabLst>
                <a:tab pos="431800" algn="l"/>
              </a:tabLst>
              <a:defRPr/>
            </a:pPr>
            <a:endParaRPr lang="de-A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85838" lvl="1" indent="-534988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  <a:defRPr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58370" name="Textplatzhalter 2"/>
          <p:cNvSpPr txBox="1">
            <a:spLocks/>
          </p:cNvSpPr>
          <p:nvPr/>
        </p:nvSpPr>
        <p:spPr bwMode="auto">
          <a:xfrm>
            <a:off x="611188" y="692150"/>
            <a:ext cx="79216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it-IT" altLang="de-DE" sz="2700" b="1">
                <a:solidFill>
                  <a:srgbClr val="006666"/>
                </a:solidFill>
              </a:rPr>
              <a:t>Destinazioni d’uso</a:t>
            </a:r>
          </a:p>
        </p:txBody>
      </p:sp>
      <p:sp>
        <p:nvSpPr>
          <p:cNvPr id="4" name="Textplatzhalter 2"/>
          <p:cNvSpPr txBox="1">
            <a:spLocks/>
          </p:cNvSpPr>
          <p:nvPr/>
        </p:nvSpPr>
        <p:spPr bwMode="auto">
          <a:xfrm>
            <a:off x="611188" y="1341438"/>
            <a:ext cx="8101012" cy="31686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449263" indent="-449263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92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Aft>
                <a:spcPts val="2000"/>
              </a:spcAft>
              <a:tabLst/>
              <a:defRPr/>
            </a:pPr>
            <a:endParaRPr lang="de-DE" altLang="de-D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4304" name="Group 32"/>
          <p:cNvGraphicFramePr>
            <a:graphicFrameLocks noGrp="1"/>
          </p:cNvGraphicFramePr>
          <p:nvPr/>
        </p:nvGraphicFramePr>
        <p:xfrm>
          <a:off x="468313" y="1700213"/>
          <a:ext cx="8243887" cy="3616325"/>
        </p:xfrm>
        <a:graphic>
          <a:graphicData uri="http://schemas.openxmlformats.org/drawingml/2006/table">
            <a:tbl>
              <a:tblPr/>
              <a:tblGrid>
                <a:gridCol w="4121150"/>
                <a:gridCol w="4122737"/>
              </a:tblGrid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IN VIGORE</a:t>
                      </a:r>
                    </a:p>
                  </a:txBody>
                  <a:tcPr marL="126000" marR="90000" marT="46800" marB="46800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NUOVO</a:t>
                      </a:r>
                    </a:p>
                  </a:txBody>
                  <a:tcPr marL="126000" marR="90000" marT="46800" marB="4680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>
                        <a:alpha val="59999"/>
                      </a:srgbClr>
                    </a:solidFill>
                  </a:tcPr>
                </a:tc>
              </a:tr>
              <a:tr h="1239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Zone residenziali A, B, C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Zone turistiche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Attrezzature pubbliche</a:t>
                      </a:r>
                    </a:p>
                  </a:txBody>
                  <a:tcPr marL="126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 Zona mista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definizione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&gt;= 60% Abitare 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06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Eccezione possibile  100% utilizzo alberghiero</a:t>
                      </a:r>
                    </a:p>
                  </a:txBody>
                  <a:tcPr marL="126000" marR="90000" marT="46800" marB="46800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Zone produttive</a:t>
                      </a:r>
                    </a:p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Zone produttive di interesse provinciale</a:t>
                      </a:r>
                    </a:p>
                  </a:txBody>
                  <a:tcPr marL="126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Zona produttiva</a:t>
                      </a:r>
                    </a:p>
                  </a:txBody>
                  <a:tcPr marL="126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Attrezzature pubbliche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Centrali elettriche</a:t>
                      </a:r>
                    </a:p>
                  </a:txBody>
                  <a:tcPr marL="126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Territori con destinazioni particolari</a:t>
                      </a:r>
                    </a:p>
                  </a:txBody>
                  <a:tcPr marL="126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Strade, percorsi</a:t>
                      </a:r>
                    </a:p>
                  </a:txBody>
                  <a:tcPr marL="126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Mobilità &amp; Infrastrutture</a:t>
                      </a:r>
                    </a:p>
                  </a:txBody>
                  <a:tcPr marL="126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Aree verdi pubbliche/private</a:t>
                      </a:r>
                    </a:p>
                  </a:txBody>
                  <a:tcPr marL="126000" marR="90000" marT="46800" marB="46800" anchor="ctr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Arial" charset="0"/>
                          <a:cs typeface="Arial" charset="0"/>
                        </a:rPr>
                        <a:t>5. Aree verdi</a:t>
                      </a:r>
                    </a:p>
                  </a:txBody>
                  <a:tcPr marL="126000" marR="90000" marT="46800" marB="46800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B3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C5C">
                        <a:alpha val="1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DSC04203"/>
          <p:cNvPicPr>
            <a:picLocks noChangeAspect="1" noChangeArrowheads="1"/>
          </p:cNvPicPr>
          <p:nvPr/>
        </p:nvPicPr>
        <p:blipFill>
          <a:blip r:embed="rId2">
            <a:lum bright="-12000" contrast="36000"/>
          </a:blip>
          <a:srcRect/>
          <a:stretch>
            <a:fillRect/>
          </a:stretch>
        </p:blipFill>
        <p:spPr bwMode="auto">
          <a:xfrm>
            <a:off x="1476375" y="1125538"/>
            <a:ext cx="619125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platzhalter 2"/>
          <p:cNvSpPr txBox="1">
            <a:spLocks/>
          </p:cNvSpPr>
          <p:nvPr/>
        </p:nvSpPr>
        <p:spPr bwMode="auto">
          <a:xfrm>
            <a:off x="611188" y="333375"/>
            <a:ext cx="8208962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de-AT" sz="2700" b="1">
                <a:solidFill>
                  <a:srgbClr val="006666"/>
                </a:solidFill>
              </a:rPr>
              <a:t>Tutela del suolo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1476375" y="5394325"/>
            <a:ext cx="74882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285750" indent="-285750">
              <a:buClr>
                <a:srgbClr val="005C5C"/>
              </a:buClr>
              <a:buFont typeface="Wingdings" pitchFamily="2" charset="2"/>
              <a:buChar char="§"/>
            </a:pPr>
            <a:r>
              <a:rPr lang="it-IT" sz="1500">
                <a:solidFill>
                  <a:schemeClr val="tx1"/>
                </a:solidFill>
              </a:rPr>
              <a:t>Non abbiamo spazi illimitati  </a:t>
            </a:r>
          </a:p>
          <a:p>
            <a:pPr marL="285750" indent="-285750">
              <a:buClr>
                <a:srgbClr val="005C5C"/>
              </a:buClr>
              <a:buFont typeface="Wingdings" pitchFamily="2" charset="2"/>
              <a:buChar char="§"/>
            </a:pPr>
            <a:r>
              <a:rPr lang="it-IT" sz="1500">
                <a:solidFill>
                  <a:schemeClr val="tx1"/>
                </a:solidFill>
              </a:rPr>
              <a:t>Dobbiamo governare il territorio in modo parsimonioso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611188" y="1341438"/>
            <a:ext cx="84264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>
                <a:solidFill>
                  <a:schemeClr val="tx1"/>
                </a:solidFill>
              </a:rPr>
              <a:t>Concetti centrali "</a:t>
            </a:r>
            <a:r>
              <a:rPr lang="it-IT" b="1">
                <a:solidFill>
                  <a:schemeClr val="tx1"/>
                </a:solidFill>
              </a:rPr>
              <a:t>sburocratizzare</a:t>
            </a:r>
            <a:r>
              <a:rPr lang="it-IT">
                <a:solidFill>
                  <a:schemeClr val="tx1"/>
                </a:solidFill>
              </a:rPr>
              <a:t>" e "</a:t>
            </a:r>
            <a:r>
              <a:rPr lang="it-IT" b="1">
                <a:solidFill>
                  <a:schemeClr val="tx1"/>
                </a:solidFill>
              </a:rPr>
              <a:t>certezza</a:t>
            </a:r>
            <a:r>
              <a:rPr lang="it-IT">
                <a:solidFill>
                  <a:schemeClr val="tx1"/>
                </a:solidFill>
              </a:rPr>
              <a:t> </a:t>
            </a:r>
            <a:r>
              <a:rPr lang="it-IT" b="1">
                <a:solidFill>
                  <a:schemeClr val="tx1"/>
                </a:solidFill>
              </a:rPr>
              <a:t>del diritto</a:t>
            </a:r>
            <a:r>
              <a:rPr lang="it-IT">
                <a:solidFill>
                  <a:schemeClr val="tx1"/>
                </a:solidFill>
              </a:rPr>
              <a:t>"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 b="1">
                <a:solidFill>
                  <a:schemeClr val="tx1"/>
                </a:solidFill>
              </a:rPr>
              <a:t>Obiettivo guida</a:t>
            </a:r>
            <a:r>
              <a:rPr lang="it-IT">
                <a:solidFill>
                  <a:schemeClr val="tx1"/>
                </a:solidFill>
              </a:rPr>
              <a:t>: utilizzare e riqualificare edifici e terreni insediativi esistenti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>
                <a:solidFill>
                  <a:schemeClr val="tx1"/>
                </a:solidFill>
              </a:rPr>
              <a:t>Trasferire </a:t>
            </a:r>
            <a:r>
              <a:rPr lang="it-IT" b="1">
                <a:solidFill>
                  <a:schemeClr val="tx1"/>
                </a:solidFill>
              </a:rPr>
              <a:t>competenze ai Comuni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>
                <a:solidFill>
                  <a:schemeClr val="tx1"/>
                </a:solidFill>
              </a:rPr>
              <a:t>Maggiore </a:t>
            </a:r>
            <a:r>
              <a:rPr lang="it-IT" b="1">
                <a:solidFill>
                  <a:schemeClr val="tx1"/>
                </a:solidFill>
              </a:rPr>
              <a:t>auto-responsabilità</a:t>
            </a:r>
            <a:r>
              <a:rPr lang="it-IT">
                <a:solidFill>
                  <a:schemeClr val="tx1"/>
                </a:solidFill>
              </a:rPr>
              <a:t> per </a:t>
            </a:r>
            <a:r>
              <a:rPr lang="it-IT" b="1">
                <a:solidFill>
                  <a:schemeClr val="tx1"/>
                </a:solidFill>
              </a:rPr>
              <a:t>cittadini/e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 b="1">
                <a:solidFill>
                  <a:schemeClr val="tx1"/>
                </a:solidFill>
              </a:rPr>
              <a:t>Soddisfare i fabbisogni </a:t>
            </a:r>
            <a:r>
              <a:rPr lang="it-IT">
                <a:solidFill>
                  <a:schemeClr val="tx1"/>
                </a:solidFill>
              </a:rPr>
              <a:t>(abitare e tempo libero, produzione, turismo) 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 b="1">
                <a:solidFill>
                  <a:schemeClr val="tx1"/>
                </a:solidFill>
              </a:rPr>
              <a:t>Sviluppo e riqualificazione</a:t>
            </a:r>
            <a:r>
              <a:rPr lang="it-IT">
                <a:solidFill>
                  <a:schemeClr val="tx1"/>
                </a:solidFill>
              </a:rPr>
              <a:t> del </a:t>
            </a:r>
            <a:r>
              <a:rPr lang="it-IT" b="1">
                <a:solidFill>
                  <a:schemeClr val="tx1"/>
                </a:solidFill>
              </a:rPr>
              <a:t>territorio insediato</a:t>
            </a:r>
            <a:endParaRPr lang="it-IT">
              <a:solidFill>
                <a:schemeClr val="tx1"/>
              </a:solidFill>
            </a:endParaRP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>
                <a:solidFill>
                  <a:schemeClr val="tx1"/>
                </a:solidFill>
              </a:rPr>
              <a:t>Garantire le </a:t>
            </a:r>
            <a:r>
              <a:rPr lang="it-IT" b="1">
                <a:solidFill>
                  <a:schemeClr val="tx1"/>
                </a:solidFill>
              </a:rPr>
              <a:t>basi produttive per l’attività agricola e forestale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>
                <a:solidFill>
                  <a:schemeClr val="tx1"/>
                </a:solidFill>
              </a:rPr>
              <a:t>Sviluppo di modello insediativi con ridotta necessità di traffico</a:t>
            </a:r>
          </a:p>
          <a:p>
            <a:pPr marL="714375" lvl="1" indent="-352425">
              <a:spcAft>
                <a:spcPts val="10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</a:pPr>
            <a:r>
              <a:rPr lang="it-IT" b="1">
                <a:solidFill>
                  <a:schemeClr val="tx1"/>
                </a:solidFill>
              </a:rPr>
              <a:t>Organizzazione di una mobilità</a:t>
            </a:r>
            <a:r>
              <a:rPr lang="it-IT">
                <a:solidFill>
                  <a:schemeClr val="tx1"/>
                </a:solidFill>
              </a:rPr>
              <a:t> che risparmia il suolo</a:t>
            </a:r>
            <a:endParaRPr lang="it-IT" b="1">
              <a:solidFill>
                <a:schemeClr val="tx1"/>
              </a:solidFill>
            </a:endParaRPr>
          </a:p>
        </p:txBody>
      </p:sp>
      <p:sp>
        <p:nvSpPr>
          <p:cNvPr id="19458" name="Textplatzhalter 2"/>
          <p:cNvSpPr txBox="1">
            <a:spLocks/>
          </p:cNvSpPr>
          <p:nvPr/>
        </p:nvSpPr>
        <p:spPr bwMode="auto">
          <a:xfrm>
            <a:off x="609600" y="407988"/>
            <a:ext cx="7921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sz="2700" b="1">
                <a:solidFill>
                  <a:srgbClr val="006666"/>
                </a:solidFill>
              </a:rPr>
              <a:t>Contenuti centrali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platzhalter 2"/>
          <p:cNvSpPr txBox="1">
            <a:spLocks/>
          </p:cNvSpPr>
          <p:nvPr/>
        </p:nvSpPr>
        <p:spPr bwMode="auto">
          <a:xfrm>
            <a:off x="611188" y="404813"/>
            <a:ext cx="7921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Principi della nuova legge provinciale</a:t>
            </a:r>
          </a:p>
          <a:p>
            <a:pPr marL="449263" indent="-449263" eaLnBrk="0" hangingPunct="0">
              <a:tabLst>
                <a:tab pos="449263" algn="l"/>
              </a:tabLst>
            </a:pPr>
            <a:endParaRPr lang="de-DE" altLang="de-DE" sz="1800" b="1">
              <a:solidFill>
                <a:srgbClr val="404040"/>
              </a:solidFill>
            </a:endParaRP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404040"/>
              </a:solidFill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29600" cy="43926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ts val="2000"/>
              </a:spcAft>
              <a:buFontTx/>
              <a:buNone/>
              <a:defRPr/>
            </a:pPr>
            <a:r>
              <a:rPr lang="de-DE" altLang="de-DE" sz="1600" b="1" dirty="0" smtClean="0">
                <a:solidFill>
                  <a:srgbClr val="404040"/>
                </a:solidFill>
              </a:rPr>
              <a:t>La </a:t>
            </a:r>
            <a:r>
              <a:rPr lang="it-IT" altLang="de-DE" sz="1600" b="1" dirty="0" smtClean="0">
                <a:solidFill>
                  <a:srgbClr val="404040"/>
                </a:solidFill>
              </a:rPr>
              <a:t>legge deve rispettare i seguenti principi:</a:t>
            </a:r>
          </a:p>
          <a:p>
            <a:pPr lvl="1" eaLnBrk="1" hangingPunct="1">
              <a:lnSpc>
                <a:spcPct val="80000"/>
              </a:lnSpc>
              <a:buClr>
                <a:srgbClr val="005C5C"/>
              </a:buClr>
              <a:buFont typeface="Wingdings" pitchFamily="2" charset="2"/>
              <a:buChar char="§"/>
              <a:defRPr/>
            </a:pPr>
            <a:r>
              <a:rPr lang="it-IT" altLang="de-DE" sz="1600" b="1" dirty="0" smtClean="0"/>
              <a:t>Semplicità e chiarezza</a:t>
            </a:r>
            <a:r>
              <a:rPr lang="it-IT" altLang="de-DE" sz="1600" dirty="0"/>
              <a:t>: la formulazione semplice è un fattore chiave per la comprensibilità della legge e garantisce trasparenza e vicinanza ai cittadini</a:t>
            </a:r>
          </a:p>
          <a:p>
            <a:pPr lvl="1" eaLnBrk="1" hangingPunct="1">
              <a:lnSpc>
                <a:spcPct val="80000"/>
              </a:lnSpc>
              <a:buClr>
                <a:srgbClr val="005C5C"/>
              </a:buClr>
              <a:buFont typeface="Wingdings" pitchFamily="2" charset="2"/>
              <a:buNone/>
              <a:defRPr/>
            </a:pPr>
            <a:endParaRPr lang="it-IT" altLang="de-DE" sz="1600" dirty="0" smtClean="0"/>
          </a:p>
          <a:p>
            <a:pPr lvl="1" eaLnBrk="1" hangingPunct="1">
              <a:lnSpc>
                <a:spcPct val="80000"/>
              </a:lnSpc>
              <a:buClr>
                <a:srgbClr val="005C5C"/>
              </a:buClr>
              <a:buFont typeface="Wingdings" pitchFamily="2" charset="2"/>
              <a:buChar char="§"/>
              <a:defRPr/>
            </a:pPr>
            <a:r>
              <a:rPr lang="it-IT" altLang="de-DE" sz="1600" b="1" dirty="0" smtClean="0"/>
              <a:t>Priorità all’interesse pubblico</a:t>
            </a:r>
            <a:r>
              <a:rPr lang="it-IT" altLang="de-DE" sz="1600" dirty="0"/>
              <a:t>: le disposizioni urbanistiche devono servire al bene comune e ponderare il superiore interesse pubblico</a:t>
            </a:r>
          </a:p>
          <a:p>
            <a:pPr lvl="1" eaLnBrk="1" hangingPunct="1">
              <a:lnSpc>
                <a:spcPct val="80000"/>
              </a:lnSpc>
              <a:buClr>
                <a:srgbClr val="005C5C"/>
              </a:buClr>
              <a:buFont typeface="Wingdings" pitchFamily="2" charset="2"/>
              <a:buNone/>
              <a:defRPr/>
            </a:pPr>
            <a:endParaRPr lang="it-IT" altLang="de-DE" sz="1600" dirty="0" smtClean="0"/>
          </a:p>
          <a:p>
            <a:pPr lvl="1" eaLnBrk="1" hangingPunct="1">
              <a:lnSpc>
                <a:spcPct val="80000"/>
              </a:lnSpc>
              <a:buClr>
                <a:srgbClr val="005C5C"/>
              </a:buClr>
              <a:buFont typeface="Wingdings" pitchFamily="2" charset="2"/>
              <a:buChar char="§"/>
              <a:defRPr/>
            </a:pPr>
            <a:r>
              <a:rPr lang="it-IT" altLang="de-DE" sz="1600" b="1" dirty="0" smtClean="0"/>
              <a:t>Equilibrio</a:t>
            </a:r>
            <a:r>
              <a:rPr lang="it-IT" altLang="de-DE" sz="1600" dirty="0"/>
              <a:t>: gli interessi pubblici – in particolare natura e paesaggio – devono essere bilanciati con i diversi attori e le diverse forme di utilizzo del territorio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005C5C"/>
              </a:buClr>
              <a:buFontTx/>
              <a:buNone/>
              <a:defRPr/>
            </a:pPr>
            <a:endParaRPr lang="it-IT" altLang="de-DE" sz="1600" dirty="0"/>
          </a:p>
          <a:p>
            <a:pPr lvl="1" eaLnBrk="1" hangingPunct="1">
              <a:lnSpc>
                <a:spcPct val="80000"/>
              </a:lnSpc>
              <a:buClr>
                <a:srgbClr val="005C5C"/>
              </a:buClr>
              <a:buFont typeface="Wingdings" pitchFamily="2" charset="2"/>
              <a:buChar char="§"/>
              <a:defRPr/>
            </a:pPr>
            <a:r>
              <a:rPr lang="it-IT" altLang="de-DE" sz="1600" b="1" dirty="0" smtClean="0"/>
              <a:t>Sostenibilità</a:t>
            </a:r>
            <a:r>
              <a:rPr lang="it-IT" altLang="de-DE" sz="1600" dirty="0" smtClean="0"/>
              <a:t>: a causa dell’esiguità delle risorse, la sostenibilità è il principio più importante per lo sviluppo del territorio. Interventi nel territorio devono promuovere uno sviluppo ecologico, economico, culturale e sociale sostenibile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platzhalter 2"/>
          <p:cNvSpPr txBox="1">
            <a:spLocks/>
          </p:cNvSpPr>
          <p:nvPr/>
        </p:nvSpPr>
        <p:spPr bwMode="auto">
          <a:xfrm>
            <a:off x="611188" y="404813"/>
            <a:ext cx="7921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Stru</a:t>
            </a:r>
            <a:r>
              <a:rPr lang="de-DE" altLang="de-DE" sz="2700" b="1">
                <a:solidFill>
                  <a:srgbClr val="006666"/>
                </a:solidFill>
              </a:rPr>
              <a:t>ttura della nuova Legge provinciale</a:t>
            </a:r>
            <a:r>
              <a:rPr lang="de-AT" altLang="de-DE" sz="2700" b="1">
                <a:solidFill>
                  <a:srgbClr val="006666"/>
                </a:solidFill>
              </a:rPr>
              <a:t> (1)</a:t>
            </a:r>
          </a:p>
          <a:p>
            <a:pPr marL="449263" indent="-449263" eaLnBrk="0" hangingPunct="0">
              <a:tabLst>
                <a:tab pos="449263" algn="l"/>
              </a:tabLst>
            </a:pPr>
            <a:endParaRPr lang="de-DE" altLang="de-DE" sz="1800" b="1">
              <a:solidFill>
                <a:srgbClr val="404040"/>
              </a:solidFill>
            </a:endParaRP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40404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229600" cy="439261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1. Pacchetto – Disposizioni generali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400" smtClean="0">
                <a:solidFill>
                  <a:srgbClr val="404040"/>
                </a:solidFill>
              </a:rPr>
              <a:t>	Designazione del campo d‘azione legale e definizione dei termini più importanti; designazione di un catalogo „Principi ed obiettivi“ della pianificazione urbanistica e paesaggistica e presentazione di soggetti amministrativi pertinenti.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2. Pacchetto – Paesaggio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400" smtClean="0">
                <a:solidFill>
                  <a:srgbClr val="404040"/>
                </a:solidFill>
              </a:rPr>
              <a:t>	Definizione di compiti in termini di sviluppo territoriale (uso del suolo) e presentazione dell‘organizzazione tutela del paesaggio, delle categorie di tutela e sviluppo del paesaggio.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3. Pacchetto – Urbanistica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400" smtClean="0">
                <a:solidFill>
                  <a:srgbClr val="404040"/>
                </a:solidFill>
              </a:rPr>
              <a:t>	Definizione di compiti in termini di sviluppo degli insediamenti e di organizzazione; definizione dell‘interesse pubblico per insediamenti, spazi verdi, infrastrutture e strutture centrali. Definizione degli standard urbanistici per sviluppo degli insediamenti / qualità di vita.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4. Pacchetto – Strumenti di pianificazione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600" smtClean="0">
                <a:solidFill>
                  <a:srgbClr val="404040"/>
                </a:solidFill>
              </a:rPr>
              <a:t>	Definizione degli strumenti di pianificazione a livello provinciale (piano guida/visione, piano strategico, piani di settore) e a livello comunale: piano comunale con piano paesaggistico e urbanistico, inoltre programmi di sviluppo territoriale (Comune / Provincia).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platzhalter 2"/>
          <p:cNvSpPr txBox="1">
            <a:spLocks/>
          </p:cNvSpPr>
          <p:nvPr/>
        </p:nvSpPr>
        <p:spPr bwMode="auto">
          <a:xfrm>
            <a:off x="611188" y="404813"/>
            <a:ext cx="79216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Stru</a:t>
            </a:r>
            <a:r>
              <a:rPr lang="de-DE" altLang="de-DE" sz="2700" b="1">
                <a:solidFill>
                  <a:srgbClr val="006666"/>
                </a:solidFill>
              </a:rPr>
              <a:t>ttura della nuova Legge provinciale</a:t>
            </a:r>
            <a:r>
              <a:rPr lang="de-AT" altLang="de-DE" sz="2700" b="1">
                <a:solidFill>
                  <a:srgbClr val="006666"/>
                </a:solidFill>
              </a:rPr>
              <a:t> (2)</a:t>
            </a:r>
          </a:p>
          <a:p>
            <a:pPr marL="449263" indent="-449263" eaLnBrk="0" hangingPunct="0">
              <a:tabLst>
                <a:tab pos="449263" algn="l"/>
              </a:tabLst>
            </a:pPr>
            <a:endParaRPr lang="de-DE" altLang="de-DE" sz="1800" b="1">
              <a:solidFill>
                <a:srgbClr val="404040"/>
              </a:solidFill>
            </a:endParaRPr>
          </a:p>
          <a:p>
            <a:pPr marL="449263" indent="-449263" eaLnBrk="0" hangingPunct="0">
              <a:tabLst>
                <a:tab pos="449263" algn="l"/>
              </a:tabLst>
            </a:pPr>
            <a:endParaRPr lang="de-AT" altLang="de-DE" sz="2700" b="1">
              <a:solidFill>
                <a:srgbClr val="404040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57338"/>
            <a:ext cx="8229600" cy="439261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5. Pacchetto – Interventi paesaggistici ed edilizia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400" smtClean="0">
                <a:solidFill>
                  <a:srgbClr val="404040"/>
                </a:solidFill>
              </a:rPr>
              <a:t>	Procedura di autorizzazione paesaggistica (soggetto, valutazione, domanda); normativa e titolo, deduzione legale dagli strumenti di pianificazione, concessione edilizia e contributo di concessione.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6. Pacchetto – Sorveglianza e sanzioni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400" smtClean="0">
                <a:solidFill>
                  <a:srgbClr val="404040"/>
                </a:solidFill>
              </a:rPr>
              <a:t>	Disposizioni amministrative in materia di sviluppo, modifica e valutazione degli strumenti di pianificazione stabiliti, definizione delle procedure associate, sanzioni; designazione di opportunità di riqualificazione.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r>
              <a:rPr lang="de-DE" altLang="de-DE" sz="1600" b="1" smtClean="0">
                <a:solidFill>
                  <a:srgbClr val="404040"/>
                </a:solidFill>
              </a:rPr>
              <a:t>7. Pacchetto – Disposizioni transitorie e finali</a:t>
            </a:r>
          </a:p>
          <a:p>
            <a:pPr marL="609600" indent="-609600" eaLnBrk="1" hangingPunct="1">
              <a:spcBef>
                <a:spcPct val="0"/>
              </a:spcBef>
              <a:spcAft>
                <a:spcPts val="2000"/>
              </a:spcAft>
              <a:buFontTx/>
              <a:buNone/>
            </a:pPr>
            <a:r>
              <a:rPr lang="de-DE" altLang="de-DE" sz="1400" smtClean="0">
                <a:solidFill>
                  <a:srgbClr val="404040"/>
                </a:solidFill>
              </a:rPr>
              <a:t>	Designazione delle commissioni con le loro funzioni, designazione delle disposizione transitorie e disposizioni finali.</a:t>
            </a:r>
          </a:p>
          <a:p>
            <a:pPr marL="609600" indent="-609600" eaLnBrk="1" hangingPunct="1">
              <a:spcBef>
                <a:spcPct val="0"/>
              </a:spcBef>
              <a:buFontTx/>
              <a:buNone/>
            </a:pPr>
            <a:endParaRPr lang="de-DE" altLang="de-DE" sz="160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358775" y="1628775"/>
            <a:ext cx="84264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>
              <a:spcAft>
                <a:spcPts val="600"/>
              </a:spcAft>
              <a:buClr>
                <a:srgbClr val="005C5C"/>
              </a:buClr>
              <a:buSzPct val="100000"/>
              <a:tabLst>
                <a:tab pos="431800" algn="l"/>
              </a:tabLst>
              <a:defRPr/>
            </a:pPr>
            <a:endParaRPr lang="de-A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985838" lvl="1" indent="-534988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  <a:tabLst>
                <a:tab pos="431800" algn="l"/>
              </a:tabLst>
              <a:defRPr/>
            </a:pP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22530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eaLnBrk="0" hangingPunct="0">
              <a:buFontTx/>
              <a:buAutoNum type="arabicPeriod"/>
              <a:tabLst>
                <a:tab pos="361950" algn="l"/>
              </a:tabLst>
            </a:pPr>
            <a:r>
              <a:rPr lang="de-AT" altLang="de-DE" sz="2700" b="1">
                <a:solidFill>
                  <a:srgbClr val="006666"/>
                </a:solidFill>
              </a:rPr>
              <a:t>Dispo</a:t>
            </a:r>
            <a:r>
              <a:rPr lang="de-DE" altLang="de-DE" sz="2700" b="1">
                <a:solidFill>
                  <a:srgbClr val="006666"/>
                </a:solidFill>
              </a:rPr>
              <a:t>sizioni generali</a:t>
            </a:r>
            <a:endParaRPr lang="de-AT" altLang="de-DE" sz="2700" b="1">
              <a:solidFill>
                <a:srgbClr val="006666"/>
              </a:solidFill>
            </a:endParaRPr>
          </a:p>
          <a:p>
            <a:pPr marL="361950" indent="-361950" eaLnBrk="0" hangingPunct="0">
              <a:tabLst>
                <a:tab pos="361950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  <a:p>
            <a:pPr marL="361950" indent="-361950" eaLnBrk="0" hangingPunct="0">
              <a:tabLst>
                <a:tab pos="361950" algn="l"/>
              </a:tabLst>
            </a:pPr>
            <a:endParaRPr lang="de-AT" altLang="de-DE" sz="1800" b="1">
              <a:solidFill>
                <a:srgbClr val="595959"/>
              </a:solidFill>
            </a:endParaRPr>
          </a:p>
          <a:p>
            <a:pPr marL="361950" indent="-361950" eaLnBrk="0" hangingPunct="0">
              <a:tabLst>
                <a:tab pos="361950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  <a:p>
            <a:pPr marL="361950" indent="-361950" eaLnBrk="0" hangingPunct="0">
              <a:tabLst>
                <a:tab pos="361950" algn="l"/>
              </a:tabLst>
            </a:pPr>
            <a:endParaRPr lang="de-AT" altLang="de-DE" sz="2700" b="1">
              <a:solidFill>
                <a:srgbClr val="006666"/>
              </a:solidFill>
            </a:endParaRPr>
          </a:p>
        </p:txBody>
      </p:sp>
      <p:sp>
        <p:nvSpPr>
          <p:cNvPr id="22531" name="Textfeld 5"/>
          <p:cNvSpPr txBox="1">
            <a:spLocks noChangeArrowheads="1"/>
          </p:cNvSpPr>
          <p:nvPr/>
        </p:nvSpPr>
        <p:spPr bwMode="auto">
          <a:xfrm>
            <a:off x="611188" y="1268413"/>
            <a:ext cx="84248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20725" lvl="1" indent="-363538">
              <a:lnSpc>
                <a:spcPct val="114000"/>
              </a:lnSpc>
              <a:spcAft>
                <a:spcPts val="4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Precisazione delle competenze della Provincia e dei Comuni nella pianificazione; l’autonomia dei Comuni nella pianificazione entro i confini degli insediamenti viene rafforzata</a:t>
            </a:r>
            <a:endParaRPr lang="it-IT">
              <a:solidFill>
                <a:schemeClr val="tx1"/>
              </a:solidFill>
            </a:endParaRPr>
          </a:p>
          <a:p>
            <a:pPr marL="720725" indent="-363538">
              <a:lnSpc>
                <a:spcPct val="114000"/>
              </a:lnSpc>
              <a:spcAft>
                <a:spcPts val="4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b="1">
                <a:solidFill>
                  <a:schemeClr val="tx1"/>
                </a:solidFill>
              </a:rPr>
              <a:t>Obiettivi</a:t>
            </a:r>
            <a:r>
              <a:rPr lang="it-IT">
                <a:solidFill>
                  <a:schemeClr val="tx1"/>
                </a:solidFill>
              </a:rPr>
              <a:t> e </a:t>
            </a:r>
            <a:r>
              <a:rPr lang="it-IT" b="1">
                <a:solidFill>
                  <a:schemeClr val="tx1"/>
                </a:solidFill>
              </a:rPr>
              <a:t>principi  </a:t>
            </a:r>
            <a:r>
              <a:rPr lang="it-IT">
                <a:solidFill>
                  <a:schemeClr val="tx1"/>
                </a:solidFill>
              </a:rPr>
              <a:t>di tutela del paesaggio e urbanistica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 sz="1400">
                <a:solidFill>
                  <a:schemeClr val="tx1"/>
                </a:solidFill>
              </a:rPr>
              <a:t>orientare </a:t>
            </a:r>
            <a:r>
              <a:rPr lang="it-IT" altLang="de-DE" sz="1400" b="1">
                <a:solidFill>
                  <a:schemeClr val="tx1"/>
                </a:solidFill>
              </a:rPr>
              <a:t>l’utilizzo del territorio</a:t>
            </a:r>
            <a:r>
              <a:rPr lang="it-IT" altLang="de-DE" sz="1400">
                <a:solidFill>
                  <a:schemeClr val="tx1"/>
                </a:solidFill>
              </a:rPr>
              <a:t> secondo i principi della sostenibilità, della giustizia sociale e dell’efficienza economica;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 sz="1400">
                <a:solidFill>
                  <a:schemeClr val="tx1"/>
                </a:solidFill>
              </a:rPr>
              <a:t>conservare e tutelare il </a:t>
            </a:r>
            <a:r>
              <a:rPr lang="it-IT" altLang="de-DE" sz="1400" b="1">
                <a:solidFill>
                  <a:schemeClr val="tx1"/>
                </a:solidFill>
              </a:rPr>
              <a:t>paesaggio</a:t>
            </a:r>
            <a:r>
              <a:rPr lang="it-IT" altLang="de-DE" sz="1400">
                <a:solidFill>
                  <a:schemeClr val="tx1"/>
                </a:solidFill>
              </a:rPr>
              <a:t> e i suoi fondamenti naturali come suolo, aria e acqua;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 sz="1400">
                <a:solidFill>
                  <a:schemeClr val="tx1"/>
                </a:solidFill>
              </a:rPr>
              <a:t>contrastare la </a:t>
            </a:r>
            <a:r>
              <a:rPr lang="it-IT" altLang="de-DE" sz="1400" b="1">
                <a:solidFill>
                  <a:schemeClr val="tx1"/>
                </a:solidFill>
              </a:rPr>
              <a:t>dispersione degli insediamenti</a:t>
            </a:r>
            <a:r>
              <a:rPr lang="it-IT" altLang="de-DE" sz="1400">
                <a:solidFill>
                  <a:schemeClr val="tx1"/>
                </a:solidFill>
              </a:rPr>
              <a:t> - riqualificazione dell’edificato, recupero di aree già insediate, modelli insediativi compatti;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 sz="1400">
                <a:solidFill>
                  <a:schemeClr val="tx1"/>
                </a:solidFill>
              </a:rPr>
              <a:t>creare i </a:t>
            </a:r>
            <a:r>
              <a:rPr lang="it-IT" altLang="de-DE" sz="1400" b="1">
                <a:solidFill>
                  <a:schemeClr val="tx1"/>
                </a:solidFill>
              </a:rPr>
              <a:t>presupposti</a:t>
            </a:r>
            <a:r>
              <a:rPr lang="it-IT" altLang="de-DE" sz="1400">
                <a:solidFill>
                  <a:schemeClr val="tx1"/>
                </a:solidFill>
              </a:rPr>
              <a:t> territoriali </a:t>
            </a:r>
            <a:r>
              <a:rPr lang="it-IT" altLang="de-DE" sz="1400" b="1">
                <a:solidFill>
                  <a:schemeClr val="tx1"/>
                </a:solidFill>
              </a:rPr>
              <a:t>per l’economia</a:t>
            </a:r>
            <a:r>
              <a:rPr lang="it-IT" altLang="de-DE" sz="1400">
                <a:solidFill>
                  <a:schemeClr val="tx1"/>
                </a:solidFill>
              </a:rPr>
              <a:t>, per ampliare i vantaggi del posizionamento dell’Alto Adige;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 sz="1400">
                <a:solidFill>
                  <a:schemeClr val="tx1"/>
                </a:solidFill>
              </a:rPr>
              <a:t>garantire una </a:t>
            </a:r>
            <a:r>
              <a:rPr lang="it-IT" altLang="de-DE" sz="1400" b="1">
                <a:solidFill>
                  <a:schemeClr val="tx1"/>
                </a:solidFill>
              </a:rPr>
              <a:t>mobilità</a:t>
            </a:r>
            <a:r>
              <a:rPr lang="it-IT" altLang="de-DE" sz="1400">
                <a:solidFill>
                  <a:schemeClr val="tx1"/>
                </a:solidFill>
              </a:rPr>
              <a:t> adeguata ai bisogni attuali della popolazione; 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 sz="1400">
                <a:solidFill>
                  <a:schemeClr val="tx1"/>
                </a:solidFill>
              </a:rPr>
              <a:t>ridurre il </a:t>
            </a:r>
            <a:r>
              <a:rPr lang="it-IT" altLang="de-DE" sz="1400" b="1">
                <a:solidFill>
                  <a:schemeClr val="tx1"/>
                </a:solidFill>
              </a:rPr>
              <a:t>consumo energetico</a:t>
            </a:r>
            <a:r>
              <a:rPr lang="it-IT" altLang="de-DE" sz="1400">
                <a:solidFill>
                  <a:schemeClr val="tx1"/>
                </a:solidFill>
              </a:rPr>
              <a:t> e promuovere le energie rinnovabili. </a:t>
            </a:r>
            <a:endParaRPr lang="it-IT" sz="1400">
              <a:solidFill>
                <a:schemeClr val="tx1"/>
              </a:solidFill>
            </a:endParaRPr>
          </a:p>
          <a:p>
            <a:pPr marL="720725" indent="-363538">
              <a:lnSpc>
                <a:spcPct val="150000"/>
              </a:lnSpc>
              <a:spcAft>
                <a:spcPts val="600"/>
              </a:spcAft>
              <a:buClr>
                <a:srgbClr val="005C5C"/>
              </a:buClr>
              <a:buSzPct val="100000"/>
            </a:pPr>
            <a:endParaRPr lang="de-AT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platzhalter 2"/>
          <p:cNvSpPr txBox="1">
            <a:spLocks/>
          </p:cNvSpPr>
          <p:nvPr/>
        </p:nvSpPr>
        <p:spPr bwMode="auto">
          <a:xfrm>
            <a:off x="611188" y="333375"/>
            <a:ext cx="79216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9263" indent="-449263" eaLnBrk="0" hangingPunct="0">
              <a:tabLst>
                <a:tab pos="449263" algn="l"/>
              </a:tabLst>
            </a:pPr>
            <a:r>
              <a:rPr lang="it-IT" altLang="de-DE" sz="2700" b="1">
                <a:solidFill>
                  <a:srgbClr val="006666"/>
                </a:solidFill>
              </a:rPr>
              <a:t>Paesaggio – quali sono le novità?</a:t>
            </a:r>
          </a:p>
        </p:txBody>
      </p:sp>
      <p:sp>
        <p:nvSpPr>
          <p:cNvPr id="33794" name="Textfeld 5"/>
          <p:cNvSpPr txBox="1">
            <a:spLocks noChangeArrowheads="1"/>
          </p:cNvSpPr>
          <p:nvPr/>
        </p:nvSpPr>
        <p:spPr bwMode="auto">
          <a:xfrm>
            <a:off x="611188" y="1341438"/>
            <a:ext cx="81375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75" indent="-352425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 b="1">
                <a:solidFill>
                  <a:schemeClr val="tx1"/>
                </a:solidFill>
              </a:rPr>
              <a:t>Definizione delle categorie di tutela paesaggistica</a:t>
            </a:r>
            <a:r>
              <a:rPr lang="it-IT" altLang="de-DE">
                <a:solidFill>
                  <a:schemeClr val="tx1"/>
                </a:solidFill>
              </a:rPr>
              <a:t>:</a:t>
            </a:r>
            <a:r>
              <a:rPr lang="it-IT" altLang="de-DE" b="1">
                <a:solidFill>
                  <a:schemeClr val="tx1"/>
                </a:solidFill>
              </a:rPr>
              <a:t> </a:t>
            </a:r>
            <a:r>
              <a:rPr lang="it-IT" altLang="de-DE">
                <a:solidFill>
                  <a:schemeClr val="tx1"/>
                </a:solidFill>
              </a:rPr>
              <a:t>le categorie di tutela (p. es. monumenti naturali, biotopi) vengono rielaborate e ridefinite</a:t>
            </a:r>
          </a:p>
          <a:p>
            <a:pPr marL="714375" indent="-352425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>
                <a:solidFill>
                  <a:schemeClr val="tx1"/>
                </a:solidFill>
              </a:rPr>
              <a:t>Adeguamento alla </a:t>
            </a:r>
            <a:r>
              <a:rPr lang="it-IT" altLang="de-DE" b="1">
                <a:solidFill>
                  <a:schemeClr val="tx1"/>
                </a:solidFill>
              </a:rPr>
              <a:t>Convenzione europea per il Paesaggio</a:t>
            </a:r>
            <a:r>
              <a:rPr lang="it-IT" altLang="de-DE">
                <a:solidFill>
                  <a:schemeClr val="tx1"/>
                </a:solidFill>
              </a:rPr>
              <a:t> ed il </a:t>
            </a:r>
            <a:r>
              <a:rPr lang="it-IT" altLang="de-DE" b="1">
                <a:solidFill>
                  <a:schemeClr val="tx1"/>
                </a:solidFill>
              </a:rPr>
              <a:t>Codice statale dei beni culturali e paesaggistici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>
                <a:solidFill>
                  <a:schemeClr val="tx1"/>
                </a:solidFill>
              </a:rPr>
              <a:t>Paesaggio naturali e culturali di particolare importanza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>
                <a:solidFill>
                  <a:schemeClr val="tx1"/>
                </a:solidFill>
              </a:rPr>
              <a:t>Paesaggi ordinari</a:t>
            </a:r>
          </a:p>
          <a:p>
            <a:pPr marL="1171575" lvl="2" indent="-352425">
              <a:spcAft>
                <a:spcPts val="600"/>
              </a:spcAft>
              <a:buClr>
                <a:srgbClr val="005C5C"/>
              </a:buClr>
              <a:buSzPct val="100000"/>
              <a:buFont typeface="Arial" charset="0"/>
              <a:buChar char="•"/>
            </a:pPr>
            <a:r>
              <a:rPr lang="it-IT" altLang="de-DE">
                <a:solidFill>
                  <a:schemeClr val="tx1"/>
                </a:solidFill>
              </a:rPr>
              <a:t>Paesaggi degradati</a:t>
            </a:r>
          </a:p>
          <a:p>
            <a:pPr marL="714375" indent="-352425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 b="1">
                <a:solidFill>
                  <a:schemeClr val="tx1"/>
                </a:solidFill>
              </a:rPr>
              <a:t>Autorizzazione paesaggistica</a:t>
            </a:r>
            <a:r>
              <a:rPr lang="it-IT" altLang="de-DE">
                <a:solidFill>
                  <a:schemeClr val="tx1"/>
                </a:solidFill>
              </a:rPr>
              <a:t>: la competenza viene in gran parte delegata dalla Provincia ai Comuni </a:t>
            </a:r>
          </a:p>
          <a:p>
            <a:pPr marL="714375" indent="-352425">
              <a:spcAft>
                <a:spcPts val="600"/>
              </a:spcAft>
              <a:buClr>
                <a:srgbClr val="005C5C"/>
              </a:buClr>
              <a:buSzPct val="100000"/>
              <a:buFont typeface="Wingdings" pitchFamily="2" charset="2"/>
              <a:buChar char="§"/>
            </a:pPr>
            <a:r>
              <a:rPr lang="it-IT" altLang="de-DE" b="1">
                <a:solidFill>
                  <a:schemeClr val="tx1"/>
                </a:solidFill>
              </a:rPr>
              <a:t>Nuova Commissione comunale per il territorio e il paesaggio </a:t>
            </a:r>
            <a:r>
              <a:rPr lang="it-IT" altLang="de-DE">
                <a:solidFill>
                  <a:schemeClr val="tx1"/>
                </a:solidFill>
              </a:rPr>
              <a:t>con 5 esperti dall’elenco provinciale e 3 rappresentanti comunali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1806</Words>
  <Application>Microsoft Office PowerPoint</Application>
  <PresentationFormat>Bildschirmpräsentation (4:3)</PresentationFormat>
  <Paragraphs>213</Paragraphs>
  <Slides>21</Slides>
  <Notes>2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Entwurfsvorlage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Arial</vt:lpstr>
      <vt:lpstr>Wingdings</vt:lpstr>
      <vt:lpstr>Times New Roman</vt:lpstr>
      <vt:lpstr>Standarddesign</vt:lpstr>
      <vt:lpstr>Standarddesign</vt:lpstr>
      <vt:lpstr>Picture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</vt:vector>
  </TitlesOfParts>
  <Company>prov.bz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Monika Pichler</dc:creator>
  <cp:lastModifiedBy>Ulrike Lanthaler</cp:lastModifiedBy>
  <cp:revision>216</cp:revision>
  <cp:lastPrinted>2016-05-18T20:02:11Z</cp:lastPrinted>
  <dcterms:created xsi:type="dcterms:W3CDTF">2016-02-18T14:16:32Z</dcterms:created>
  <dcterms:modified xsi:type="dcterms:W3CDTF">2016-05-19T07:11:07Z</dcterms:modified>
</cp:coreProperties>
</file>