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85" r:id="rId2"/>
  </p:sldMasterIdLst>
  <p:notesMasterIdLst>
    <p:notesMasterId r:id="rId15"/>
  </p:notesMasterIdLst>
  <p:handoutMasterIdLst>
    <p:handoutMasterId r:id="rId16"/>
  </p:handoutMasterIdLst>
  <p:sldIdLst>
    <p:sldId id="414" r:id="rId3"/>
    <p:sldId id="520" r:id="rId4"/>
    <p:sldId id="519" r:id="rId5"/>
    <p:sldId id="477" r:id="rId6"/>
    <p:sldId id="502" r:id="rId7"/>
    <p:sldId id="523" r:id="rId8"/>
    <p:sldId id="468" r:id="rId9"/>
    <p:sldId id="522" r:id="rId10"/>
    <p:sldId id="487" r:id="rId11"/>
    <p:sldId id="491" r:id="rId12"/>
    <p:sldId id="514" r:id="rId13"/>
    <p:sldId id="499" r:id="rId14"/>
  </p:sldIdLst>
  <p:sldSz cx="12192000" cy="6858000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showPr showNarration="1">
    <p:present/>
    <p:sldAll/>
    <p:penClr>
      <a:srgbClr val="FF0000"/>
    </p:penClr>
  </p:showPr>
  <p:clrMru>
    <a:srgbClr val="78B55F"/>
    <a:srgbClr val="39C214"/>
    <a:srgbClr val="FF8243"/>
    <a:srgbClr val="FF9966"/>
    <a:srgbClr val="4E69BE"/>
    <a:srgbClr val="024C90"/>
    <a:srgbClr val="0266D4"/>
    <a:srgbClr val="33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545" autoAdjust="0"/>
  </p:normalViewPr>
  <p:slideViewPr>
    <p:cSldViewPr snapToGrid="0">
      <p:cViewPr>
        <p:scale>
          <a:sx n="80" d="100"/>
          <a:sy n="80" d="100"/>
        </p:scale>
        <p:origin x="-58" y="91"/>
      </p:cViewPr>
      <p:guideLst>
        <p:guide orient="horz" pos="3317"/>
        <p:guide orient="horz" pos="616"/>
        <p:guide orient="horz" pos="326"/>
        <p:guide orient="horz" pos="681"/>
        <p:guide pos="6844"/>
        <p:guide pos="891"/>
        <p:guide pos="1096"/>
        <p:guide pos="7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958" y="-90"/>
      </p:cViewPr>
      <p:guideLst>
        <p:guide orient="horz" pos="3127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83" tIns="46492" rIns="92983" bIns="46492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83" tIns="46492" rIns="92983" bIns="46492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CC7C707A-C75B-4A9D-A5D9-F292CBE9E935}" type="datetimeFigureOut">
              <a:rPr lang="de-DE"/>
              <a:pPr>
                <a:defRPr/>
              </a:pPr>
              <a:t>29.03.2016</a:t>
            </a:fld>
            <a:endParaRPr lang="de-DE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83" tIns="46492" rIns="92983" bIns="46492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83" tIns="46492" rIns="92983" bIns="46492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351C266F-D04E-40BB-8976-88CDB7423A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04" tIns="46902" rIns="93804" bIns="46902" numCol="1" anchor="t" anchorCtr="0" compatLnSpc="1">
            <a:prstTxWarp prst="textNoShape">
              <a:avLst/>
            </a:prstTxWarp>
          </a:bodyPr>
          <a:lstStyle>
            <a:lvl1pPr defTabSz="936625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04" tIns="46902" rIns="93804" bIns="46902" numCol="1" anchor="t" anchorCtr="0" compatLnSpc="1">
            <a:prstTxWarp prst="textNoShape">
              <a:avLst/>
            </a:prstTxWarp>
          </a:bodyPr>
          <a:lstStyle>
            <a:lvl1pPr algn="r" defTabSz="936625">
              <a:defRPr sz="1300"/>
            </a:lvl1pPr>
          </a:lstStyle>
          <a:p>
            <a:pPr>
              <a:defRPr/>
            </a:pPr>
            <a:fld id="{2BE7A75C-AD72-499E-B001-31C1FADF215A}" type="datetimeFigureOut">
              <a:rPr lang="de-DE"/>
              <a:pPr>
                <a:defRPr/>
              </a:pPr>
              <a:t>29.03.2016</a:t>
            </a:fld>
            <a:endParaRPr lang="de-DE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5112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3288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04" tIns="46902" rIns="93804" bIns="469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04" tIns="46902" rIns="93804" bIns="46902" numCol="1" anchor="b" anchorCtr="0" compatLnSpc="1">
            <a:prstTxWarp prst="textNoShape">
              <a:avLst/>
            </a:prstTxWarp>
          </a:bodyPr>
          <a:lstStyle>
            <a:lvl1pPr defTabSz="936625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6575"/>
            <a:ext cx="294481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804" tIns="46902" rIns="93804" bIns="46902" numCol="1" anchor="b" anchorCtr="0" compatLnSpc="1">
            <a:prstTxWarp prst="textNoShape">
              <a:avLst/>
            </a:prstTxWarp>
          </a:bodyPr>
          <a:lstStyle>
            <a:lvl1pPr algn="r" defTabSz="936625">
              <a:defRPr sz="1300"/>
            </a:lvl1pPr>
          </a:lstStyle>
          <a:p>
            <a:pPr>
              <a:defRPr/>
            </a:pPr>
            <a:fld id="{B926839A-3954-48F9-BB0C-094BD131E9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Bsp. TN	</a:t>
            </a:r>
          </a:p>
          <a:p>
            <a:r>
              <a:rPr lang="de-DE" smtClean="0"/>
              <a:t>Fachkarrieren</a:t>
            </a:r>
          </a:p>
          <a:p>
            <a:endParaRPr lang="de-DE" smtClean="0"/>
          </a:p>
          <a:p>
            <a:r>
              <a:rPr lang="de-DE" smtClean="0"/>
              <a:t>Zitat „…wer nennt die erste Zahl?“</a:t>
            </a:r>
          </a:p>
          <a:p>
            <a:r>
              <a:rPr lang="de-DE" smtClean="0"/>
              <a:t>Pokerface – wollen die Hosen nicht als erste runterlassen</a:t>
            </a:r>
          </a:p>
          <a:p>
            <a:endParaRPr lang="de-DE" smtClean="0"/>
          </a:p>
        </p:txBody>
      </p:sp>
      <p:sp>
        <p:nvSpPr>
          <p:cNvPr id="45059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CF3A4-E9B2-4B6E-A0E7-CAA95F34CE9E}" type="slidenum">
              <a:rPr lang="de-DE" smtClean="0"/>
              <a:pPr/>
              <a:t>10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bildplatzhalt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mtClean="0"/>
              <a:t>Die Stärkung folgender struktur-übergreifender Dienste ist für das gute Funktionieren der Verwaltung dringend notwendig:</a:t>
            </a:r>
          </a:p>
        </p:txBody>
      </p:sp>
      <p:sp>
        <p:nvSpPr>
          <p:cNvPr id="47107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4D227B-33BA-4F80-A3A1-9A2728FE7E0D}" type="slidenum">
              <a:rPr lang="de-DE" smtClean="0"/>
              <a:pPr/>
              <a:t>11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071225" y="-336550"/>
            <a:ext cx="16017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91855" y="1006479"/>
            <a:ext cx="10315852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39075" y="2808549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Master-Untertitelformat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CD3A4-5073-44C3-9448-D3BC546FE1E3}" type="datetimeFigureOut">
              <a:rPr lang="de-DE"/>
              <a:pPr>
                <a:defRPr/>
              </a:pPr>
              <a:t>29.03.2016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0E69D-F57F-4809-8607-37EDACF4253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1DB82-9162-4ACD-9471-00139C02078E}" type="datetimeFigureOut">
              <a:rPr lang="de-DE"/>
              <a:pPr>
                <a:defRPr/>
              </a:pPr>
              <a:t>29.03.2016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653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22964" y="273054"/>
            <a:ext cx="56594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65300" y="1435103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6E24E-1125-4C91-B0DE-0E029800F6E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DD8F4-D109-4FDC-B63C-BDED11E6114E}" type="datetimeFigureOut">
              <a:rPr lang="de-DE"/>
              <a:pPr>
                <a:defRPr/>
              </a:pPr>
              <a:t>29.03.2016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46DED-1591-4AFE-9D39-0BB7C962923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4AB9-6AD6-45CB-B7A6-6D68890D593F}" type="datetimeFigureOut">
              <a:rPr lang="de-DE"/>
              <a:pPr>
                <a:defRPr/>
              </a:pPr>
              <a:t>29.03.2016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92438-D530-42DD-A5F2-D87D02BDA22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52A05-9DAE-40B3-A993-C2071A4CE558}" type="datetimeFigureOut">
              <a:rPr lang="de-DE"/>
              <a:pPr>
                <a:defRPr/>
              </a:pPr>
              <a:t>29.03.2016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2A1B9-C57C-454E-9566-9253CAE1E5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02CA6-E9C6-4E18-8F20-D4DE14F8BC86}" type="datetimeFigureOut">
              <a:rPr lang="de-DE"/>
              <a:pPr>
                <a:defRPr/>
              </a:pPr>
              <a:t>29.03.2016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071225" y="-336550"/>
            <a:ext cx="16017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2"/>
          <p:cNvSpPr/>
          <p:nvPr userDrawn="1"/>
        </p:nvSpPr>
        <p:spPr>
          <a:xfrm>
            <a:off x="1803400" y="1531938"/>
            <a:ext cx="612775" cy="492125"/>
          </a:xfrm>
          <a:prstGeom prst="ellipse">
            <a:avLst/>
          </a:prstGeom>
          <a:solidFill>
            <a:srgbClr val="CBD2D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Ellipse 3"/>
          <p:cNvSpPr/>
          <p:nvPr userDrawn="1"/>
        </p:nvSpPr>
        <p:spPr>
          <a:xfrm>
            <a:off x="1803400" y="2486025"/>
            <a:ext cx="612775" cy="492125"/>
          </a:xfrm>
          <a:prstGeom prst="ellipse">
            <a:avLst/>
          </a:prstGeom>
          <a:solidFill>
            <a:srgbClr val="CBD2D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" name="Ellipse 4"/>
          <p:cNvSpPr/>
          <p:nvPr userDrawn="1"/>
        </p:nvSpPr>
        <p:spPr>
          <a:xfrm>
            <a:off x="1803400" y="3441700"/>
            <a:ext cx="612775" cy="492125"/>
          </a:xfrm>
          <a:prstGeom prst="ellipse">
            <a:avLst/>
          </a:prstGeom>
          <a:solidFill>
            <a:srgbClr val="CBD2D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" name="Ellipse 5"/>
          <p:cNvSpPr/>
          <p:nvPr userDrawn="1"/>
        </p:nvSpPr>
        <p:spPr>
          <a:xfrm>
            <a:off x="1804988" y="4460875"/>
            <a:ext cx="614362" cy="492125"/>
          </a:xfrm>
          <a:prstGeom prst="ellipse">
            <a:avLst/>
          </a:prstGeom>
          <a:solidFill>
            <a:srgbClr val="CBD2D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Ellipse 10"/>
          <p:cNvSpPr/>
          <p:nvPr userDrawn="1"/>
        </p:nvSpPr>
        <p:spPr>
          <a:xfrm>
            <a:off x="1804988" y="5364163"/>
            <a:ext cx="614362" cy="492125"/>
          </a:xfrm>
          <a:prstGeom prst="ellipse">
            <a:avLst/>
          </a:prstGeom>
          <a:solidFill>
            <a:srgbClr val="CBD2D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" name="Rechteck 7"/>
          <p:cNvSpPr>
            <a:spLocks noChangeArrowheads="1"/>
          </p:cNvSpPr>
          <p:nvPr userDrawn="1"/>
        </p:nvSpPr>
        <p:spPr bwMode="auto">
          <a:xfrm rot="5400000">
            <a:off x="-2679700" y="2717800"/>
            <a:ext cx="6858000" cy="1447800"/>
          </a:xfrm>
          <a:prstGeom prst="rect">
            <a:avLst/>
          </a:prstGeom>
          <a:solidFill>
            <a:srgbClr val="CBD2DF"/>
          </a:solidFill>
          <a:ln w="25400" algn="ctr">
            <a:noFill/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9"/>
              </a:srgbClr>
            </a:outerShdw>
          </a:effectLst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1" name="Textfeld 8"/>
          <p:cNvSpPr txBox="1"/>
          <p:nvPr userDrawn="1"/>
        </p:nvSpPr>
        <p:spPr>
          <a:xfrm>
            <a:off x="14288" y="2684463"/>
            <a:ext cx="15097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Gesundheitsversorgung Südtirol 2020</a:t>
            </a:r>
          </a:p>
          <a:p>
            <a:pPr algn="ctr">
              <a:defRPr/>
            </a:pPr>
            <a: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  <a:t>Entwicklungsleitlinien</a:t>
            </a:r>
            <a:br>
              <a:rPr lang="de-DE" sz="900" dirty="0">
                <a:solidFill>
                  <a:srgbClr val="5F5F5F"/>
                </a:solidFill>
                <a:latin typeface="Century Gothic"/>
                <a:cs typeface="Century Gothic"/>
              </a:rPr>
            </a:br>
            <a:endParaRPr lang="de-DE" sz="900" dirty="0">
              <a:solidFill>
                <a:srgbClr val="5F5F5F"/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27025" y="1625600"/>
            <a:ext cx="8016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stift kompr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30175" y="5470525"/>
            <a:ext cx="117475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Datumsplatzhalter 3"/>
          <p:cNvSpPr txBox="1">
            <a:spLocks/>
          </p:cNvSpPr>
          <p:nvPr userDrawn="1"/>
        </p:nvSpPr>
        <p:spPr>
          <a:xfrm>
            <a:off x="649288" y="6270625"/>
            <a:ext cx="2844800" cy="47625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D90DEC2D-9ACC-45B1-9EA7-F8727CF3BEBA}" type="datetime1">
              <a:rPr lang="de-DE" smtClean="0">
                <a:latin typeface="Century Gothic"/>
                <a:cs typeface="Century Gothic"/>
              </a:rPr>
              <a:pPr>
                <a:defRPr/>
              </a:pPr>
              <a:t>29.03.2016</a:t>
            </a:fld>
            <a:endParaRPr lang="de-DE" dirty="0">
              <a:latin typeface="Century Gothic"/>
              <a:cs typeface="Century Gothic"/>
            </a:endParaRPr>
          </a:p>
        </p:txBody>
      </p:sp>
      <p:sp>
        <p:nvSpPr>
          <p:cNvPr id="15" name="Foliennummernplatzhalter 5"/>
          <p:cNvSpPr txBox="1">
            <a:spLocks/>
          </p:cNvSpPr>
          <p:nvPr userDrawn="1"/>
        </p:nvSpPr>
        <p:spPr>
          <a:xfrm>
            <a:off x="8777288" y="6270625"/>
            <a:ext cx="2844800" cy="476250"/>
          </a:xfrm>
          <a:prstGeom prst="rect">
            <a:avLst/>
          </a:prstGeom>
        </p:spPr>
        <p:txBody>
          <a:bodyPr anchor="ctr"/>
          <a:lstStyle>
            <a:defPPr>
              <a:defRPr lang="de-DE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CFCD4965-774A-4D14-9FAF-0EDC38EC4159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98429"/>
            <a:ext cx="10515600" cy="1325563"/>
          </a:xfrm>
        </p:spPr>
        <p:txBody>
          <a:bodyPr/>
          <a:lstStyle>
            <a:lvl1pPr algn="r">
              <a:defRPr>
                <a:latin typeface="Century Gothic"/>
                <a:cs typeface="Century Gothic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23" name="Textplatzhalter 2"/>
          <p:cNvSpPr>
            <a:spLocks noGrp="1"/>
          </p:cNvSpPr>
          <p:nvPr>
            <p:ph idx="1"/>
          </p:nvPr>
        </p:nvSpPr>
        <p:spPr bwMode="auto">
          <a:xfrm>
            <a:off x="2794002" y="1635125"/>
            <a:ext cx="90805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 marL="685800" indent="-228600">
              <a:buClr>
                <a:schemeClr val="accent3">
                  <a:lumMod val="60000"/>
                  <a:lumOff val="40000"/>
                </a:schemeClr>
              </a:buClr>
              <a:buFont typeface="Symbol" charset="2"/>
              <a:buChar char="-"/>
              <a:defRPr>
                <a:latin typeface="Century Gothic"/>
                <a:cs typeface="Century Gothic"/>
              </a:defRPr>
            </a:lvl2pPr>
            <a:lvl3pPr marL="1143000" indent="-228600">
              <a:buFont typeface="Courier New"/>
              <a:buChar char="o"/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6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5832D-82C3-47B1-9741-453C87209277}" type="datetime1">
              <a:rPr lang="de-DE"/>
              <a:pPr>
                <a:defRPr/>
              </a:pPr>
              <a:t>29.03.2016</a:t>
            </a:fld>
            <a:endParaRPr lang="de-DE"/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entury Gothic"/>
                <a:cs typeface="Century Gothic"/>
              </a:defRPr>
            </a:lvl1pPr>
          </a:lstStyle>
          <a:p>
            <a:pPr>
              <a:defRPr/>
            </a:pPr>
            <a:fld id="{88F3AAB5-CB44-4371-9CDA-9F7D52169F1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 userDrawn="1"/>
        </p:nvSpPr>
        <p:spPr bwMode="auto">
          <a:xfrm>
            <a:off x="1736725" y="62182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6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76413" y="6356350"/>
            <a:ext cx="14541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DDACC-2131-4043-B3C0-85041B3748D9}" type="datetime1">
              <a:rPr lang="de-DE"/>
              <a:pPr>
                <a:defRPr/>
              </a:pPr>
              <a:t>29.03.2016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716838" y="6356350"/>
            <a:ext cx="35623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Reorganisation Sanitätsbetrieb-Entwurf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F82F5-C7A9-4A7F-9F20-1214E363CBE9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76413" y="6356350"/>
            <a:ext cx="14541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639B3-640C-4002-9986-8B03B53E0AAD}" type="datetime1">
              <a:rPr lang="de-DE"/>
              <a:pPr>
                <a:defRPr/>
              </a:pPr>
              <a:t>29.03.2016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72795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Reorganisation Sanitätsbetrieb-Entwurf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7E9A9-588C-4615-85F7-E594901500CC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4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76413" y="6356350"/>
            <a:ext cx="14541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26158-AF19-48C3-808C-B0BDEB64D74B}" type="datetime1">
              <a:rPr lang="de-DE"/>
              <a:pPr>
                <a:defRPr/>
              </a:pPr>
              <a:t>29.03.2016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72795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Reorganisation Sanitätsbetrieb-Entwurf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9465-2F46-44C1-82BF-8285FE59FF2A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071225" y="-336550"/>
            <a:ext cx="16017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69973" y="1284519"/>
            <a:ext cx="7261617" cy="188413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69972" y="3341912"/>
            <a:ext cx="726161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09609-8150-43C0-A016-27BCE1AD89A5}" type="datetimeFigureOut">
              <a:rPr lang="de-DE"/>
              <a:pPr>
                <a:defRPr/>
              </a:pPr>
              <a:t>29.03.2016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1776413" y="6356350"/>
            <a:ext cx="14541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86730-44E4-412E-A24C-D8681E51752F}" type="datetime1">
              <a:rPr lang="de-DE"/>
              <a:pPr>
                <a:defRPr/>
              </a:pPr>
              <a:t>29.03.2016</a:t>
            </a:fld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72795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Reorganisation Sanitätsbetrieb-Entwurf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02D9E-B1FE-4424-BA8A-3796AB571035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7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7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1776413" y="6356350"/>
            <a:ext cx="14541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7A38-429E-4044-89CF-6D7F640BE89A}" type="datetime1">
              <a:rPr lang="de-DE"/>
              <a:pPr>
                <a:defRPr/>
              </a:pPr>
              <a:t>29.03.2016</a:t>
            </a:fld>
            <a:endParaRPr lang="de-AT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72795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Reorganisation Sanitätsbetrieb-Entwurf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C2F4D-2498-412D-AD43-CFF5FA58E97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1776413" y="6356350"/>
            <a:ext cx="14541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FD87F-CA35-4412-A611-23F7A8634C14}" type="datetime1">
              <a:rPr lang="de-DE"/>
              <a:pPr>
                <a:defRPr/>
              </a:pPr>
              <a:t>29.03.2016</a:t>
            </a:fld>
            <a:endParaRPr lang="de-AT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72795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Reorganisation Sanitätsbetrieb-Entwurf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C0724-D8D3-41EB-A869-2872BA73029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2089150" y="6376988"/>
            <a:ext cx="13652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33A3C-20D3-4274-B8F8-226D9310E89C}" type="datetime1">
              <a:rPr lang="de-DE"/>
              <a:pPr>
                <a:defRPr/>
              </a:pPr>
              <a:t>29.03.2016</a:t>
            </a:fld>
            <a:endParaRPr lang="de-AT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8331200" y="6378575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Reorganisation Sanitätsbetrieb-Entwurf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23888" y="6388100"/>
            <a:ext cx="1308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AA636-0496-4132-A5C3-F7E03BCED523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7" y="27309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1776413" y="6356350"/>
            <a:ext cx="14541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8FE55-0EF2-4E26-8F53-6EDC8C36F7B8}" type="datetime1">
              <a:rPr lang="de-DE"/>
              <a:pPr>
                <a:defRPr/>
              </a:pPr>
              <a:t>29.03.2016</a:t>
            </a:fld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72795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Reorganisation Sanitätsbetrieb-Entwurf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58B2D-E84C-44B9-BD53-F52E6CAFBA1C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1776413" y="6356350"/>
            <a:ext cx="14541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6A820-4EB6-47DD-9593-70E4A308203A}" type="datetime1">
              <a:rPr lang="de-DE"/>
              <a:pPr>
                <a:defRPr/>
              </a:pPr>
              <a:t>29.03.2016</a:t>
            </a:fld>
            <a:endParaRPr lang="de-AT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72795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Reorganisation Sanitätsbetrieb-Entwurf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B0806-9649-4D22-AC29-932620CFAF8A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76413" y="6356350"/>
            <a:ext cx="14541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E4663-0D9E-4AF4-9E0E-0CAB1F240EB0}" type="datetime1">
              <a:rPr lang="de-DE"/>
              <a:pPr>
                <a:defRPr/>
              </a:pPr>
              <a:t>29.03.2016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72795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Reorganisation Sanitätsbetrieb-Entwurf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D5A5E-6EB3-46B9-B8B3-034EA15938F5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7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7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76413" y="6356350"/>
            <a:ext cx="14541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1C736-407F-4EF8-9F1E-089F6637E014}" type="datetime1">
              <a:rPr lang="de-DE"/>
              <a:pPr>
                <a:defRPr/>
              </a:pPr>
              <a:t>29.03.2016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72795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Reorganisation Sanitätsbetrieb-Entwurf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07F3-7747-4BA7-972B-47C04BF17905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776413" y="6356350"/>
            <a:ext cx="145415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13DD4-CCA6-48E8-B2C2-2B4412F7506D}" type="datetime1">
              <a:rPr lang="de-DE"/>
              <a:pPr>
                <a:defRPr/>
              </a:pPr>
              <a:t>29.03.2016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72795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Reorganisation Sanitätsbetrieb-Entwurf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990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633D6-5F83-46D2-8A03-31797FAB52F6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071225" y="-336550"/>
            <a:ext cx="16017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 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9238833" y="2157699"/>
            <a:ext cx="2692756" cy="29368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E73F-8EE5-4BB6-B9E0-A41FD106EC5A}" type="datetimeFigureOut">
              <a:rPr lang="de-DE"/>
              <a:pPr>
                <a:defRPr/>
              </a:pPr>
              <a:t>29.03.2016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071225" y="-336550"/>
            <a:ext cx="16017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539B885-D657-49C8-AE17-0D93EF04E001" descr="4539B885-D657-49C8-AE17-0D93EF04E001"/>
          <p:cNvPicPr>
            <a:picLocks noChangeAspect="1" noChangeArrowheads="1"/>
          </p:cNvPicPr>
          <p:nvPr userDrawn="1"/>
        </p:nvPicPr>
        <p:blipFill>
          <a:blip r:embed="rId3"/>
          <a:srcRect b="15750"/>
          <a:stretch>
            <a:fillRect/>
          </a:stretch>
        </p:blipFill>
        <p:spPr bwMode="auto">
          <a:xfrm>
            <a:off x="0" y="-6350"/>
            <a:ext cx="12192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69973" y="1284519"/>
            <a:ext cx="7261617" cy="188413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69972" y="3341912"/>
            <a:ext cx="726161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0" y="5815013"/>
            <a:ext cx="105251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E9764BE-A69E-49D6-81F6-F236A32117F9}" type="datetimeFigureOut">
              <a:rPr lang="de-DE"/>
              <a:pPr>
                <a:defRPr/>
              </a:pPr>
              <a:t>29.03.2016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515100"/>
            <a:ext cx="3860800" cy="365125"/>
          </a:xfrm>
        </p:spPr>
        <p:txBody>
          <a:bodyPr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de-DE"/>
              <a:t>Fischer Consulting KG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lang="de-DE" dirty="0"/>
            </a:lvl1pPr>
          </a:lstStyle>
          <a:p>
            <a:pPr lvl="0"/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B1F8F-5865-47AB-81E9-0C270F05632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FEFDD-24A3-49C1-BAAE-1172D00D0724}" type="datetimeFigureOut">
              <a:rPr lang="de-DE"/>
              <a:pPr>
                <a:defRPr/>
              </a:pPr>
              <a:t>29.03.2016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1313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24013" y="2894017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3EC1E-9FDE-4E5E-BDFA-11752D3185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C13E7-F84F-4EAC-85D6-90652AF14764}" type="datetimeFigureOut">
              <a:rPr lang="de-DE"/>
              <a:pPr>
                <a:defRPr/>
              </a:pPr>
              <a:t>29.03.2016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65302" y="1600204"/>
            <a:ext cx="4711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81800" y="1600204"/>
            <a:ext cx="4800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466E1-D157-45BF-8EA1-5CAB4179AC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B09A8-3991-46A9-B842-03E55C0B4D2F}" type="datetimeFigureOut">
              <a:rPr lang="de-DE"/>
              <a:pPr>
                <a:defRPr/>
              </a:pPr>
              <a:t>29.03.2016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071225" y="-336550"/>
            <a:ext cx="1601788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43995" y="1535113"/>
            <a:ext cx="470760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743995" y="2174875"/>
            <a:ext cx="470760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908802" y="1535113"/>
            <a:ext cx="4710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908802" y="2174875"/>
            <a:ext cx="47103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363D7-2C99-4836-B236-FD44623128ED}" type="datetimeFigureOut">
              <a:rPr lang="de-DE"/>
              <a:pPr>
                <a:defRPr/>
              </a:pPr>
              <a:t>29.03.2016</a:t>
            </a:fld>
            <a:endParaRPr lang="de-DE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788400" y="6356350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E6F4C-E010-413A-A887-1B977FED05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110C0-D315-4743-A899-D7A799A762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FDA70-50DF-4FE2-8D97-E7BAED90A26D}" type="datetimeFigureOut">
              <a:rPr lang="de-DE"/>
              <a:pPr>
                <a:defRPr/>
              </a:pPr>
              <a:t>29.03.2016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752600" y="274638"/>
            <a:ext cx="10107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752600" y="1600200"/>
            <a:ext cx="10107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>
              <a:defRPr/>
            </a:pPr>
            <a:fld id="{930A07F9-E4E8-4AE2-ABAF-A402DDDA901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8" name="Rechteck 7"/>
          <p:cNvSpPr>
            <a:spLocks noChangeArrowheads="1"/>
          </p:cNvSpPr>
          <p:nvPr userDrawn="1"/>
        </p:nvSpPr>
        <p:spPr bwMode="auto">
          <a:xfrm rot="5400000">
            <a:off x="-2208213" y="2209801"/>
            <a:ext cx="5889625" cy="1473200"/>
          </a:xfrm>
          <a:prstGeom prst="rect">
            <a:avLst/>
          </a:prstGeom>
          <a:gradFill rotWithShape="1">
            <a:gsLst>
              <a:gs pos="0">
                <a:srgbClr val="8DA0AD"/>
              </a:gs>
              <a:gs pos="100000">
                <a:schemeClr val="bg1"/>
              </a:gs>
            </a:gsLst>
            <a:lin ang="10800000"/>
          </a:gra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lt1"/>
              </a:solidFill>
              <a:latin typeface="+mn-lt"/>
              <a:cs typeface="+mn-cs"/>
            </a:endParaRPr>
          </a:p>
        </p:txBody>
      </p:sp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39725" y="141288"/>
            <a:ext cx="801688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41488" y="6318250"/>
            <a:ext cx="10525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pPr>
              <a:defRPr/>
            </a:pPr>
            <a:fld id="{928307AB-0B73-41EE-A91A-D0AF8BF4F991}" type="datetimeFigureOut">
              <a:rPr lang="de-DE"/>
              <a:pPr>
                <a:defRPr/>
              </a:pPr>
              <a:t>29.03.2016</a:t>
            </a:fld>
            <a:endParaRPr lang="de-DE" dirty="0"/>
          </a:p>
        </p:txBody>
      </p:sp>
      <p:pic>
        <p:nvPicPr>
          <p:cNvPr id="1033" name="C1A9C3CD-6D6D-45BA-8EA2-56A188F73C01" descr="C1A9C3CD-6D6D-45BA-8EA2-56A188F73C01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0" y="5776913"/>
            <a:ext cx="14732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3" r:id="rId5"/>
    <p:sldLayoutId id="2147483712" r:id="rId6"/>
    <p:sldLayoutId id="2147483711" r:id="rId7"/>
    <p:sldLayoutId id="2147483718" r:id="rId8"/>
    <p:sldLayoutId id="2147483710" r:id="rId9"/>
    <p:sldLayoutId id="2147483709" r:id="rId10"/>
    <p:sldLayoutId id="2147483708" r:id="rId11"/>
    <p:sldLayoutId id="2147483707" r:id="rId12"/>
    <p:sldLayoutId id="2147483706" r:id="rId13"/>
    <p:sldLayoutId id="2147483705" r:id="rId14"/>
    <p:sldLayoutId id="2147483719" r:id="rId15"/>
    <p:sldLayoutId id="2147483720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de-DE" sz="3200" kern="1200" dirty="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de-DE" sz="2800" kern="1200" dirty="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de-DE" sz="2400" kern="1200" dirty="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de-DE" sz="2000" kern="1200" dirty="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lang="de-DE" sz="2000" kern="1200" dirty="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ctrTitle"/>
          </p:nvPr>
        </p:nvSpPr>
        <p:spPr>
          <a:xfrm>
            <a:off x="1414463" y="620713"/>
            <a:ext cx="10517187" cy="1884362"/>
          </a:xfrm>
        </p:spPr>
        <p:txBody>
          <a:bodyPr/>
          <a:lstStyle/>
          <a:p>
            <a:pPr algn="ctr"/>
            <a:r>
              <a:rPr lang="de-DE" sz="6000" smtClean="0">
                <a:solidFill>
                  <a:schemeClr val="tx1"/>
                </a:solidFill>
                <a:latin typeface="Arial Unicode MS" pitchFamily="34" charset="-128"/>
              </a:rPr>
              <a:t>Innovazione amministrativa: L‘analisi critica dei compiti</a:t>
            </a:r>
          </a:p>
        </p:txBody>
      </p:sp>
      <p:sp>
        <p:nvSpPr>
          <p:cNvPr id="33794" name="Titel 1"/>
          <p:cNvSpPr txBox="1">
            <a:spLocks/>
          </p:cNvSpPr>
          <p:nvPr/>
        </p:nvSpPr>
        <p:spPr bwMode="auto">
          <a:xfrm>
            <a:off x="100013" y="5095875"/>
            <a:ext cx="726122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/>
            <a:endParaRPr lang="de-DE" sz="2000">
              <a:solidFill>
                <a:schemeClr val="bg1"/>
              </a:solidFill>
              <a:latin typeface="Century Gothic" pitchFamily="34" charset="0"/>
            </a:endParaRPr>
          </a:p>
          <a:p>
            <a:pPr defTabSz="457200" eaLnBrk="0" hangingPunct="0"/>
            <a:r>
              <a:rPr lang="de-DE" sz="2000" b="1">
                <a:solidFill>
                  <a:schemeClr val="bg1"/>
                </a:solidFill>
                <a:latin typeface="Arial Unicode MS" pitchFamily="34" charset="-128"/>
              </a:rPr>
              <a:t>Pressekonferenz Landesrätin Deeg - 28. März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>
                <a:latin typeface="Century Gothic" pitchFamily="34" charset="0"/>
              </a:rPr>
              <a:t>Risultati intermedi – livello generale</a:t>
            </a:r>
          </a:p>
        </p:txBody>
      </p:sp>
      <p:sp>
        <p:nvSpPr>
          <p:cNvPr id="44034" name="Inhaltsplatzhalter 4"/>
          <p:cNvSpPr>
            <a:spLocks noGrp="1"/>
          </p:cNvSpPr>
          <p:nvPr>
            <p:ph idx="1"/>
          </p:nvPr>
        </p:nvSpPr>
        <p:spPr>
          <a:xfrm>
            <a:off x="1752600" y="1622425"/>
            <a:ext cx="10107613" cy="4525963"/>
          </a:xfrm>
        </p:spPr>
        <p:txBody>
          <a:bodyPr/>
          <a:lstStyle/>
          <a:p>
            <a:r>
              <a:rPr smtClean="0">
                <a:latin typeface="Century Gothic" pitchFamily="34" charset="0"/>
              </a:rPr>
              <a:t>Numerose „piccole“proposte concrete – utili per incremento dell‘efficienza e miglioramento continuo</a:t>
            </a:r>
          </a:p>
          <a:p>
            <a:r>
              <a:rPr smtClean="0">
                <a:latin typeface="Century Gothic" pitchFamily="34" charset="0"/>
              </a:rPr>
              <a:t>Messa in luce di ambiti potenziali di innovazione e riorganizzazione</a:t>
            </a:r>
          </a:p>
          <a:p>
            <a:r>
              <a:rPr smtClean="0">
                <a:latin typeface="Century Gothic" pitchFamily="34" charset="0"/>
              </a:rPr>
              <a:t>Proposte per ottimizzazione di processi e strutture</a:t>
            </a:r>
          </a:p>
          <a:p>
            <a:pPr>
              <a:buFont typeface="Arial" charset="0"/>
              <a:buNone/>
            </a:pPr>
            <a:endParaRPr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/>
          </p:nvPr>
        </p:nvSpPr>
        <p:spPr>
          <a:xfrm>
            <a:off x="1739900" y="196850"/>
            <a:ext cx="9690100" cy="1143000"/>
          </a:xfrm>
        </p:spPr>
        <p:txBody>
          <a:bodyPr/>
          <a:lstStyle/>
          <a:p>
            <a:r>
              <a:rPr sz="4000" b="1" smtClean="0">
                <a:latin typeface="Arial Unicode MS" pitchFamily="34" charset="-128"/>
              </a:rPr>
              <a:t>Risultati intermedi: Servizi trasversali</a:t>
            </a:r>
            <a:endParaRPr sz="3600" b="1" smtClean="0">
              <a:latin typeface="Arial Unicode MS" pitchFamily="34" charset="-128"/>
            </a:endParaRPr>
          </a:p>
        </p:txBody>
      </p:sp>
      <p:sp>
        <p:nvSpPr>
          <p:cNvPr id="46082" name="Inhaltsplatzhalter 2"/>
          <p:cNvSpPr>
            <a:spLocks noGrp="1"/>
          </p:cNvSpPr>
          <p:nvPr>
            <p:ph idx="1"/>
          </p:nvPr>
        </p:nvSpPr>
        <p:spPr>
          <a:xfrm>
            <a:off x="1730375" y="1922463"/>
            <a:ext cx="10174288" cy="396398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sz="2400" smtClean="0">
                <a:latin typeface="Century Gothic" pitchFamily="34" charset="0"/>
              </a:rPr>
              <a:t>È emersa la necessità urgente di rafforzare i seguenti ambiti per permettere un buon funzionamento dell‘amministrazione:</a:t>
            </a:r>
          </a:p>
          <a:p>
            <a:pPr marL="0" indent="0"/>
            <a:r>
              <a:rPr sz="2400" smtClean="0">
                <a:latin typeface="Century Gothic" pitchFamily="34" charset="0"/>
              </a:rPr>
              <a:t> Informatica / IT</a:t>
            </a:r>
          </a:p>
          <a:p>
            <a:pPr marL="0" indent="0"/>
            <a:r>
              <a:rPr sz="2400" smtClean="0">
                <a:latin typeface="Century Gothic" pitchFamily="34" charset="0"/>
              </a:rPr>
              <a:t> Finanze</a:t>
            </a:r>
          </a:p>
          <a:p>
            <a:pPr marL="0" indent="0"/>
            <a:r>
              <a:rPr sz="2400" smtClean="0">
                <a:latin typeface="Century Gothic" pitchFamily="34" charset="0"/>
              </a:rPr>
              <a:t> Appalti</a:t>
            </a:r>
          </a:p>
          <a:p>
            <a:pPr marL="0" indent="0"/>
            <a:r>
              <a:rPr sz="2400" smtClean="0">
                <a:latin typeface="Century Gothic" pitchFamily="34" charset="0"/>
              </a:rPr>
              <a:t> Consulenza legale</a:t>
            </a:r>
          </a:p>
          <a:p>
            <a:pPr marL="0" indent="0"/>
            <a:r>
              <a:rPr sz="2400" smtClean="0">
                <a:latin typeface="Century Gothic" pitchFamily="34" charset="0"/>
              </a:rPr>
              <a:t> Organizzazione</a:t>
            </a:r>
          </a:p>
          <a:p>
            <a:pPr marL="0" indent="0"/>
            <a:r>
              <a:rPr sz="2400" smtClean="0">
                <a:latin typeface="Century Gothic" pitchFamily="34" charset="0"/>
              </a:rPr>
              <a:t> Sviluppo del personale</a:t>
            </a:r>
          </a:p>
          <a:p>
            <a:pPr marL="0" indent="0"/>
            <a:endParaRPr sz="240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3"/>
          <p:cNvSpPr>
            <a:spLocks noGrp="1"/>
          </p:cNvSpPr>
          <p:nvPr>
            <p:ph type="title"/>
          </p:nvPr>
        </p:nvSpPr>
        <p:spPr>
          <a:xfrm>
            <a:off x="1752600" y="274638"/>
            <a:ext cx="9931400" cy="1143000"/>
          </a:xfrm>
        </p:spPr>
        <p:txBody>
          <a:bodyPr/>
          <a:lstStyle/>
          <a:p>
            <a:r>
              <a:rPr b="1" smtClean="0">
                <a:latin typeface="Arial Unicode MS" pitchFamily="34" charset="-128"/>
              </a:rPr>
              <a:t>Prossimi passi</a:t>
            </a:r>
          </a:p>
        </p:txBody>
      </p:sp>
      <p:sp>
        <p:nvSpPr>
          <p:cNvPr id="48130" name="Inhaltsplatzhalter 4"/>
          <p:cNvSpPr>
            <a:spLocks noGrp="1"/>
          </p:cNvSpPr>
          <p:nvPr>
            <p:ph idx="1"/>
          </p:nvPr>
        </p:nvSpPr>
        <p:spPr>
          <a:xfrm>
            <a:off x="1752600" y="1468438"/>
            <a:ext cx="10107613" cy="4525962"/>
          </a:xfrm>
        </p:spPr>
        <p:txBody>
          <a:bodyPr/>
          <a:lstStyle/>
          <a:p>
            <a:r>
              <a:rPr smtClean="0">
                <a:latin typeface="Century Gothic" pitchFamily="34" charset="0"/>
              </a:rPr>
              <a:t>Conclusione fase di progetto, ultimi incontri con dipartimenti e assessori (con definizione delle priorità)</a:t>
            </a:r>
          </a:p>
          <a:p>
            <a:r>
              <a:rPr smtClean="0">
                <a:latin typeface="Century Gothic" pitchFamily="34" charset="0"/>
              </a:rPr>
              <a:t>Consolidamento dei risultati da parte del team di progetto e del comitato guida</a:t>
            </a:r>
          </a:p>
          <a:p>
            <a:r>
              <a:rPr smtClean="0">
                <a:latin typeface="Century Gothic" pitchFamily="34" charset="0"/>
              </a:rPr>
              <a:t>Presentazione del catalogo di misure consolidato in Giunta provinciale </a:t>
            </a:r>
          </a:p>
          <a:p>
            <a:r>
              <a:rPr smtClean="0">
                <a:latin typeface="Century Gothic" pitchFamily="34" charset="0"/>
              </a:rPr>
              <a:t>Discussione in Giunta provinciale</a:t>
            </a:r>
          </a:p>
          <a:p>
            <a:r>
              <a:rPr smtClean="0">
                <a:latin typeface="Century Gothic" pitchFamily="34" charset="0"/>
              </a:rPr>
              <a:t>Conclusione progetto aprile 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09750" y="274638"/>
            <a:ext cx="10050463" cy="609600"/>
          </a:xfrm>
        </p:spPr>
        <p:txBody>
          <a:bodyPr/>
          <a:lstStyle/>
          <a:p>
            <a:r>
              <a:rPr lang="de-DE" altLang="de-DE" sz="3200" b="1" smtClean="0">
                <a:latin typeface="Arial Unicode MS" pitchFamily="34" charset="-128"/>
              </a:rPr>
              <a:t>Innovazione amministrativa 2018: panoramica</a:t>
            </a:r>
          </a:p>
        </p:txBody>
      </p:sp>
      <p:pic>
        <p:nvPicPr>
          <p:cNvPr id="3481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438" y="1023938"/>
            <a:ext cx="10566400" cy="5257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4819" name="Oval 12"/>
          <p:cNvSpPr>
            <a:spLocks noChangeArrowheads="1"/>
          </p:cNvSpPr>
          <p:nvPr/>
        </p:nvSpPr>
        <p:spPr bwMode="auto">
          <a:xfrm>
            <a:off x="912813" y="2205038"/>
            <a:ext cx="95250" cy="71437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de-DE" altLang="de-DE" sz="2800">
              <a:latin typeface="Times New Roman" pitchFamily="18" charset="0"/>
            </a:endParaRP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876300" y="1104900"/>
            <a:ext cx="10363200" cy="366713"/>
          </a:xfrm>
          <a:prstGeom prst="rect">
            <a:avLst/>
          </a:prstGeom>
          <a:solidFill>
            <a:srgbClr val="4E69B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Century Gothic" pitchFamily="34" charset="0"/>
              </a:rPr>
              <a:t>Comitato direttivo Innovazione amministrativa</a:t>
            </a: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2676525" y="1943100"/>
            <a:ext cx="1381125" cy="2667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tIns="10800" bIns="10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solidFill>
                  <a:schemeClr val="bg1"/>
                </a:solidFill>
                <a:latin typeface="Century Gothic" pitchFamily="34" charset="0"/>
              </a:rPr>
              <a:t>Progetti</a:t>
            </a: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1095375" y="2352675"/>
            <a:ext cx="19431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Verdana" pitchFamily="34" charset="0"/>
              </a:rPr>
              <a:t>Critica dei compiti</a:t>
            </a:r>
          </a:p>
        </p:txBody>
      </p:sp>
      <p:sp>
        <p:nvSpPr>
          <p:cNvPr id="34823" name="Text Box 9"/>
          <p:cNvSpPr txBox="1">
            <a:spLocks noChangeArrowheads="1"/>
          </p:cNvSpPr>
          <p:nvPr/>
        </p:nvSpPr>
        <p:spPr bwMode="auto">
          <a:xfrm>
            <a:off x="3416300" y="2359025"/>
            <a:ext cx="19431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latin typeface="Verdana" pitchFamily="34" charset="0"/>
              </a:rPr>
              <a:t>Novella 17/93</a:t>
            </a:r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977900" y="3001963"/>
            <a:ext cx="219075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Nuova struttura dirigenziale</a:t>
            </a:r>
          </a:p>
        </p:txBody>
      </p:sp>
      <p:sp>
        <p:nvSpPr>
          <p:cNvPr id="34825" name="Text Box 11"/>
          <p:cNvSpPr txBox="1">
            <a:spLocks noChangeArrowheads="1"/>
          </p:cNvSpPr>
          <p:nvPr/>
        </p:nvSpPr>
        <p:spPr bwMode="auto">
          <a:xfrm>
            <a:off x="3340100" y="3140075"/>
            <a:ext cx="20764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latin typeface="Verdana" pitchFamily="34" charset="0"/>
              </a:rPr>
              <a:t>Digitalizzazione</a:t>
            </a:r>
          </a:p>
        </p:txBody>
      </p:sp>
      <p:sp>
        <p:nvSpPr>
          <p:cNvPr id="34826" name="Text Box 13"/>
          <p:cNvSpPr txBox="1">
            <a:spLocks noChangeArrowheads="1"/>
          </p:cNvSpPr>
          <p:nvPr/>
        </p:nvSpPr>
        <p:spPr bwMode="auto">
          <a:xfrm>
            <a:off x="1003300" y="3789363"/>
            <a:ext cx="2143125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Nuova legge sul personale</a:t>
            </a:r>
          </a:p>
        </p:txBody>
      </p:sp>
      <p:sp>
        <p:nvSpPr>
          <p:cNvPr id="34827" name="Text Box 14"/>
          <p:cNvSpPr txBox="1">
            <a:spLocks noChangeArrowheads="1"/>
          </p:cNvSpPr>
          <p:nvPr/>
        </p:nvSpPr>
        <p:spPr bwMode="auto">
          <a:xfrm>
            <a:off x="3305175" y="3795713"/>
            <a:ext cx="217170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Armonizzazione bilancio</a:t>
            </a:r>
          </a:p>
        </p:txBody>
      </p:sp>
      <p:sp>
        <p:nvSpPr>
          <p:cNvPr id="34828" name="Text Box 15"/>
          <p:cNvSpPr txBox="1">
            <a:spLocks noChangeArrowheads="1"/>
          </p:cNvSpPr>
          <p:nvPr/>
        </p:nvSpPr>
        <p:spPr bwMode="auto">
          <a:xfrm>
            <a:off x="6711950" y="2665413"/>
            <a:ext cx="22288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Piano della performance</a:t>
            </a:r>
          </a:p>
        </p:txBody>
      </p:sp>
      <p:sp>
        <p:nvSpPr>
          <p:cNvPr id="34829" name="Text Box 16"/>
          <p:cNvSpPr txBox="1">
            <a:spLocks noChangeArrowheads="1"/>
          </p:cNvSpPr>
          <p:nvPr/>
        </p:nvSpPr>
        <p:spPr bwMode="auto">
          <a:xfrm>
            <a:off x="9007475" y="2546350"/>
            <a:ext cx="2219325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tIns="144000" rIns="18000" bIns="144000" anchor="ctr"/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Documento di economia e finanza (DEF) provinciale</a:t>
            </a:r>
          </a:p>
        </p:txBody>
      </p:sp>
      <p:sp>
        <p:nvSpPr>
          <p:cNvPr id="34830" name="Text Box 18"/>
          <p:cNvSpPr txBox="1">
            <a:spLocks noChangeArrowheads="1"/>
          </p:cNvSpPr>
          <p:nvPr/>
        </p:nvSpPr>
        <p:spPr bwMode="auto">
          <a:xfrm>
            <a:off x="9017000" y="3192463"/>
            <a:ext cx="220980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Comunicazione strutturata</a:t>
            </a:r>
          </a:p>
        </p:txBody>
      </p:sp>
      <p:sp>
        <p:nvSpPr>
          <p:cNvPr id="34831" name="Text Box 19"/>
          <p:cNvSpPr txBox="1">
            <a:spLocks noChangeArrowheads="1"/>
          </p:cNvSpPr>
          <p:nvPr/>
        </p:nvSpPr>
        <p:spPr bwMode="auto">
          <a:xfrm>
            <a:off x="9013825" y="3884613"/>
            <a:ext cx="2219325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Comitato revisione spesa pubblica</a:t>
            </a:r>
          </a:p>
        </p:txBody>
      </p:sp>
      <p:sp>
        <p:nvSpPr>
          <p:cNvPr id="34832" name="Text Box 21"/>
          <p:cNvSpPr txBox="1">
            <a:spLocks noChangeArrowheads="1"/>
          </p:cNvSpPr>
          <p:nvPr/>
        </p:nvSpPr>
        <p:spPr bwMode="auto">
          <a:xfrm>
            <a:off x="1095375" y="2352675"/>
            <a:ext cx="19431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Verdana" pitchFamily="34" charset="0"/>
              </a:rPr>
              <a:t>Critica dei compiti</a:t>
            </a:r>
          </a:p>
        </p:txBody>
      </p:sp>
      <p:sp>
        <p:nvSpPr>
          <p:cNvPr id="34833" name="Text Box 22"/>
          <p:cNvSpPr txBox="1">
            <a:spLocks noChangeArrowheads="1"/>
          </p:cNvSpPr>
          <p:nvPr/>
        </p:nvSpPr>
        <p:spPr bwMode="auto">
          <a:xfrm>
            <a:off x="3416300" y="2359025"/>
            <a:ext cx="19431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latin typeface="Verdana" pitchFamily="34" charset="0"/>
              </a:rPr>
              <a:t>Novella 17/93</a:t>
            </a:r>
          </a:p>
        </p:txBody>
      </p:sp>
      <p:sp>
        <p:nvSpPr>
          <p:cNvPr id="34834" name="Text Box 23"/>
          <p:cNvSpPr txBox="1">
            <a:spLocks noChangeArrowheads="1"/>
          </p:cNvSpPr>
          <p:nvPr/>
        </p:nvSpPr>
        <p:spPr bwMode="auto">
          <a:xfrm>
            <a:off x="3340100" y="3140075"/>
            <a:ext cx="20764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latin typeface="Verdana" pitchFamily="34" charset="0"/>
              </a:rPr>
              <a:t>Digitalizzazione</a:t>
            </a:r>
          </a:p>
        </p:txBody>
      </p:sp>
      <p:sp>
        <p:nvSpPr>
          <p:cNvPr id="34835" name="Text Box 24"/>
          <p:cNvSpPr txBox="1">
            <a:spLocks noChangeArrowheads="1"/>
          </p:cNvSpPr>
          <p:nvPr/>
        </p:nvSpPr>
        <p:spPr bwMode="auto">
          <a:xfrm>
            <a:off x="1095375" y="2352675"/>
            <a:ext cx="19431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Verdana" pitchFamily="34" charset="0"/>
              </a:rPr>
              <a:t>Critica dei compiti</a:t>
            </a:r>
          </a:p>
        </p:txBody>
      </p:sp>
      <p:sp>
        <p:nvSpPr>
          <p:cNvPr id="34836" name="Text Box 25"/>
          <p:cNvSpPr txBox="1">
            <a:spLocks noChangeArrowheads="1"/>
          </p:cNvSpPr>
          <p:nvPr/>
        </p:nvSpPr>
        <p:spPr bwMode="auto">
          <a:xfrm>
            <a:off x="3416300" y="2359025"/>
            <a:ext cx="19431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latin typeface="Verdana" pitchFamily="34" charset="0"/>
              </a:rPr>
              <a:t>Novella 17/93</a:t>
            </a:r>
          </a:p>
        </p:txBody>
      </p:sp>
      <p:sp>
        <p:nvSpPr>
          <p:cNvPr id="34837" name="Text Box 26"/>
          <p:cNvSpPr txBox="1">
            <a:spLocks noChangeArrowheads="1"/>
          </p:cNvSpPr>
          <p:nvPr/>
        </p:nvSpPr>
        <p:spPr bwMode="auto">
          <a:xfrm>
            <a:off x="977900" y="3001963"/>
            <a:ext cx="219075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Nuova struttura dirigenziale</a:t>
            </a:r>
          </a:p>
        </p:txBody>
      </p:sp>
      <p:sp>
        <p:nvSpPr>
          <p:cNvPr id="34838" name="Text Box 27"/>
          <p:cNvSpPr txBox="1">
            <a:spLocks noChangeArrowheads="1"/>
          </p:cNvSpPr>
          <p:nvPr/>
        </p:nvSpPr>
        <p:spPr bwMode="auto">
          <a:xfrm>
            <a:off x="3340100" y="3140075"/>
            <a:ext cx="20764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latin typeface="Verdana" pitchFamily="34" charset="0"/>
              </a:rPr>
              <a:t>Digitalizzazione</a:t>
            </a:r>
          </a:p>
        </p:txBody>
      </p:sp>
      <p:sp>
        <p:nvSpPr>
          <p:cNvPr id="34839" name="Text Box 28"/>
          <p:cNvSpPr txBox="1">
            <a:spLocks noChangeArrowheads="1"/>
          </p:cNvSpPr>
          <p:nvPr/>
        </p:nvSpPr>
        <p:spPr bwMode="auto">
          <a:xfrm>
            <a:off x="1095375" y="2352675"/>
            <a:ext cx="19431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Verdana" pitchFamily="34" charset="0"/>
              </a:rPr>
              <a:t>Critica dei compiti</a:t>
            </a:r>
          </a:p>
        </p:txBody>
      </p:sp>
      <p:sp>
        <p:nvSpPr>
          <p:cNvPr id="34840" name="Text Box 29"/>
          <p:cNvSpPr txBox="1">
            <a:spLocks noChangeArrowheads="1"/>
          </p:cNvSpPr>
          <p:nvPr/>
        </p:nvSpPr>
        <p:spPr bwMode="auto">
          <a:xfrm>
            <a:off x="3416300" y="2359025"/>
            <a:ext cx="19431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latin typeface="Verdana" pitchFamily="34" charset="0"/>
              </a:rPr>
              <a:t>Novella 17/93</a:t>
            </a:r>
          </a:p>
        </p:txBody>
      </p:sp>
      <p:sp>
        <p:nvSpPr>
          <p:cNvPr id="34841" name="Text Box 30"/>
          <p:cNvSpPr txBox="1">
            <a:spLocks noChangeArrowheads="1"/>
          </p:cNvSpPr>
          <p:nvPr/>
        </p:nvSpPr>
        <p:spPr bwMode="auto">
          <a:xfrm>
            <a:off x="1003300" y="3789363"/>
            <a:ext cx="2143125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Nuova legge sul personale</a:t>
            </a:r>
          </a:p>
        </p:txBody>
      </p:sp>
      <p:sp>
        <p:nvSpPr>
          <p:cNvPr id="34842" name="Text Box 31"/>
          <p:cNvSpPr txBox="1">
            <a:spLocks noChangeArrowheads="1"/>
          </p:cNvSpPr>
          <p:nvPr/>
        </p:nvSpPr>
        <p:spPr bwMode="auto">
          <a:xfrm>
            <a:off x="977900" y="3001963"/>
            <a:ext cx="219075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Nuova struttura dirigenziale</a:t>
            </a:r>
          </a:p>
        </p:txBody>
      </p:sp>
      <p:sp>
        <p:nvSpPr>
          <p:cNvPr id="34843" name="Text Box 32"/>
          <p:cNvSpPr txBox="1">
            <a:spLocks noChangeArrowheads="1"/>
          </p:cNvSpPr>
          <p:nvPr/>
        </p:nvSpPr>
        <p:spPr bwMode="auto">
          <a:xfrm>
            <a:off x="3340100" y="3140075"/>
            <a:ext cx="207645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latin typeface="Verdana" pitchFamily="34" charset="0"/>
              </a:rPr>
              <a:t>Digitalizzazione</a:t>
            </a:r>
          </a:p>
        </p:txBody>
      </p:sp>
      <p:sp>
        <p:nvSpPr>
          <p:cNvPr id="34844" name="Text Box 33"/>
          <p:cNvSpPr txBox="1">
            <a:spLocks noChangeArrowheads="1"/>
          </p:cNvSpPr>
          <p:nvPr/>
        </p:nvSpPr>
        <p:spPr bwMode="auto">
          <a:xfrm>
            <a:off x="1095375" y="2352675"/>
            <a:ext cx="19431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600">
                <a:latin typeface="Verdana" pitchFamily="34" charset="0"/>
              </a:rPr>
              <a:t>Critica dei compiti</a:t>
            </a:r>
          </a:p>
        </p:txBody>
      </p:sp>
      <p:sp>
        <p:nvSpPr>
          <p:cNvPr id="34845" name="Text Box 34"/>
          <p:cNvSpPr txBox="1">
            <a:spLocks noChangeArrowheads="1"/>
          </p:cNvSpPr>
          <p:nvPr/>
        </p:nvSpPr>
        <p:spPr bwMode="auto">
          <a:xfrm>
            <a:off x="3416300" y="2359025"/>
            <a:ext cx="19431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600">
                <a:latin typeface="Verdana" pitchFamily="34" charset="0"/>
              </a:rPr>
              <a:t>Novella 17/93</a:t>
            </a:r>
          </a:p>
        </p:txBody>
      </p:sp>
      <p:sp>
        <p:nvSpPr>
          <p:cNvPr id="34846" name="Text Box 35"/>
          <p:cNvSpPr txBox="1">
            <a:spLocks noChangeArrowheads="1"/>
          </p:cNvSpPr>
          <p:nvPr/>
        </p:nvSpPr>
        <p:spPr bwMode="auto">
          <a:xfrm>
            <a:off x="3305175" y="3795713"/>
            <a:ext cx="217170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Armonizzazione bilancio</a:t>
            </a:r>
          </a:p>
        </p:txBody>
      </p:sp>
      <p:sp>
        <p:nvSpPr>
          <p:cNvPr id="34847" name="Text Box 36"/>
          <p:cNvSpPr txBox="1">
            <a:spLocks noChangeArrowheads="1"/>
          </p:cNvSpPr>
          <p:nvPr/>
        </p:nvSpPr>
        <p:spPr bwMode="auto">
          <a:xfrm>
            <a:off x="1003300" y="3789363"/>
            <a:ext cx="2143125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Nuova legge sul personale</a:t>
            </a:r>
          </a:p>
        </p:txBody>
      </p:sp>
      <p:sp>
        <p:nvSpPr>
          <p:cNvPr id="34848" name="Text Box 37"/>
          <p:cNvSpPr txBox="1">
            <a:spLocks noChangeArrowheads="1"/>
          </p:cNvSpPr>
          <p:nvPr/>
        </p:nvSpPr>
        <p:spPr bwMode="auto">
          <a:xfrm>
            <a:off x="977900" y="3001963"/>
            <a:ext cx="219075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Nuova struttura dirigenziale</a:t>
            </a:r>
          </a:p>
        </p:txBody>
      </p:sp>
      <p:sp>
        <p:nvSpPr>
          <p:cNvPr id="34849" name="Text Box 38"/>
          <p:cNvSpPr txBox="1">
            <a:spLocks noChangeArrowheads="1"/>
          </p:cNvSpPr>
          <p:nvPr/>
        </p:nvSpPr>
        <p:spPr bwMode="auto">
          <a:xfrm>
            <a:off x="3340100" y="3155950"/>
            <a:ext cx="20764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Digitalizzazione</a:t>
            </a:r>
          </a:p>
        </p:txBody>
      </p:sp>
      <p:sp>
        <p:nvSpPr>
          <p:cNvPr id="34850" name="Text Box 39"/>
          <p:cNvSpPr txBox="1">
            <a:spLocks noChangeArrowheads="1"/>
          </p:cNvSpPr>
          <p:nvPr/>
        </p:nvSpPr>
        <p:spPr bwMode="auto">
          <a:xfrm>
            <a:off x="1057275" y="2243138"/>
            <a:ext cx="217170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Analisi critica dei compiti</a:t>
            </a:r>
          </a:p>
        </p:txBody>
      </p:sp>
      <p:sp>
        <p:nvSpPr>
          <p:cNvPr id="34851" name="Text Box 40"/>
          <p:cNvSpPr txBox="1">
            <a:spLocks noChangeArrowheads="1"/>
          </p:cNvSpPr>
          <p:nvPr/>
        </p:nvSpPr>
        <p:spPr bwMode="auto">
          <a:xfrm>
            <a:off x="3416300" y="2374900"/>
            <a:ext cx="19431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Novella 17/93</a:t>
            </a: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922338" y="2143125"/>
            <a:ext cx="2305050" cy="752475"/>
          </a:xfrm>
          <a:prstGeom prst="ellipse">
            <a:avLst/>
          </a:prstGeom>
          <a:noFill/>
          <a:ln w="57150" algn="ctr">
            <a:solidFill>
              <a:srgbClr val="99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de-DE" altLang="de-DE" sz="2800">
              <a:latin typeface="Times New Roman" pitchFamily="18" charset="0"/>
            </a:endParaRPr>
          </a:p>
        </p:txBody>
      </p:sp>
      <p:sp>
        <p:nvSpPr>
          <p:cNvPr id="34853" name="Text Box 75"/>
          <p:cNvSpPr txBox="1">
            <a:spLocks noChangeArrowheads="1"/>
          </p:cNvSpPr>
          <p:nvPr/>
        </p:nvSpPr>
        <p:spPr bwMode="auto">
          <a:xfrm>
            <a:off x="6702425" y="3644900"/>
            <a:ext cx="2257425" cy="347663"/>
          </a:xfrm>
          <a:prstGeom prst="rect">
            <a:avLst/>
          </a:prstGeom>
          <a:solidFill>
            <a:srgbClr val="FF8243"/>
          </a:solidFill>
          <a:ln w="9525">
            <a:noFill/>
            <a:miter lim="800000"/>
            <a:headEnd/>
            <a:tailEnd/>
          </a:ln>
        </p:spPr>
        <p:txBody>
          <a:bodyPr tIns="36000" bIns="36000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Century Gothic" pitchFamily="34" charset="0"/>
              </a:rPr>
              <a:t>Organi</a:t>
            </a:r>
          </a:p>
        </p:txBody>
      </p:sp>
      <p:sp>
        <p:nvSpPr>
          <p:cNvPr id="34854" name="Text Box 74"/>
          <p:cNvSpPr txBox="1">
            <a:spLocks noChangeArrowheads="1"/>
          </p:cNvSpPr>
          <p:nvPr/>
        </p:nvSpPr>
        <p:spPr bwMode="auto">
          <a:xfrm>
            <a:off x="6715125" y="2190750"/>
            <a:ext cx="1866900" cy="366713"/>
          </a:xfrm>
          <a:prstGeom prst="rect">
            <a:avLst/>
          </a:prstGeom>
          <a:solidFill>
            <a:srgbClr val="FF824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Century Gothic" pitchFamily="34" charset="0"/>
              </a:rPr>
              <a:t>Strumenti</a:t>
            </a:r>
          </a:p>
        </p:txBody>
      </p:sp>
      <p:sp>
        <p:nvSpPr>
          <p:cNvPr id="34855" name="Text Box 73"/>
          <p:cNvSpPr txBox="1">
            <a:spLocks noChangeArrowheads="1"/>
          </p:cNvSpPr>
          <p:nvPr/>
        </p:nvSpPr>
        <p:spPr bwMode="auto">
          <a:xfrm>
            <a:off x="6657975" y="1933575"/>
            <a:ext cx="4629150" cy="347663"/>
          </a:xfrm>
          <a:prstGeom prst="rect">
            <a:avLst/>
          </a:prstGeom>
          <a:solidFill>
            <a:srgbClr val="FF8243"/>
          </a:solidFill>
          <a:ln w="9525">
            <a:noFill/>
            <a:miter lim="800000"/>
            <a:headEnd/>
            <a:tailEnd/>
          </a:ln>
        </p:spPr>
        <p:txBody>
          <a:bodyPr t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Century Gothic" pitchFamily="34" charset="0"/>
              </a:rPr>
              <a:t>Governance e ottimizzazione</a:t>
            </a:r>
          </a:p>
        </p:txBody>
      </p:sp>
      <p:sp>
        <p:nvSpPr>
          <p:cNvPr id="34856" name="Text Box 17"/>
          <p:cNvSpPr txBox="1">
            <a:spLocks noChangeArrowheads="1"/>
          </p:cNvSpPr>
          <p:nvPr/>
        </p:nvSpPr>
        <p:spPr bwMode="auto">
          <a:xfrm>
            <a:off x="6692900" y="3168650"/>
            <a:ext cx="2257425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Sviluppo strategico del personale</a:t>
            </a:r>
          </a:p>
        </p:txBody>
      </p:sp>
      <p:sp>
        <p:nvSpPr>
          <p:cNvPr id="34857" name="Text Box 20"/>
          <p:cNvSpPr txBox="1">
            <a:spLocks noChangeArrowheads="1"/>
          </p:cNvSpPr>
          <p:nvPr/>
        </p:nvSpPr>
        <p:spPr bwMode="auto">
          <a:xfrm>
            <a:off x="6711950" y="3989388"/>
            <a:ext cx="21431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Commissione risorse</a:t>
            </a:r>
          </a:p>
        </p:txBody>
      </p:sp>
      <p:sp>
        <p:nvSpPr>
          <p:cNvPr id="34858" name="Text Box 76"/>
          <p:cNvSpPr txBox="1">
            <a:spLocks noChangeArrowheads="1"/>
          </p:cNvSpPr>
          <p:nvPr/>
        </p:nvSpPr>
        <p:spPr bwMode="auto">
          <a:xfrm>
            <a:off x="2495550" y="4781550"/>
            <a:ext cx="7096125" cy="366713"/>
          </a:xfrm>
          <a:prstGeom prst="rect">
            <a:avLst/>
          </a:prstGeom>
          <a:solidFill>
            <a:srgbClr val="78B55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>
                <a:solidFill>
                  <a:schemeClr val="bg1"/>
                </a:solidFill>
                <a:latin typeface="Century Gothic" pitchFamily="34" charset="0"/>
              </a:rPr>
              <a:t>Iniziative di sostegno</a:t>
            </a:r>
          </a:p>
        </p:txBody>
      </p:sp>
      <p:sp>
        <p:nvSpPr>
          <p:cNvPr id="34859" name="Text Box 77"/>
          <p:cNvSpPr txBox="1">
            <a:spLocks noChangeArrowheads="1"/>
          </p:cNvSpPr>
          <p:nvPr/>
        </p:nvSpPr>
        <p:spPr bwMode="auto">
          <a:xfrm>
            <a:off x="2651125" y="5205413"/>
            <a:ext cx="219075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Ambiti di vita</a:t>
            </a:r>
          </a:p>
        </p:txBody>
      </p:sp>
      <p:sp>
        <p:nvSpPr>
          <p:cNvPr id="34860" name="Text Box 79"/>
          <p:cNvSpPr txBox="1">
            <a:spLocks noChangeArrowheads="1"/>
          </p:cNvSpPr>
          <p:nvPr/>
        </p:nvSpPr>
        <p:spPr bwMode="auto">
          <a:xfrm>
            <a:off x="4933950" y="5119688"/>
            <a:ext cx="222885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Gruppo di lavoro nuova struttura dirigenziale</a:t>
            </a:r>
          </a:p>
        </p:txBody>
      </p:sp>
      <p:sp>
        <p:nvSpPr>
          <p:cNvPr id="34861" name="Text Box 80"/>
          <p:cNvSpPr txBox="1">
            <a:spLocks noChangeArrowheads="1"/>
          </p:cNvSpPr>
          <p:nvPr/>
        </p:nvSpPr>
        <p:spPr bwMode="auto">
          <a:xfrm>
            <a:off x="7273925" y="5116513"/>
            <a:ext cx="222885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Indagini presso clienti/collaboratori</a:t>
            </a:r>
          </a:p>
        </p:txBody>
      </p:sp>
      <p:sp>
        <p:nvSpPr>
          <p:cNvPr id="34862" name="Text Box 81"/>
          <p:cNvSpPr txBox="1">
            <a:spLocks noChangeArrowheads="1"/>
          </p:cNvSpPr>
          <p:nvPr/>
        </p:nvSpPr>
        <p:spPr bwMode="auto">
          <a:xfrm>
            <a:off x="2641600" y="5684838"/>
            <a:ext cx="2238375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/>
            <a:r>
              <a:rPr lang="de-DE" sz="1400">
                <a:latin typeface="Verdana" pitchFamily="34" charset="0"/>
              </a:rPr>
              <a:t>Gruppi di lavoro </a:t>
            </a:r>
          </a:p>
          <a:p>
            <a:pPr algn="ctr"/>
            <a:r>
              <a:rPr lang="de-DE" sz="1400">
                <a:latin typeface="Verdana" pitchFamily="34" charset="0"/>
              </a:rPr>
              <a:t>IA2018</a:t>
            </a:r>
          </a:p>
        </p:txBody>
      </p:sp>
      <p:sp>
        <p:nvSpPr>
          <p:cNvPr id="34863" name="Text Box 82"/>
          <p:cNvSpPr txBox="1">
            <a:spLocks noChangeArrowheads="1"/>
          </p:cNvSpPr>
          <p:nvPr/>
        </p:nvSpPr>
        <p:spPr bwMode="auto">
          <a:xfrm>
            <a:off x="4927600" y="5683250"/>
            <a:ext cx="224790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Gruppo lavoro Sviluppo dell‘amministraz.</a:t>
            </a:r>
          </a:p>
        </p:txBody>
      </p:sp>
      <p:sp>
        <p:nvSpPr>
          <p:cNvPr id="34864" name="Text Box 83"/>
          <p:cNvSpPr txBox="1">
            <a:spLocks noChangeArrowheads="1"/>
          </p:cNvSpPr>
          <p:nvPr/>
        </p:nvSpPr>
        <p:spPr bwMode="auto">
          <a:xfrm>
            <a:off x="7277100" y="5683250"/>
            <a:ext cx="2228850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18000" rIns="180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>
                <a:latin typeface="Verdana" pitchFamily="34" charset="0"/>
              </a:rPr>
              <a:t>Incontri di lavoro con le parti sociali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 idx="4294967295"/>
          </p:nvPr>
        </p:nvSpPr>
        <p:spPr>
          <a:xfrm>
            <a:off x="1752600" y="274638"/>
            <a:ext cx="10231438" cy="1143000"/>
          </a:xfrm>
        </p:spPr>
        <p:txBody>
          <a:bodyPr/>
          <a:lstStyle/>
          <a:p>
            <a:r>
              <a:rPr lang="de-DE" altLang="de-DE" sz="4000" b="1" smtClean="0">
                <a:latin typeface="Arial Unicode MS" pitchFamily="34" charset="-128"/>
              </a:rPr>
              <a:t>Analisi critica dei compiti: </a:t>
            </a:r>
            <a:br>
              <a:rPr lang="de-DE" altLang="de-DE" sz="4000" b="1" smtClean="0">
                <a:latin typeface="Arial Unicode MS" pitchFamily="34" charset="-128"/>
              </a:rPr>
            </a:br>
            <a:r>
              <a:rPr lang="de-DE" altLang="de-DE" sz="4000" b="1" smtClean="0">
                <a:latin typeface="Arial Unicode MS" pitchFamily="34" charset="-128"/>
              </a:rPr>
              <a:t>Ripensare l‘amministrazione</a:t>
            </a:r>
            <a:endParaRPr lang="de-DE" sz="4000" b="1" smtClean="0">
              <a:latin typeface="Arial Unicode MS" pitchFamily="34" charset="-128"/>
            </a:endParaRPr>
          </a:p>
        </p:txBody>
      </p:sp>
      <p:sp>
        <p:nvSpPr>
          <p:cNvPr id="35842" name="Inhaltsplatzhalt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>
              <a:spcBef>
                <a:spcPct val="40000"/>
              </a:spcBef>
            </a:pPr>
            <a:r>
              <a:rPr altLang="de-DE" sz="2400" smtClean="0">
                <a:latin typeface="Century Gothic" pitchFamily="34" charset="0"/>
              </a:rPr>
              <a:t>Durata progetto: ottobre 2015 - aprile 2016</a:t>
            </a:r>
          </a:p>
          <a:p>
            <a:pPr>
              <a:spcBef>
                <a:spcPct val="40000"/>
              </a:spcBef>
            </a:pPr>
            <a:r>
              <a:rPr altLang="de-DE" sz="2400" smtClean="0">
                <a:latin typeface="Century Gothic" pitchFamily="34" charset="0"/>
              </a:rPr>
              <a:t>Workshop di kick-off con dirigenti (inizio: ottobre 2015)</a:t>
            </a:r>
          </a:p>
          <a:p>
            <a:pPr>
              <a:spcBef>
                <a:spcPct val="40000"/>
              </a:spcBef>
            </a:pPr>
            <a:r>
              <a:rPr altLang="de-DE" sz="2400" smtClean="0">
                <a:latin typeface="Century Gothic" pitchFamily="34" charset="0"/>
              </a:rPr>
              <a:t>Review a livello di Dipartimento (definizione misure)</a:t>
            </a:r>
          </a:p>
          <a:p>
            <a:pPr>
              <a:spcBef>
                <a:spcPct val="40000"/>
              </a:spcBef>
            </a:pPr>
            <a:r>
              <a:rPr altLang="de-DE" sz="2400" smtClean="0">
                <a:latin typeface="Century Gothic" pitchFamily="34" charset="0"/>
              </a:rPr>
              <a:t>Incontro con assessore/assessora</a:t>
            </a:r>
          </a:p>
          <a:p>
            <a:pPr>
              <a:spcBef>
                <a:spcPct val="40000"/>
              </a:spcBef>
            </a:pPr>
            <a:r>
              <a:rPr altLang="de-DE" sz="2400" smtClean="0">
                <a:latin typeface="Century Gothic" pitchFamily="34" charset="0"/>
              </a:rPr>
              <a:t>Coinvolgimento parti interessate (workshop, 24 nov. 2015)</a:t>
            </a:r>
          </a:p>
          <a:p>
            <a:pPr>
              <a:spcBef>
                <a:spcPct val="40000"/>
              </a:spcBef>
            </a:pPr>
            <a:r>
              <a:rPr altLang="de-DE" sz="2400" smtClean="0">
                <a:latin typeface="Century Gothic" pitchFamily="34" charset="0"/>
              </a:rPr>
              <a:t>Indagine collaboratrici/collaboratori (gennaio/febbraio 2016)</a:t>
            </a:r>
          </a:p>
          <a:p>
            <a:pPr>
              <a:spcBef>
                <a:spcPct val="40000"/>
              </a:spcBef>
            </a:pPr>
            <a:r>
              <a:rPr altLang="de-DE" sz="2400" smtClean="0">
                <a:latin typeface="Century Gothic" pitchFamily="34" charset="0"/>
              </a:rPr>
              <a:t>Indagine cittadinanza (marzo/aprile 2016)</a:t>
            </a:r>
          </a:p>
          <a:p>
            <a:pPr>
              <a:spcBef>
                <a:spcPct val="40000"/>
              </a:spcBef>
            </a:pPr>
            <a:r>
              <a:rPr altLang="de-DE" sz="2400" smtClean="0">
                <a:latin typeface="Century Gothic" pitchFamily="34" charset="0"/>
              </a:rPr>
              <a:t>Discussione in Giunta provinciale</a:t>
            </a:r>
          </a:p>
          <a:p>
            <a:pPr>
              <a:buFont typeface="Arial" charset="0"/>
              <a:buNone/>
            </a:pPr>
            <a:endParaRPr sz="240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Grafik 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45875" y="4975225"/>
            <a:ext cx="684213" cy="100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123825" y="420688"/>
          <a:ext cx="11879263" cy="6275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  <a:gridCol w="396000"/>
              </a:tblGrid>
              <a:tr h="828883"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08.15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08.15</a:t>
                      </a:r>
                    </a:p>
                    <a:p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09.15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09.15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Sep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09.15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10.15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10.15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10.15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10.15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11.15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11.15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11.15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11.151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12.15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12.15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01.16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01.16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01.16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02.16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02. 16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02.16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02.16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03.16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03.16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03.16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03.16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04.16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04.16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/>
                        </a:rPr>
                        <a:t>04.16</a:t>
                      </a:r>
                      <a:endParaRPr lang="de-DE" sz="11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97331"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494995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963" name="Textfeld 3"/>
          <p:cNvSpPr txBox="1">
            <a:spLocks noChangeArrowheads="1"/>
          </p:cNvSpPr>
          <p:nvPr/>
        </p:nvSpPr>
        <p:spPr bwMode="auto">
          <a:xfrm>
            <a:off x="0" y="12700"/>
            <a:ext cx="1219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5924550" algn="ctr"/>
                <a:tab pos="11663363" algn="r"/>
              </a:tabLst>
            </a:pPr>
            <a:r>
              <a:rPr lang="de-DE" b="1">
                <a:latin typeface="Century Gothic" pitchFamily="34" charset="0"/>
              </a:rPr>
              <a:t>	</a:t>
            </a:r>
            <a:r>
              <a:rPr lang="de-DE" sz="2000" b="1">
                <a:latin typeface="Arial Unicode MS" pitchFamily="34" charset="-128"/>
              </a:rPr>
              <a:t>Panoramica Analisi delle prestazioni – Critica dei compiti	28.03.2016</a:t>
            </a:r>
          </a:p>
        </p:txBody>
      </p:sp>
      <p:sp>
        <p:nvSpPr>
          <p:cNvPr id="15" name="Rechteck 14"/>
          <p:cNvSpPr/>
          <p:nvPr/>
        </p:nvSpPr>
        <p:spPr>
          <a:xfrm>
            <a:off x="111125" y="1154113"/>
            <a:ext cx="1550988" cy="6032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Informazione GP e Dipartimenti</a:t>
            </a:r>
          </a:p>
        </p:txBody>
      </p:sp>
      <p:sp>
        <p:nvSpPr>
          <p:cNvPr id="12" name="Pfeil nach rechts 11"/>
          <p:cNvSpPr/>
          <p:nvPr/>
        </p:nvSpPr>
        <p:spPr>
          <a:xfrm>
            <a:off x="1658938" y="1793875"/>
            <a:ext cx="3221037" cy="736600"/>
          </a:xfrm>
          <a:prstGeom prst="rightArrow">
            <a:avLst>
              <a:gd name="adj1" fmla="val 100000"/>
              <a:gd name="adj2" fmla="val 33806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de-DE" sz="1200" b="1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Workshop </a:t>
            </a:r>
          </a:p>
          <a:p>
            <a:pPr algn="r">
              <a:defRPr/>
            </a:pPr>
            <a:r>
              <a:rPr lang="de-DE" sz="1200" b="1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dipartimenti/</a:t>
            </a:r>
          </a:p>
          <a:p>
            <a:pPr algn="r">
              <a:defRPr/>
            </a:pPr>
            <a:r>
              <a:rPr lang="de-DE" sz="1200" b="1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ripartizioni (12)</a:t>
            </a:r>
            <a:endParaRPr lang="de-DE" sz="1200">
              <a:solidFill>
                <a:srgbClr val="FFFFFF"/>
              </a:solidFill>
              <a:latin typeface="Century Gothic" pitchFamily="34" charset="0"/>
              <a:ea typeface="Nirmala UI Semilight"/>
              <a:cs typeface="Nirmala UI Semilight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1555750" y="1128713"/>
            <a:ext cx="3313113" cy="638175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20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Disposizioni GP, dirigenti di dipartimento,</a:t>
            </a:r>
          </a:p>
          <a:p>
            <a:pPr>
              <a:defRPr/>
            </a:pPr>
            <a:r>
              <a:rPr lang="de-DE" sz="120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gruppi di lavoro interni,  comitato guida</a:t>
            </a:r>
          </a:p>
        </p:txBody>
      </p:sp>
      <p:sp>
        <p:nvSpPr>
          <p:cNvPr id="14" name="Ellipse 13"/>
          <p:cNvSpPr/>
          <p:nvPr/>
        </p:nvSpPr>
        <p:spPr>
          <a:xfrm>
            <a:off x="1693863" y="1879600"/>
            <a:ext cx="501650" cy="482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cs typeface="Nirmala UI Semilight" panose="020B0402040204020203" pitchFamily="34" charset="0"/>
              </a:rPr>
              <a:t>1</a:t>
            </a:r>
          </a:p>
        </p:txBody>
      </p:sp>
      <p:sp>
        <p:nvSpPr>
          <p:cNvPr id="61" name="Rechteck 60"/>
          <p:cNvSpPr/>
          <p:nvPr/>
        </p:nvSpPr>
        <p:spPr>
          <a:xfrm>
            <a:off x="4899025" y="1792288"/>
            <a:ext cx="2959100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20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Kick-off: illustrazione analisi critica dei compiti: modalità, risultati attesi, presentazione processo complessivo</a:t>
            </a:r>
          </a:p>
        </p:txBody>
      </p:sp>
      <p:sp>
        <p:nvSpPr>
          <p:cNvPr id="72" name="Pfeil nach rechts 71"/>
          <p:cNvSpPr/>
          <p:nvPr/>
        </p:nvSpPr>
        <p:spPr>
          <a:xfrm>
            <a:off x="10777538" y="5719763"/>
            <a:ext cx="1176337" cy="736600"/>
          </a:xfrm>
          <a:prstGeom prst="rightArrow">
            <a:avLst>
              <a:gd name="adj1" fmla="val 100000"/>
              <a:gd name="adj2" fmla="val 3380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de-DE" sz="1200" b="1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Riunione clausura Giunta prov. </a:t>
            </a:r>
          </a:p>
        </p:txBody>
      </p:sp>
      <p:sp>
        <p:nvSpPr>
          <p:cNvPr id="65" name="Rechteck 64"/>
          <p:cNvSpPr/>
          <p:nvPr/>
        </p:nvSpPr>
        <p:spPr>
          <a:xfrm>
            <a:off x="3635375" y="3640138"/>
            <a:ext cx="3251200" cy="641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de-DE" sz="120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Lavoro di sintesi e decisione: punti di sovrapposizione</a:t>
            </a:r>
          </a:p>
        </p:txBody>
      </p:sp>
      <p:sp>
        <p:nvSpPr>
          <p:cNvPr id="76" name="Rechteck 75"/>
          <p:cNvSpPr/>
          <p:nvPr/>
        </p:nvSpPr>
        <p:spPr>
          <a:xfrm>
            <a:off x="6842125" y="5743575"/>
            <a:ext cx="3729038" cy="639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de-DE" sz="120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Elenco misure, pacchetto compiti per GP, ev. Proposte per nuovo disegno riorganizzazione, follow-up su domande emerse in clausura</a:t>
            </a:r>
          </a:p>
        </p:txBody>
      </p:sp>
      <p:sp>
        <p:nvSpPr>
          <p:cNvPr id="75" name="Ellipse 13"/>
          <p:cNvSpPr/>
          <p:nvPr/>
        </p:nvSpPr>
        <p:spPr>
          <a:xfrm>
            <a:off x="10515600" y="5794375"/>
            <a:ext cx="465138" cy="482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cs typeface="Nirmala UI Semilight" panose="020B0402040204020203" pitchFamily="34" charset="0"/>
              </a:rPr>
              <a:t>5</a:t>
            </a:r>
          </a:p>
        </p:txBody>
      </p:sp>
      <p:sp>
        <p:nvSpPr>
          <p:cNvPr id="73" name="Rechteck 72"/>
          <p:cNvSpPr/>
          <p:nvPr/>
        </p:nvSpPr>
        <p:spPr bwMode="auto">
          <a:xfrm>
            <a:off x="9801225" y="4368800"/>
            <a:ext cx="1196975" cy="636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20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Presentazio-ne risultati GP</a:t>
            </a:r>
          </a:p>
        </p:txBody>
      </p:sp>
      <p:sp>
        <p:nvSpPr>
          <p:cNvPr id="80" name="Pfeil nach rechts 79"/>
          <p:cNvSpPr/>
          <p:nvPr/>
        </p:nvSpPr>
        <p:spPr>
          <a:xfrm>
            <a:off x="123825" y="809625"/>
            <a:ext cx="11796713" cy="320675"/>
          </a:xfrm>
          <a:prstGeom prst="rightArrow">
            <a:avLst>
              <a:gd name="adj1" fmla="val 100000"/>
              <a:gd name="adj2" fmla="val 33806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b="1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Aggiornamenti costanti tra Giunta provinciale, Direttore generale e gruppi di lavoro su AI18</a:t>
            </a:r>
          </a:p>
        </p:txBody>
      </p:sp>
      <p:grpSp>
        <p:nvGrpSpPr>
          <p:cNvPr id="36975" name="Gruppieren 9"/>
          <p:cNvGrpSpPr>
            <a:grpSpLocks/>
          </p:cNvGrpSpPr>
          <p:nvPr/>
        </p:nvGrpSpPr>
        <p:grpSpPr bwMode="auto">
          <a:xfrm>
            <a:off x="11658600" y="4999038"/>
            <a:ext cx="706438" cy="715962"/>
            <a:chOff x="9986963" y="4911725"/>
            <a:chExt cx="706437" cy="715963"/>
          </a:xfrm>
        </p:grpSpPr>
        <p:sp>
          <p:nvSpPr>
            <p:cNvPr id="82" name="Träne 81"/>
            <p:cNvSpPr/>
            <p:nvPr/>
          </p:nvSpPr>
          <p:spPr>
            <a:xfrm rot="8176222">
              <a:off x="9986963" y="4911725"/>
              <a:ext cx="706437" cy="715963"/>
            </a:xfrm>
            <a:prstGeom prst="teardrop">
              <a:avLst>
                <a:gd name="adj" fmla="val 154585"/>
              </a:avLst>
            </a:prstGeom>
            <a:solidFill>
              <a:srgbClr val="93939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Century Gothic" panose="020B0502020202020204" pitchFamily="34" charset="0"/>
              </a:endParaRPr>
            </a:p>
          </p:txBody>
        </p:sp>
        <p:sp>
          <p:nvSpPr>
            <p:cNvPr id="83" name="Ellipse 39"/>
            <p:cNvSpPr/>
            <p:nvPr/>
          </p:nvSpPr>
          <p:spPr>
            <a:xfrm>
              <a:off x="10090151" y="5030787"/>
              <a:ext cx="500061" cy="4826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dirty="0">
                  <a:solidFill>
                    <a:schemeClr val="tx1"/>
                  </a:solidFill>
                  <a:latin typeface="Century Gothic" panose="020B0502020202020204" pitchFamily="34" charset="0"/>
                  <a:cs typeface="Nirmala UI Semilight" panose="020B0402040204020203" pitchFamily="34" charset="0"/>
                </a:rPr>
                <a:t>5</a:t>
              </a:r>
            </a:p>
          </p:txBody>
        </p:sp>
      </p:grpSp>
      <p:sp>
        <p:nvSpPr>
          <p:cNvPr id="84" name="Rechteck 83"/>
          <p:cNvSpPr/>
          <p:nvPr/>
        </p:nvSpPr>
        <p:spPr>
          <a:xfrm>
            <a:off x="11004550" y="3448050"/>
            <a:ext cx="1181100" cy="639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de-DE" sz="120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Delibera GP – via libera programma-zione esecut.</a:t>
            </a:r>
          </a:p>
        </p:txBody>
      </p:sp>
      <p:sp>
        <p:nvSpPr>
          <p:cNvPr id="86" name="Rechteck 85"/>
          <p:cNvSpPr/>
          <p:nvPr/>
        </p:nvSpPr>
        <p:spPr>
          <a:xfrm>
            <a:off x="2495550" y="4219575"/>
            <a:ext cx="3382963" cy="638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de-DE" sz="120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Risultato atteso: Elenco misure, nuovi pacchetti di compiti =&gt; di quale struttura organizzativa abbiamo bisogno? </a:t>
            </a:r>
          </a:p>
        </p:txBody>
      </p:sp>
      <p:grpSp>
        <p:nvGrpSpPr>
          <p:cNvPr id="36978" name="Gruppieren 4"/>
          <p:cNvGrpSpPr>
            <a:grpSpLocks/>
          </p:cNvGrpSpPr>
          <p:nvPr/>
        </p:nvGrpSpPr>
        <p:grpSpPr bwMode="auto">
          <a:xfrm>
            <a:off x="8875713" y="2525713"/>
            <a:ext cx="2962275" cy="890587"/>
            <a:chOff x="8543924" y="2541421"/>
            <a:chExt cx="2962682" cy="890737"/>
          </a:xfrm>
        </p:grpSpPr>
        <p:sp>
          <p:nvSpPr>
            <p:cNvPr id="37" name="Rechteck 36"/>
            <p:cNvSpPr/>
            <p:nvPr/>
          </p:nvSpPr>
          <p:spPr bwMode="auto">
            <a:xfrm>
              <a:off x="9207590" y="2541421"/>
              <a:ext cx="2299016" cy="511261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de-DE" sz="1200">
                  <a:solidFill>
                    <a:srgbClr val="000000"/>
                  </a:solidFill>
                  <a:latin typeface="Century Gothic" pitchFamily="34" charset="0"/>
                  <a:cs typeface="Arial" charset="0"/>
                </a:rPr>
                <a:t>Incontri intermedi dipartimento/ripartizioni</a:t>
              </a:r>
            </a:p>
          </p:txBody>
        </p:sp>
        <p:grpSp>
          <p:nvGrpSpPr>
            <p:cNvPr id="37018" name="Gruppieren 3"/>
            <p:cNvGrpSpPr>
              <a:grpSpLocks/>
            </p:cNvGrpSpPr>
            <p:nvPr/>
          </p:nvGrpSpPr>
          <p:grpSpPr bwMode="auto">
            <a:xfrm>
              <a:off x="8543924" y="2716198"/>
              <a:ext cx="708025" cy="715960"/>
              <a:chOff x="8543924" y="2716198"/>
              <a:chExt cx="708025" cy="715960"/>
            </a:xfrm>
          </p:grpSpPr>
          <p:sp>
            <p:nvSpPr>
              <p:cNvPr id="38" name="Träne 37"/>
              <p:cNvSpPr/>
              <p:nvPr/>
            </p:nvSpPr>
            <p:spPr bwMode="auto">
              <a:xfrm rot="8170145">
                <a:off x="8543924" y="2716075"/>
                <a:ext cx="708122" cy="716083"/>
              </a:xfrm>
              <a:prstGeom prst="teardrop">
                <a:avLst>
                  <a:gd name="adj" fmla="val 154585"/>
                </a:avLst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39" name="Ellipse 38"/>
              <p:cNvSpPr/>
              <p:nvPr/>
            </p:nvSpPr>
            <p:spPr bwMode="auto">
              <a:xfrm>
                <a:off x="8650301" y="2838333"/>
                <a:ext cx="500132" cy="48268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de-DE" dirty="0">
                    <a:solidFill>
                      <a:schemeClr val="tx1"/>
                    </a:solidFill>
                    <a:latin typeface="Century Gothic" panose="020B0502020202020204" pitchFamily="34" charset="0"/>
                    <a:cs typeface="Nirmala UI Semilight" panose="020B0402040204020203" pitchFamily="34" charset="0"/>
                  </a:rPr>
                  <a:t>2</a:t>
                </a:r>
              </a:p>
            </p:txBody>
          </p:sp>
        </p:grpSp>
      </p:grpSp>
      <p:sp>
        <p:nvSpPr>
          <p:cNvPr id="45" name="Pfeil nach rechts 44"/>
          <p:cNvSpPr/>
          <p:nvPr/>
        </p:nvSpPr>
        <p:spPr>
          <a:xfrm>
            <a:off x="2084388" y="2560638"/>
            <a:ext cx="5426075" cy="555625"/>
          </a:xfrm>
          <a:prstGeom prst="rightArrow">
            <a:avLst>
              <a:gd name="adj1" fmla="val 100000"/>
              <a:gd name="adj2" fmla="val 3380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>
                <a:solidFill>
                  <a:srgbClr val="000000"/>
                </a:solidFill>
                <a:latin typeface="Century Gothic" pitchFamily="34" charset="0"/>
                <a:ea typeface="Nirmala UI Semilight"/>
                <a:cs typeface="Nirmala UI Semilight"/>
              </a:rPr>
              <a:t>Incontri intermedi con ripartizioni</a:t>
            </a:r>
          </a:p>
        </p:txBody>
      </p:sp>
      <p:grpSp>
        <p:nvGrpSpPr>
          <p:cNvPr id="36980" name="Gruppieren 10"/>
          <p:cNvGrpSpPr>
            <a:grpSpLocks/>
          </p:cNvGrpSpPr>
          <p:nvPr/>
        </p:nvGrpSpPr>
        <p:grpSpPr bwMode="auto">
          <a:xfrm>
            <a:off x="1949450" y="6400800"/>
            <a:ext cx="1619250" cy="457200"/>
            <a:chOff x="1480994" y="6260310"/>
            <a:chExt cx="1619018" cy="456906"/>
          </a:xfrm>
        </p:grpSpPr>
        <p:sp>
          <p:nvSpPr>
            <p:cNvPr id="9" name="Stern mit 5 Zacken 8"/>
            <p:cNvSpPr/>
            <p:nvPr/>
          </p:nvSpPr>
          <p:spPr>
            <a:xfrm flipH="1">
              <a:off x="1480994" y="6290454"/>
              <a:ext cx="341264" cy="341093"/>
            </a:xfrm>
            <a:prstGeom prst="star5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7016" name="Textfeld 9"/>
            <p:cNvSpPr txBox="1">
              <a:spLocks noChangeArrowheads="1"/>
            </p:cNvSpPr>
            <p:nvPr/>
          </p:nvSpPr>
          <p:spPr bwMode="auto">
            <a:xfrm>
              <a:off x="1757180" y="6260310"/>
              <a:ext cx="1342832" cy="456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latin typeface="Century Gothic" pitchFamily="34" charset="0"/>
                </a:rPr>
                <a:t>Partecipazione </a:t>
              </a:r>
            </a:p>
            <a:p>
              <a:r>
                <a:rPr lang="de-DE" sz="1200">
                  <a:latin typeface="Century Gothic" pitchFamily="34" charset="0"/>
                </a:rPr>
                <a:t>stakeholder</a:t>
              </a:r>
            </a:p>
          </p:txBody>
        </p:sp>
      </p:grpSp>
      <p:grpSp>
        <p:nvGrpSpPr>
          <p:cNvPr id="36981" name="Gruppieren 50"/>
          <p:cNvGrpSpPr>
            <a:grpSpLocks/>
          </p:cNvGrpSpPr>
          <p:nvPr/>
        </p:nvGrpSpPr>
        <p:grpSpPr bwMode="auto">
          <a:xfrm>
            <a:off x="7283450" y="6426200"/>
            <a:ext cx="1576388" cy="457200"/>
            <a:chOff x="1480994" y="6260310"/>
            <a:chExt cx="1576163" cy="458481"/>
          </a:xfrm>
        </p:grpSpPr>
        <p:sp>
          <p:nvSpPr>
            <p:cNvPr id="52" name="Stern mit 5 Zacken 51"/>
            <p:cNvSpPr/>
            <p:nvPr/>
          </p:nvSpPr>
          <p:spPr>
            <a:xfrm flipH="1">
              <a:off x="1480994" y="6290558"/>
              <a:ext cx="341264" cy="340677"/>
            </a:xfrm>
            <a:prstGeom prst="star5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7014" name="Textfeld 52"/>
            <p:cNvSpPr txBox="1">
              <a:spLocks noChangeArrowheads="1"/>
            </p:cNvSpPr>
            <p:nvPr/>
          </p:nvSpPr>
          <p:spPr bwMode="auto">
            <a:xfrm>
              <a:off x="1757180" y="6260310"/>
              <a:ext cx="1299977" cy="45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latin typeface="Century Gothic" pitchFamily="34" charset="0"/>
                </a:rPr>
                <a:t>Partecipazione</a:t>
              </a:r>
            </a:p>
            <a:p>
              <a:r>
                <a:rPr lang="de-DE" sz="1200">
                  <a:latin typeface="Century Gothic" pitchFamily="34" charset="0"/>
                </a:rPr>
                <a:t>stakeholder </a:t>
              </a:r>
            </a:p>
          </p:txBody>
        </p:sp>
      </p:grpSp>
      <p:grpSp>
        <p:nvGrpSpPr>
          <p:cNvPr id="36982" name="Gruppieren 53"/>
          <p:cNvGrpSpPr>
            <a:grpSpLocks/>
          </p:cNvGrpSpPr>
          <p:nvPr/>
        </p:nvGrpSpPr>
        <p:grpSpPr bwMode="auto">
          <a:xfrm>
            <a:off x="10179050" y="6418263"/>
            <a:ext cx="1625600" cy="639762"/>
            <a:chOff x="3416961" y="6260310"/>
            <a:chExt cx="1625506" cy="639979"/>
          </a:xfrm>
        </p:grpSpPr>
        <p:sp>
          <p:nvSpPr>
            <p:cNvPr id="55" name="Stern mit 5 Zacken 54"/>
            <p:cNvSpPr/>
            <p:nvPr/>
          </p:nvSpPr>
          <p:spPr>
            <a:xfrm flipH="1">
              <a:off x="3416961" y="6290482"/>
              <a:ext cx="341293" cy="341429"/>
            </a:xfrm>
            <a:prstGeom prst="star5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37012" name="Textfeld 55"/>
            <p:cNvSpPr txBox="1">
              <a:spLocks noChangeArrowheads="1"/>
            </p:cNvSpPr>
            <p:nvPr/>
          </p:nvSpPr>
          <p:spPr bwMode="auto">
            <a:xfrm>
              <a:off x="3742380" y="6260310"/>
              <a:ext cx="1300087" cy="63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1200">
                  <a:latin typeface="Century Gothic" pitchFamily="34" charset="0"/>
                </a:rPr>
                <a:t>Partecipazione</a:t>
              </a:r>
            </a:p>
            <a:p>
              <a:r>
                <a:rPr lang="de-DE" sz="1200">
                  <a:latin typeface="Century Gothic" pitchFamily="34" charset="0"/>
                </a:rPr>
                <a:t>stakeholder </a:t>
              </a:r>
            </a:p>
            <a:p>
              <a:endParaRPr lang="de-DE" sz="1200">
                <a:latin typeface="Century Gothic" pitchFamily="34" charset="0"/>
              </a:endParaRPr>
            </a:p>
          </p:txBody>
        </p:sp>
      </p:grpSp>
      <p:sp>
        <p:nvSpPr>
          <p:cNvPr id="71" name="Rechteck 70"/>
          <p:cNvSpPr/>
          <p:nvPr/>
        </p:nvSpPr>
        <p:spPr>
          <a:xfrm>
            <a:off x="7913688" y="2085975"/>
            <a:ext cx="2351087" cy="37623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sz="1200">
                <a:solidFill>
                  <a:srgbClr val="000000"/>
                </a:solidFill>
                <a:latin typeface="Century Gothic" pitchFamily="34" charset="0"/>
                <a:cs typeface="Arial" charset="0"/>
              </a:rPr>
              <a:t>Termine analisi critica dei compiti delle ripartizioni </a:t>
            </a:r>
          </a:p>
        </p:txBody>
      </p:sp>
      <p:sp>
        <p:nvSpPr>
          <p:cNvPr id="43" name="Gleichschenkliges Dreieck 42"/>
          <p:cNvSpPr/>
          <p:nvPr/>
        </p:nvSpPr>
        <p:spPr>
          <a:xfrm flipH="1">
            <a:off x="-42863" y="841375"/>
            <a:ext cx="333376" cy="271463"/>
          </a:xfrm>
          <a:prstGeom prst="triangle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8" name="Träne 87"/>
          <p:cNvSpPr/>
          <p:nvPr/>
        </p:nvSpPr>
        <p:spPr>
          <a:xfrm rot="8170145">
            <a:off x="661988" y="161925"/>
            <a:ext cx="706437" cy="715963"/>
          </a:xfrm>
          <a:prstGeom prst="teardrop">
            <a:avLst>
              <a:gd name="adj" fmla="val 154585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89" name="Ellipse 65"/>
          <p:cNvSpPr/>
          <p:nvPr/>
        </p:nvSpPr>
        <p:spPr>
          <a:xfrm>
            <a:off x="763588" y="279400"/>
            <a:ext cx="501650" cy="482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cs typeface="Nirmala UI Semilight" panose="020B0402040204020203" pitchFamily="34" charset="0"/>
              </a:rPr>
              <a:t>0</a:t>
            </a:r>
          </a:p>
        </p:txBody>
      </p:sp>
      <p:cxnSp>
        <p:nvCxnSpPr>
          <p:cNvPr id="90" name="Gerade Verbindung mit Pfeil 89"/>
          <p:cNvCxnSpPr/>
          <p:nvPr/>
        </p:nvCxnSpPr>
        <p:spPr>
          <a:xfrm>
            <a:off x="5813425" y="1184275"/>
            <a:ext cx="11113" cy="436563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mit Pfeil 91"/>
          <p:cNvCxnSpPr/>
          <p:nvPr/>
        </p:nvCxnSpPr>
        <p:spPr>
          <a:xfrm>
            <a:off x="6759575" y="1184275"/>
            <a:ext cx="11113" cy="436563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mit Pfeil 93"/>
          <p:cNvCxnSpPr/>
          <p:nvPr/>
        </p:nvCxnSpPr>
        <p:spPr>
          <a:xfrm>
            <a:off x="7705725" y="1184275"/>
            <a:ext cx="11113" cy="436563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/>
          <p:cNvCxnSpPr/>
          <p:nvPr/>
        </p:nvCxnSpPr>
        <p:spPr>
          <a:xfrm>
            <a:off x="8651875" y="1184275"/>
            <a:ext cx="11113" cy="436563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mit Pfeil 96"/>
          <p:cNvCxnSpPr/>
          <p:nvPr/>
        </p:nvCxnSpPr>
        <p:spPr>
          <a:xfrm>
            <a:off x="9604375" y="1189038"/>
            <a:ext cx="12700" cy="436562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mit Pfeil 97"/>
          <p:cNvCxnSpPr/>
          <p:nvPr/>
        </p:nvCxnSpPr>
        <p:spPr>
          <a:xfrm>
            <a:off x="4613275" y="1184275"/>
            <a:ext cx="11113" cy="436563"/>
          </a:xfrm>
          <a:prstGeom prst="straightConnector1">
            <a:avLst/>
          </a:prstGeom>
          <a:ln>
            <a:solidFill>
              <a:schemeClr val="accent6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993" name="Text Box 136"/>
          <p:cNvSpPr txBox="1">
            <a:spLocks noChangeArrowheads="1"/>
          </p:cNvSpPr>
          <p:nvPr/>
        </p:nvSpPr>
        <p:spPr bwMode="auto">
          <a:xfrm rot="-5400000">
            <a:off x="-902493" y="4410868"/>
            <a:ext cx="287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>
                <a:latin typeface="Century Gothic" pitchFamily="34" charset="0"/>
              </a:rPr>
              <a:t>Ufficio Organizzazione</a:t>
            </a:r>
          </a:p>
        </p:txBody>
      </p:sp>
      <p:pic>
        <p:nvPicPr>
          <p:cNvPr id="36994" name="Picture 137" descr="LW_Adler_4C_20x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375" y="6078538"/>
            <a:ext cx="5048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Pfeil nach rechts 61"/>
          <p:cNvSpPr/>
          <p:nvPr/>
        </p:nvSpPr>
        <p:spPr>
          <a:xfrm>
            <a:off x="1822450" y="3163888"/>
            <a:ext cx="5807075" cy="555625"/>
          </a:xfrm>
          <a:prstGeom prst="rightArrow">
            <a:avLst>
              <a:gd name="adj1" fmla="val 100000"/>
              <a:gd name="adj2" fmla="val 3380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>
                <a:solidFill>
                  <a:srgbClr val="000000"/>
                </a:solidFill>
                <a:latin typeface="Century Gothic" pitchFamily="34" charset="0"/>
                <a:ea typeface="Nirmala UI Semilight"/>
                <a:cs typeface="Nirmala UI Semilight"/>
              </a:rPr>
              <a:t>Proseguimento lavoro a livello di dipartimento/rip./ufficio</a:t>
            </a:r>
          </a:p>
        </p:txBody>
      </p:sp>
      <p:grpSp>
        <p:nvGrpSpPr>
          <p:cNvPr id="36996" name="Gruppieren 2"/>
          <p:cNvGrpSpPr>
            <a:grpSpLocks/>
          </p:cNvGrpSpPr>
          <p:nvPr/>
        </p:nvGrpSpPr>
        <p:grpSpPr bwMode="auto">
          <a:xfrm>
            <a:off x="7351713" y="2338388"/>
            <a:ext cx="708025" cy="714375"/>
            <a:chOff x="4822825" y="2338388"/>
            <a:chExt cx="708025" cy="714375"/>
          </a:xfrm>
        </p:grpSpPr>
        <p:sp>
          <p:nvSpPr>
            <p:cNvPr id="58" name="Träne 57"/>
            <p:cNvSpPr/>
            <p:nvPr/>
          </p:nvSpPr>
          <p:spPr>
            <a:xfrm rot="8170145">
              <a:off x="4822825" y="2338388"/>
              <a:ext cx="708025" cy="714375"/>
            </a:xfrm>
            <a:prstGeom prst="teardrop">
              <a:avLst>
                <a:gd name="adj" fmla="val 154585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Century Gothic" panose="020B0502020202020204" pitchFamily="34" charset="0"/>
              </a:endParaRPr>
            </a:p>
          </p:txBody>
        </p:sp>
        <p:sp>
          <p:nvSpPr>
            <p:cNvPr id="66" name="Ellipse 65"/>
            <p:cNvSpPr/>
            <p:nvPr/>
          </p:nvSpPr>
          <p:spPr>
            <a:xfrm>
              <a:off x="4929187" y="2459038"/>
              <a:ext cx="500063" cy="482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dirty="0">
                  <a:solidFill>
                    <a:schemeClr val="tx1"/>
                  </a:solidFill>
                  <a:latin typeface="Century Gothic" panose="020B0502020202020204" pitchFamily="34" charset="0"/>
                  <a:cs typeface="Nirmala UI Semilight" panose="020B0402040204020203" pitchFamily="34" charset="0"/>
                </a:rPr>
                <a:t>1</a:t>
              </a:r>
            </a:p>
          </p:txBody>
        </p:sp>
      </p:grpSp>
      <p:sp>
        <p:nvSpPr>
          <p:cNvPr id="63" name="Pfeil nach rechts 62"/>
          <p:cNvSpPr/>
          <p:nvPr/>
        </p:nvSpPr>
        <p:spPr>
          <a:xfrm>
            <a:off x="7086600" y="3417888"/>
            <a:ext cx="2159000" cy="850900"/>
          </a:xfrm>
          <a:prstGeom prst="rightArrow">
            <a:avLst>
              <a:gd name="adj1" fmla="val 100000"/>
              <a:gd name="adj2" fmla="val 33806"/>
            </a:avLst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de-DE" sz="1200" b="1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Workshop </a:t>
            </a:r>
          </a:p>
          <a:p>
            <a:pPr algn="r">
              <a:defRPr/>
            </a:pPr>
            <a:r>
              <a:rPr lang="de-DE" sz="1200" b="1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Assessore/</a:t>
            </a:r>
          </a:p>
          <a:p>
            <a:pPr algn="r">
              <a:defRPr/>
            </a:pPr>
            <a:r>
              <a:rPr lang="de-DE" sz="1200" b="1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  dipartimento/</a:t>
            </a:r>
          </a:p>
          <a:p>
            <a:pPr algn="r">
              <a:defRPr/>
            </a:pPr>
            <a:r>
              <a:rPr lang="de-DE" sz="1200" b="1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ripartizioni</a:t>
            </a:r>
            <a:endParaRPr lang="de-DE" sz="1200">
              <a:solidFill>
                <a:srgbClr val="FFFFFF"/>
              </a:solidFill>
              <a:latin typeface="Century Gothic" pitchFamily="34" charset="0"/>
              <a:ea typeface="Nirmala UI Semilight"/>
              <a:cs typeface="Nirmala UI Semilight"/>
            </a:endParaRPr>
          </a:p>
        </p:txBody>
      </p:sp>
      <p:sp>
        <p:nvSpPr>
          <p:cNvPr id="64" name="Ellipse 13"/>
          <p:cNvSpPr/>
          <p:nvPr/>
        </p:nvSpPr>
        <p:spPr>
          <a:xfrm>
            <a:off x="6842125" y="3644900"/>
            <a:ext cx="500063" cy="4841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cs typeface="Nirmala UI Semilight" panose="020B0402040204020203" pitchFamily="34" charset="0"/>
              </a:rPr>
              <a:t>2</a:t>
            </a:r>
          </a:p>
        </p:txBody>
      </p:sp>
      <p:grpSp>
        <p:nvGrpSpPr>
          <p:cNvPr id="36999" name="Gruppieren 6"/>
          <p:cNvGrpSpPr>
            <a:grpSpLocks/>
          </p:cNvGrpSpPr>
          <p:nvPr/>
        </p:nvGrpSpPr>
        <p:grpSpPr bwMode="auto">
          <a:xfrm>
            <a:off x="7146925" y="3567113"/>
            <a:ext cx="3011488" cy="1466850"/>
            <a:chOff x="6329363" y="3314700"/>
            <a:chExt cx="3162838" cy="1466850"/>
          </a:xfrm>
        </p:grpSpPr>
        <p:sp>
          <p:nvSpPr>
            <p:cNvPr id="67" name="Pfeil nach rechts 66"/>
            <p:cNvSpPr/>
            <p:nvPr/>
          </p:nvSpPr>
          <p:spPr>
            <a:xfrm>
              <a:off x="6551112" y="4043362"/>
              <a:ext cx="2589291" cy="738188"/>
            </a:xfrm>
            <a:prstGeom prst="rightArrow">
              <a:avLst>
                <a:gd name="adj1" fmla="val 100000"/>
                <a:gd name="adj2" fmla="val 33806"/>
              </a:avLst>
            </a:prstGeom>
            <a:solidFill>
              <a:srgbClr val="E46C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sz="1200" b="1">
                  <a:solidFill>
                    <a:schemeClr val="tx1"/>
                  </a:solidFill>
                  <a:latin typeface="Century Gothic" pitchFamily="34" charset="0"/>
                  <a:cs typeface="Arial" charset="0"/>
                </a:rPr>
                <a:t>Temi</a:t>
              </a:r>
            </a:p>
            <a:p>
              <a:pPr algn="ctr">
                <a:defRPr/>
              </a:pPr>
              <a:r>
                <a:rPr lang="de-DE" sz="1200" b="1">
                  <a:solidFill>
                    <a:schemeClr val="tx1"/>
                  </a:solidFill>
                  <a:latin typeface="Century Gothic" pitchFamily="34" charset="0"/>
                  <a:cs typeface="Arial" charset="0"/>
                </a:rPr>
                <a:t>tras-</a:t>
              </a:r>
            </a:p>
            <a:p>
              <a:pPr algn="ctr">
                <a:defRPr/>
              </a:pPr>
              <a:r>
                <a:rPr lang="de-DE" sz="1200" b="1">
                  <a:solidFill>
                    <a:schemeClr val="tx1"/>
                  </a:solidFill>
                  <a:latin typeface="Century Gothic" pitchFamily="34" charset="0"/>
                  <a:cs typeface="Arial" charset="0"/>
                </a:rPr>
                <a:t>versali</a:t>
              </a:r>
              <a:br>
                <a:rPr lang="de-DE" sz="1200" b="1">
                  <a:solidFill>
                    <a:schemeClr val="tx1"/>
                  </a:solidFill>
                  <a:latin typeface="Century Gothic" pitchFamily="34" charset="0"/>
                  <a:cs typeface="Arial" charset="0"/>
                </a:rPr>
              </a:br>
              <a:endParaRPr lang="de-DE" sz="1200">
                <a:solidFill>
                  <a:srgbClr val="FFFFFF"/>
                </a:solidFill>
                <a:latin typeface="Century Gothic" pitchFamily="34" charset="0"/>
                <a:ea typeface="Nirmala UI Semilight"/>
                <a:cs typeface="Nirmala UI Semilight"/>
              </a:endParaRPr>
            </a:p>
          </p:txBody>
        </p:sp>
        <p:sp>
          <p:nvSpPr>
            <p:cNvPr id="68" name="Ellipse 13"/>
            <p:cNvSpPr/>
            <p:nvPr/>
          </p:nvSpPr>
          <p:spPr>
            <a:xfrm>
              <a:off x="6329363" y="4144962"/>
              <a:ext cx="501853" cy="4826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dirty="0">
                  <a:solidFill>
                    <a:schemeClr val="tx1"/>
                  </a:solidFill>
                  <a:latin typeface="Century Gothic" panose="020B0502020202020204" pitchFamily="34" charset="0"/>
                  <a:cs typeface="Nirmala UI Semilight" panose="020B0402040204020203" pitchFamily="34" charset="0"/>
                </a:rPr>
                <a:t>3</a:t>
              </a:r>
            </a:p>
          </p:txBody>
        </p:sp>
        <p:sp>
          <p:nvSpPr>
            <p:cNvPr id="78" name="Träne 77"/>
            <p:cNvSpPr/>
            <p:nvPr/>
          </p:nvSpPr>
          <p:spPr bwMode="auto">
            <a:xfrm rot="8176222">
              <a:off x="8783605" y="3314700"/>
              <a:ext cx="708596" cy="712787"/>
            </a:xfrm>
            <a:prstGeom prst="teardrop">
              <a:avLst>
                <a:gd name="adj" fmla="val 154585"/>
              </a:avLst>
            </a:prstGeom>
            <a:solidFill>
              <a:srgbClr val="FF6600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latin typeface="Century Gothic" panose="020B0502020202020204" pitchFamily="34" charset="0"/>
              </a:endParaRPr>
            </a:p>
          </p:txBody>
        </p:sp>
        <p:sp>
          <p:nvSpPr>
            <p:cNvPr id="79" name="Ellipse 39"/>
            <p:cNvSpPr/>
            <p:nvPr/>
          </p:nvSpPr>
          <p:spPr bwMode="auto">
            <a:xfrm>
              <a:off x="8875306" y="3432175"/>
              <a:ext cx="500185" cy="48101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de-DE" dirty="0">
                  <a:solidFill>
                    <a:schemeClr val="tx1"/>
                  </a:solidFill>
                  <a:latin typeface="Century Gothic" panose="020B0502020202020204" pitchFamily="34" charset="0"/>
                  <a:cs typeface="Nirmala UI Semilight" panose="020B0402040204020203" pitchFamily="34" charset="0"/>
                </a:rPr>
                <a:t>3</a:t>
              </a:r>
            </a:p>
          </p:txBody>
        </p:sp>
      </p:grpSp>
      <p:sp>
        <p:nvSpPr>
          <p:cNvPr id="59" name="Pfeil nach rechts 58"/>
          <p:cNvSpPr/>
          <p:nvPr/>
        </p:nvSpPr>
        <p:spPr>
          <a:xfrm>
            <a:off x="10075863" y="4868863"/>
            <a:ext cx="1114425" cy="820737"/>
          </a:xfrm>
          <a:prstGeom prst="rightArrow">
            <a:avLst>
              <a:gd name="adj1" fmla="val 100000"/>
              <a:gd name="adj2" fmla="val 33806"/>
            </a:avLst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de-DE" sz="1200" b="1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Review</a:t>
            </a:r>
          </a:p>
          <a:p>
            <a:pPr algn="r">
              <a:defRPr/>
            </a:pPr>
            <a:r>
              <a:rPr lang="de-DE" sz="1200" b="1">
                <a:solidFill>
                  <a:schemeClr val="tx1"/>
                </a:solidFill>
                <a:latin typeface="Century Gothic" pitchFamily="34" charset="0"/>
                <a:cs typeface="Arial" charset="0"/>
              </a:rPr>
              <a:t>Comitato guida</a:t>
            </a:r>
          </a:p>
        </p:txBody>
      </p:sp>
      <p:sp>
        <p:nvSpPr>
          <p:cNvPr id="60" name="Ellipse 13"/>
          <p:cNvSpPr/>
          <p:nvPr/>
        </p:nvSpPr>
        <p:spPr>
          <a:xfrm>
            <a:off x="9677400" y="5000625"/>
            <a:ext cx="501650" cy="482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cs typeface="Nirmala UI Semilight" panose="020B0402040204020203" pitchFamily="34" charset="0"/>
              </a:rPr>
              <a:t>4</a:t>
            </a:r>
          </a:p>
        </p:txBody>
      </p:sp>
      <p:sp>
        <p:nvSpPr>
          <p:cNvPr id="69" name="Träne 68"/>
          <p:cNvSpPr/>
          <p:nvPr/>
        </p:nvSpPr>
        <p:spPr bwMode="auto">
          <a:xfrm rot="8176222">
            <a:off x="10820400" y="4140200"/>
            <a:ext cx="708025" cy="712788"/>
          </a:xfrm>
          <a:prstGeom prst="teardrop">
            <a:avLst>
              <a:gd name="adj" fmla="val 154585"/>
            </a:avLst>
          </a:prstGeom>
          <a:solidFill>
            <a:srgbClr val="FF66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latin typeface="Century Gothic" panose="020B0502020202020204" pitchFamily="34" charset="0"/>
            </a:endParaRPr>
          </a:p>
        </p:txBody>
      </p:sp>
      <p:sp>
        <p:nvSpPr>
          <p:cNvPr id="70" name="Ellipse 39"/>
          <p:cNvSpPr/>
          <p:nvPr/>
        </p:nvSpPr>
        <p:spPr bwMode="auto">
          <a:xfrm>
            <a:off x="10910888" y="4257675"/>
            <a:ext cx="501650" cy="48101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  <a:latin typeface="Century Gothic" panose="020B0502020202020204" pitchFamily="34" charset="0"/>
                <a:cs typeface="Nirmala UI Semilight" panose="020B0402040204020203" pitchFamily="34" charset="0"/>
              </a:rPr>
              <a:t>4</a:t>
            </a:r>
          </a:p>
        </p:txBody>
      </p:sp>
      <p:pic>
        <p:nvPicPr>
          <p:cNvPr id="37004" name="Grafik 4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18575" y="4537075"/>
            <a:ext cx="685800" cy="1001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smtClean="0">
                <a:latin typeface="Arial Unicode MS" pitchFamily="34" charset="-128"/>
              </a:rPr>
              <a:t>Coinvolgimento parti sociali</a:t>
            </a:r>
          </a:p>
        </p:txBody>
      </p:sp>
      <p:sp>
        <p:nvSpPr>
          <p:cNvPr id="38914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u="sng" smtClean="0">
                <a:latin typeface="Century Gothic" pitchFamily="34" charset="0"/>
              </a:rPr>
              <a:t>Workshop il 24.11.2015</a:t>
            </a:r>
            <a:r>
              <a:rPr smtClean="0">
                <a:latin typeface="Century Gothic" pitchFamily="34" charset="0"/>
              </a:rPr>
              <a:t>: </a:t>
            </a:r>
            <a:br>
              <a:rPr smtClean="0">
                <a:latin typeface="Century Gothic" pitchFamily="34" charset="0"/>
              </a:rPr>
            </a:br>
            <a:r>
              <a:rPr smtClean="0">
                <a:latin typeface="Century Gothic" pitchFamily="34" charset="0"/>
              </a:rPr>
              <a:t>Hanno partecipato rappresentanti delle associazioni economiche SWR, Assoimprenditori, Associazione provinciale artigiani HGV e dei sindacati CGIL/AGB, ASGB e SAG.  Contenuto: analisi critica dei compiti e prestazioni dell'amministrazione provinciale; proposte per lo snellimento e la semplificazione di strutture e processi.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smtClean="0">
              <a:latin typeface="Century Gothic" pitchFamily="34" charset="0"/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spcAft>
                <a:spcPct val="0"/>
              </a:spcAft>
            </a:pPr>
            <a:endParaRPr smtClean="0">
              <a:latin typeface="Century Gothic" pitchFamily="34" charset="0"/>
            </a:endParaRP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571500"/>
            <a:ext cx="12801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itel 1"/>
          <p:cNvSpPr>
            <a:spLocks/>
          </p:cNvSpPr>
          <p:nvPr/>
        </p:nvSpPr>
        <p:spPr bwMode="auto">
          <a:xfrm>
            <a:off x="1501775" y="119063"/>
            <a:ext cx="10107613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/>
            <a:r>
              <a:rPr lang="de-DE" sz="4400" b="1">
                <a:latin typeface="Arial Unicode MS" pitchFamily="34" charset="-128"/>
              </a:rPr>
              <a:t>Coinvolgimento parti sociali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000" b="1" smtClean="0">
                <a:latin typeface="Arial Unicode MS" pitchFamily="34" charset="-128"/>
              </a:rPr>
              <a:t>Coinvolgimento dirigenti e collaboratori/collaboratrici</a:t>
            </a:r>
          </a:p>
        </p:txBody>
      </p:sp>
      <p:sp>
        <p:nvSpPr>
          <p:cNvPr id="40962" name="Inhaltsplatzhalter 2"/>
          <p:cNvSpPr>
            <a:spLocks noGrp="1"/>
          </p:cNvSpPr>
          <p:nvPr>
            <p:ph idx="1"/>
          </p:nvPr>
        </p:nvSpPr>
        <p:spPr>
          <a:xfrm>
            <a:off x="1752600" y="1590675"/>
            <a:ext cx="9774238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smtClean="0">
              <a:latin typeface="Century Gothic" pitchFamily="34" charset="0"/>
            </a:endParaRPr>
          </a:p>
          <a:p>
            <a:r>
              <a:rPr smtClean="0">
                <a:latin typeface="Century Gothic" pitchFamily="34" charset="0"/>
              </a:rPr>
              <a:t>Raccolta di proposte su semplificazione amministrativa e riduzione degli oneri burocratici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 idx="4294967295"/>
          </p:nvPr>
        </p:nvSpPr>
        <p:spPr>
          <a:xfrm>
            <a:off x="1752600" y="163513"/>
            <a:ext cx="10107613" cy="1143000"/>
          </a:xfrm>
        </p:spPr>
        <p:txBody>
          <a:bodyPr/>
          <a:lstStyle/>
          <a:p>
            <a:r>
              <a:rPr lang="de-DE" b="1" smtClean="0">
                <a:latin typeface="Arial Unicode MS" pitchFamily="34" charset="-128"/>
              </a:rPr>
              <a:t> </a:t>
            </a:r>
          </a:p>
        </p:txBody>
      </p:sp>
      <p:sp>
        <p:nvSpPr>
          <p:cNvPr id="41986" name="Text Box 6"/>
          <p:cNvSpPr txBox="1">
            <a:spLocks noChangeArrowheads="1"/>
          </p:cNvSpPr>
          <p:nvPr/>
        </p:nvSpPr>
        <p:spPr bwMode="auto">
          <a:xfrm>
            <a:off x="6708775" y="3779838"/>
            <a:ext cx="530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1987" name="Text Box 8"/>
          <p:cNvSpPr txBox="1">
            <a:spLocks noChangeArrowheads="1"/>
          </p:cNvSpPr>
          <p:nvPr/>
        </p:nvSpPr>
        <p:spPr bwMode="auto">
          <a:xfrm>
            <a:off x="4746625" y="1941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41988" name="Picture 9"/>
          <p:cNvPicPr>
            <a:picLocks noChangeAspect="1" noChangeArrowheads="1"/>
          </p:cNvPicPr>
          <p:nvPr/>
        </p:nvPicPr>
        <p:blipFill>
          <a:blip r:embed="rId2"/>
          <a:srcRect l="14644" t="14557" r="9480"/>
          <a:stretch>
            <a:fillRect/>
          </a:stretch>
        </p:blipFill>
        <p:spPr bwMode="auto">
          <a:xfrm>
            <a:off x="1789113" y="590550"/>
            <a:ext cx="10001250" cy="703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124200" y="3762375"/>
            <a:ext cx="63627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2400" b="1"/>
              <a:t>Coinvolgimento collaboratrici e collaboratori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>
          <a:xfrm>
            <a:off x="1752600" y="163513"/>
            <a:ext cx="10107613" cy="1143000"/>
          </a:xfrm>
        </p:spPr>
        <p:txBody>
          <a:bodyPr/>
          <a:lstStyle/>
          <a:p>
            <a:r>
              <a:rPr b="1" smtClean="0">
                <a:latin typeface="Arial Unicode MS" pitchFamily="34" charset="-128"/>
              </a:rPr>
              <a:t>Partecipazione della cittadinanza</a:t>
            </a:r>
          </a:p>
        </p:txBody>
      </p:sp>
      <p:sp>
        <p:nvSpPr>
          <p:cNvPr id="43010" name="Inhaltsplatzhalter 2"/>
          <p:cNvSpPr>
            <a:spLocks noGrp="1"/>
          </p:cNvSpPr>
          <p:nvPr>
            <p:ph idx="1"/>
          </p:nvPr>
        </p:nvSpPr>
        <p:spPr>
          <a:xfrm>
            <a:off x="1752600" y="1209675"/>
            <a:ext cx="10107613" cy="4525963"/>
          </a:xfrm>
        </p:spPr>
        <p:txBody>
          <a:bodyPr/>
          <a:lstStyle/>
          <a:p>
            <a:r>
              <a:rPr smtClean="0">
                <a:latin typeface="Century Gothic" pitchFamily="34" charset="0"/>
              </a:rPr>
              <a:t>Piattaforma online „Diteci come“</a:t>
            </a:r>
          </a:p>
          <a:p>
            <a:r>
              <a:rPr smtClean="0">
                <a:latin typeface="Century Gothic" pitchFamily="34" charset="0"/>
              </a:rPr>
              <a:t>I cittadini/le cittadine possono proporre idee e suggerimenti</a:t>
            </a:r>
          </a:p>
        </p:txBody>
      </p:sp>
      <p:sp>
        <p:nvSpPr>
          <p:cNvPr id="43011" name="Text Box 6"/>
          <p:cNvSpPr txBox="1">
            <a:spLocks noChangeArrowheads="1"/>
          </p:cNvSpPr>
          <p:nvPr/>
        </p:nvSpPr>
        <p:spPr bwMode="auto">
          <a:xfrm>
            <a:off x="6708775" y="3779838"/>
            <a:ext cx="530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6518275" y="3998913"/>
            <a:ext cx="6067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b="1"/>
              <a:t>www.provincia.bz.it/sburocratizzazione</a:t>
            </a:r>
          </a:p>
        </p:txBody>
      </p:sp>
      <p:pic>
        <p:nvPicPr>
          <p:cNvPr id="4301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9488" y="3071813"/>
            <a:ext cx="3705225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27940" tIns="6985" rIns="27940" bIns="6985" spcCol="1270" anchor="ctr"/>
      <a:lstStyle>
        <a:defPPr defTabSz="466725" fontAlgn="auto">
          <a:lnSpc>
            <a:spcPct val="90000"/>
          </a:lnSpc>
          <a:spcAft>
            <a:spcPct val="35000"/>
          </a:spcAft>
          <a:defRPr sz="11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600</Words>
  <Application>Microsoft Macintosh PowerPoint</Application>
  <PresentationFormat>Benutzerdefiniert</PresentationFormat>
  <Paragraphs>172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Entwurfsvorlage</vt:lpstr>
      </vt:variant>
      <vt:variant>
        <vt:i4>21</vt:i4>
      </vt:variant>
      <vt:variant>
        <vt:lpstr>Folientitel</vt:lpstr>
      </vt:variant>
      <vt:variant>
        <vt:i4>12</vt:i4>
      </vt:variant>
    </vt:vector>
  </HeadingPairs>
  <TitlesOfParts>
    <vt:vector size="40" baseType="lpstr">
      <vt:lpstr>Arial</vt:lpstr>
      <vt:lpstr>Century Gothic</vt:lpstr>
      <vt:lpstr>Calibri</vt:lpstr>
      <vt:lpstr>Arial Unicode MS</vt:lpstr>
      <vt:lpstr>Times New Roman</vt:lpstr>
      <vt:lpstr>Verdana</vt:lpstr>
      <vt:lpstr>Nirmala UI Semilight</vt:lpstr>
      <vt:lpstr>Benutzerdefiniertes Design</vt:lpstr>
      <vt:lpstr>4_Larissa-Design</vt:lpstr>
      <vt:lpstr>Benutzerdefiniertes Design</vt:lpstr>
      <vt:lpstr>Benutzerdefiniertes Design</vt:lpstr>
      <vt:lpstr>Benutzerdefiniertes Design</vt:lpstr>
      <vt:lpstr>Benutzerdefiniertes Design</vt:lpstr>
      <vt:lpstr>Benutzerdefiniertes Design</vt:lpstr>
      <vt:lpstr>Benutzerdefiniertes Design</vt:lpstr>
      <vt:lpstr>Benutzerdefiniertes Design</vt:lpstr>
      <vt:lpstr>4_Larissa-Design</vt:lpstr>
      <vt:lpstr>4_Larissa-Design</vt:lpstr>
      <vt:lpstr>4_Larissa-Design</vt:lpstr>
      <vt:lpstr>4_Larissa-Design</vt:lpstr>
      <vt:lpstr>4_Larissa-Design</vt:lpstr>
      <vt:lpstr>4_Larissa-Design</vt:lpstr>
      <vt:lpstr>4_Larissa-Design</vt:lpstr>
      <vt:lpstr>4_Larissa-Design</vt:lpstr>
      <vt:lpstr>4_Larissa-Design</vt:lpstr>
      <vt:lpstr>4_Larissa-Design</vt:lpstr>
      <vt:lpstr>4_Larissa-Design</vt:lpstr>
      <vt:lpstr>4_Larissa-Design</vt:lpstr>
      <vt:lpstr>Innovazione amministrativa: L‘analisi critica dei compiti</vt:lpstr>
      <vt:lpstr>Innovazione amministrativa 2018: panoramica</vt:lpstr>
      <vt:lpstr>Analisi critica dei compiti:  Ripensare l‘amministrazione</vt:lpstr>
      <vt:lpstr>Folie 4</vt:lpstr>
      <vt:lpstr>Coinvolgimento parti sociali</vt:lpstr>
      <vt:lpstr>Folie 6</vt:lpstr>
      <vt:lpstr>Coinvolgimento dirigenti e collaboratori/collaboratrici</vt:lpstr>
      <vt:lpstr> </vt:lpstr>
      <vt:lpstr>Partecipazione della cittadinanza</vt:lpstr>
      <vt:lpstr>Risultati intermedi – livello generale</vt:lpstr>
      <vt:lpstr>Risultati intermedi: Servizi trasversali</vt:lpstr>
      <vt:lpstr>Prossimi passi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Dr. Thomas Pohl</dc:creator>
  <cp:lastModifiedBy>pb29666</cp:lastModifiedBy>
  <cp:revision>978</cp:revision>
  <cp:lastPrinted>2016-01-13T00:51:24Z</cp:lastPrinted>
  <dcterms:created xsi:type="dcterms:W3CDTF">2014-09-21T21:38:59Z</dcterms:created>
  <dcterms:modified xsi:type="dcterms:W3CDTF">2016-03-29T07:08:07Z</dcterms:modified>
</cp:coreProperties>
</file>