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291" r:id="rId2"/>
    <p:sldId id="292" r:id="rId3"/>
    <p:sldId id="300" r:id="rId4"/>
    <p:sldId id="301" r:id="rId5"/>
    <p:sldId id="294" r:id="rId6"/>
    <p:sldId id="296" r:id="rId7"/>
    <p:sldId id="302" r:id="rId8"/>
    <p:sldId id="297" r:id="rId9"/>
    <p:sldId id="306" r:id="rId10"/>
    <p:sldId id="303" r:id="rId11"/>
    <p:sldId id="307" r:id="rId12"/>
    <p:sldId id="298" r:id="rId13"/>
    <p:sldId id="304" r:id="rId14"/>
    <p:sldId id="311" r:id="rId15"/>
    <p:sldId id="305" r:id="rId16"/>
    <p:sldId id="312" r:id="rId17"/>
    <p:sldId id="313" r:id="rId18"/>
    <p:sldId id="315" r:id="rId19"/>
    <p:sldId id="314" r:id="rId20"/>
    <p:sldId id="316" r:id="rId21"/>
    <p:sldId id="317" r:id="rId22"/>
    <p:sldId id="318" r:id="rId23"/>
    <p:sldId id="319" r:id="rId24"/>
    <p:sldId id="320" r:id="rId25"/>
    <p:sldId id="321" r:id="rId26"/>
    <p:sldId id="299" r:id="rId27"/>
    <p:sldId id="295" r:id="rId28"/>
  </p:sldIdLst>
  <p:sldSz cx="12192000" cy="6858000"/>
  <p:notesSz cx="6808788" cy="99409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newein, Thoma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2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258" y="11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fld id="{CA011EF8-B8B4-4772-9171-B1FEFEFA8241}" type="datetimeFigureOut">
              <a:rPr lang="en-US" altLang="it-IT"/>
              <a:pPr>
                <a:defRPr/>
              </a:pPr>
              <a:t>12/29/2017</a:t>
            </a:fld>
            <a:endParaRPr lang="en-US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40863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fld id="{4FCDEB9E-CA00-43FB-9947-A2F64426C35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62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988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Fare clic per modificare gli stili del testo dello schema</a:t>
            </a:r>
          </a:p>
          <a:p>
            <a:pPr lvl="1"/>
            <a:r>
              <a:rPr lang="de-DE" altLang="en-US" noProof="0"/>
              <a:t>Secondo livello</a:t>
            </a:r>
          </a:p>
          <a:p>
            <a:pPr lvl="2"/>
            <a:r>
              <a:rPr lang="de-DE" altLang="en-US" noProof="0"/>
              <a:t>Terzo livello</a:t>
            </a:r>
          </a:p>
          <a:p>
            <a:pPr lvl="3"/>
            <a:r>
              <a:rPr lang="de-DE" altLang="en-US" noProof="0"/>
              <a:t>Quarto livello</a:t>
            </a:r>
          </a:p>
          <a:p>
            <a:pPr lvl="4"/>
            <a:r>
              <a:rPr lang="de-DE" altLang="en-US" noProof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fld id="{A89B818A-EF9A-4814-9649-4930CA6A483A}" type="slidenum">
              <a:rPr lang="de-DE" altLang="en-US"/>
              <a:pPr>
                <a:defRPr/>
              </a:pPr>
              <a:t>‹N›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1389063"/>
            <a:ext cx="1250156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/>
          <p:nvPr userDrawn="1"/>
        </p:nvSpPr>
        <p:spPr>
          <a:xfrm>
            <a:off x="-95250" y="1042988"/>
            <a:ext cx="12384088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4005064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711450" y="5229225"/>
            <a:ext cx="8785225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9727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unt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748338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29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866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1" y="1368152"/>
            <a:ext cx="12192000" cy="5489848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3692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2133600"/>
            <a:ext cx="10972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Layoutvorlage für Pressekonferenzen im Palais Widman</a:t>
            </a:r>
          </a:p>
        </p:txBody>
      </p:sp>
      <p:sp>
        <p:nvSpPr>
          <p:cNvPr id="4" name="Rectangle 5"/>
          <p:cNvSpPr/>
          <p:nvPr userDrawn="1"/>
        </p:nvSpPr>
        <p:spPr>
          <a:xfrm>
            <a:off x="-95250" y="1042988"/>
            <a:ext cx="6911975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/>
          </p:cNvSpPr>
          <p:nvPr/>
        </p:nvSpPr>
        <p:spPr bwMode="auto">
          <a:xfrm>
            <a:off x="1919288" y="5876925"/>
            <a:ext cx="4465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it-IT"/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982663" y="4005263"/>
            <a:ext cx="10972800" cy="1081087"/>
          </a:xfrm>
        </p:spPr>
        <p:txBody>
          <a:bodyPr/>
          <a:lstStyle/>
          <a:p>
            <a:pPr algn="r"/>
            <a:r>
              <a:rPr lang="de-DE" altLang="de-DE" dirty="0"/>
              <a:t>Jahreswechsel – Fine anno</a:t>
            </a:r>
          </a:p>
        </p:txBody>
      </p:sp>
      <p:sp>
        <p:nvSpPr>
          <p:cNvPr id="8196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170238" y="5156200"/>
            <a:ext cx="878522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de-DE" altLang="de-DE" sz="3000" b="1" dirty="0">
                <a:solidFill>
                  <a:schemeClr val="tx2"/>
                </a:solidFill>
              </a:rPr>
              <a:t>29.12.2017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911225" y="1557338"/>
            <a:ext cx="10972800" cy="3383830"/>
          </a:xfrm>
        </p:spPr>
        <p:txBody>
          <a:bodyPr/>
          <a:lstStyle/>
          <a:p>
            <a:r>
              <a:rPr lang="de-DE" altLang="de-DE" sz="6000" dirty="0"/>
              <a:t>IMPFDISKUSSION</a:t>
            </a:r>
            <a:br>
              <a:rPr lang="de-DE" altLang="de-DE" sz="6000" dirty="0"/>
            </a:br>
            <a:r>
              <a:rPr lang="de-DE" altLang="de-DE" sz="6000" dirty="0"/>
              <a:t>DIBATTITO SUI VACCINI</a:t>
            </a:r>
          </a:p>
        </p:txBody>
      </p:sp>
    </p:spTree>
    <p:extLst>
      <p:ext uri="{BB962C8B-B14F-4D97-AF65-F5344CB8AC3E}">
        <p14:creationId xmlns:p14="http://schemas.microsoft.com/office/powerpoint/2010/main" val="11936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547266" y="1952972"/>
            <a:ext cx="4931941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AT" sz="2800" dirty="0"/>
              <a:t>Die Impfplicht: wie </a:t>
            </a:r>
          </a:p>
          <a:p>
            <a:pPr marL="0" indent="0">
              <a:buNone/>
            </a:pPr>
            <a:r>
              <a:rPr lang="de-DE" sz="2800" dirty="0"/>
              <a:t>Impfkritiker mit allen Mitteln</a:t>
            </a:r>
          </a:p>
          <a:p>
            <a:pPr marL="0" indent="0">
              <a:buNone/>
            </a:pPr>
            <a:r>
              <a:rPr lang="de-DE" sz="2800" dirty="0"/>
              <a:t>versuchen, das Impfen</a:t>
            </a:r>
          </a:p>
          <a:p>
            <a:pPr marL="0" indent="0">
              <a:buNone/>
            </a:pPr>
            <a:r>
              <a:rPr lang="de-DE" sz="2800" dirty="0"/>
              <a:t>für Kinder zu verhindern</a:t>
            </a:r>
            <a:endParaRPr lang="de-AT" sz="2800" dirty="0"/>
          </a:p>
          <a:p>
            <a:pPr marL="0" indent="0">
              <a:buNone/>
            </a:pPr>
            <a:endParaRPr lang="de-A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90" y="4725144"/>
            <a:ext cx="3422179" cy="1036294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6456040" y="1932051"/>
            <a:ext cx="4032448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AT" sz="2800" dirty="0"/>
              <a:t>Impfplicht in Italien,</a:t>
            </a:r>
          </a:p>
          <a:p>
            <a:pPr marL="0" indent="0">
              <a:buNone/>
            </a:pPr>
            <a:r>
              <a:rPr lang="de-AT" sz="2800" dirty="0"/>
              <a:t>Südtirol macht mit</a:t>
            </a:r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4686078"/>
            <a:ext cx="26955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651582"/>
            <a:ext cx="4334764" cy="49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911225" y="1557338"/>
            <a:ext cx="10972800" cy="3383830"/>
          </a:xfrm>
        </p:spPr>
        <p:txBody>
          <a:bodyPr/>
          <a:lstStyle/>
          <a:p>
            <a:r>
              <a:rPr lang="de-DE" altLang="de-DE" sz="6000" dirty="0" err="1"/>
              <a:t>GROßRAUBTIERE</a:t>
            </a:r>
            <a:br>
              <a:rPr lang="de-DE" altLang="de-DE" sz="6000" dirty="0"/>
            </a:br>
            <a:r>
              <a:rPr lang="de-DE" altLang="de-DE" sz="6000" dirty="0"/>
              <a:t>GRANDI PREDATORI</a:t>
            </a:r>
          </a:p>
        </p:txBody>
      </p:sp>
    </p:spTree>
    <p:extLst>
      <p:ext uri="{BB962C8B-B14F-4D97-AF65-F5344CB8AC3E}">
        <p14:creationId xmlns:p14="http://schemas.microsoft.com/office/powerpoint/2010/main" val="27142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35360" y="1844824"/>
            <a:ext cx="496855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AT" sz="2800" dirty="0"/>
              <a:t>Zoo der Polemiken:</a:t>
            </a:r>
          </a:p>
          <a:p>
            <a:pPr marL="0" indent="0">
              <a:buNone/>
            </a:pPr>
            <a:r>
              <a:rPr lang="de-AT" sz="2800" dirty="0"/>
              <a:t>Bär und Wolf</a:t>
            </a:r>
          </a:p>
          <a:p>
            <a:pPr marL="0" indent="0">
              <a:buNone/>
            </a:pPr>
            <a:r>
              <a:rPr lang="de-AT" sz="2800" dirty="0"/>
              <a:t>erhitzen die</a:t>
            </a:r>
          </a:p>
          <a:p>
            <a:pPr marL="0" indent="0">
              <a:buNone/>
            </a:pPr>
            <a:r>
              <a:rPr lang="de-AT" sz="2800" dirty="0"/>
              <a:t>Gemüter</a:t>
            </a:r>
          </a:p>
          <a:p>
            <a:pPr marL="0" indent="0">
              <a:buNone/>
            </a:pPr>
            <a:endParaRPr lang="de-AT" sz="3200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35760" y="1844824"/>
            <a:ext cx="4608512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Kampf gegen die</a:t>
            </a:r>
          </a:p>
          <a:p>
            <a:pPr marL="0" indent="0">
              <a:buNone/>
            </a:pPr>
            <a:r>
              <a:rPr lang="de-DE" sz="2800" dirty="0"/>
              <a:t>Großraubtiere; wie sich</a:t>
            </a:r>
          </a:p>
          <a:p>
            <a:pPr marL="0" indent="0">
              <a:buNone/>
            </a:pPr>
            <a:r>
              <a:rPr lang="de-DE" sz="2800" dirty="0"/>
              <a:t>die Bauern gegen Wölfe</a:t>
            </a:r>
          </a:p>
          <a:p>
            <a:pPr marL="0" indent="0">
              <a:buNone/>
            </a:pPr>
            <a:r>
              <a:rPr lang="de-DE" sz="2800" dirty="0"/>
              <a:t>und Bären wehren</a:t>
            </a:r>
            <a:endParaRPr lang="de-AT" sz="2800" dirty="0"/>
          </a:p>
          <a:p>
            <a:pPr marL="0" indent="0">
              <a:buNone/>
            </a:pPr>
            <a:endParaRPr lang="de-A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4869160"/>
            <a:ext cx="3422179" cy="1036294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8219728" y="1844824"/>
            <a:ext cx="4032448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AT" sz="2800" dirty="0"/>
              <a:t>Südtirol kämpft</a:t>
            </a:r>
          </a:p>
          <a:p>
            <a:pPr marL="0" indent="0">
              <a:buNone/>
            </a:pPr>
            <a:r>
              <a:rPr lang="de-AT" sz="2800" dirty="0"/>
              <a:t>gegen Wolf und Bär</a:t>
            </a:r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866" y="4869160"/>
            <a:ext cx="2695575" cy="11144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92" y="4869160"/>
            <a:ext cx="3275066" cy="13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911225" y="1557338"/>
            <a:ext cx="10972800" cy="3383830"/>
          </a:xfrm>
        </p:spPr>
        <p:txBody>
          <a:bodyPr/>
          <a:lstStyle/>
          <a:p>
            <a:r>
              <a:rPr lang="de-DE" altLang="de-DE" sz="6000" dirty="0"/>
              <a:t>ZUKUNFT DER AUTONOMIE</a:t>
            </a:r>
            <a:br>
              <a:rPr lang="de-DE" altLang="de-DE" sz="6000" dirty="0"/>
            </a:br>
            <a:r>
              <a:rPr lang="de-DE" altLang="de-DE" sz="6000" dirty="0"/>
              <a:t>FUTURO DELL</a:t>
            </a:r>
            <a:r>
              <a:rPr lang="it-IT" altLang="de-DE" sz="6000" dirty="0"/>
              <a:t>’AUTONOMIA</a:t>
            </a:r>
            <a:endParaRPr lang="de-DE" altLang="de-DE" sz="6000" dirty="0"/>
          </a:p>
        </p:txBody>
      </p:sp>
    </p:spTree>
    <p:extLst>
      <p:ext uri="{BB962C8B-B14F-4D97-AF65-F5344CB8AC3E}">
        <p14:creationId xmlns:p14="http://schemas.microsoft.com/office/powerpoint/2010/main" val="16175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547266" y="1952972"/>
            <a:ext cx="4931941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Der Autonomiekonvent;</a:t>
            </a:r>
          </a:p>
          <a:p>
            <a:pPr marL="0" indent="0">
              <a:buNone/>
            </a:pPr>
            <a:r>
              <a:rPr lang="de-DE" sz="2800" dirty="0"/>
              <a:t>wie der Abschluss der</a:t>
            </a:r>
          </a:p>
          <a:p>
            <a:pPr marL="0" indent="0">
              <a:buNone/>
            </a:pPr>
            <a:r>
              <a:rPr lang="de-DE" sz="2800" dirty="0"/>
              <a:t>Autonomie-Fortentwicklung</a:t>
            </a:r>
          </a:p>
          <a:p>
            <a:pPr marL="0" indent="0">
              <a:buNone/>
            </a:pPr>
            <a:r>
              <a:rPr lang="de-DE" sz="2800" dirty="0"/>
              <a:t>zu einem ethnischen Streit</a:t>
            </a:r>
          </a:p>
          <a:p>
            <a:pPr marL="0" indent="0">
              <a:buNone/>
            </a:pPr>
            <a:r>
              <a:rPr lang="de-DE" sz="2800" dirty="0"/>
              <a:t>geführt hat</a:t>
            </a:r>
            <a:endParaRPr lang="de-AT" sz="2800" dirty="0"/>
          </a:p>
          <a:p>
            <a:pPr marL="0" indent="0">
              <a:buNone/>
            </a:pPr>
            <a:endParaRPr lang="de-A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4762234"/>
            <a:ext cx="3422179" cy="1036294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6456040" y="1932051"/>
            <a:ext cx="4896544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AT" sz="2800" dirty="0"/>
              <a:t>Europäischer Meilenstein:</a:t>
            </a:r>
          </a:p>
          <a:p>
            <a:pPr marL="0" indent="0">
              <a:buNone/>
            </a:pPr>
            <a:r>
              <a:rPr lang="de-AT" sz="2800" dirty="0"/>
              <a:t>25 Jahre Streitbeilegung</a:t>
            </a:r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4762234"/>
            <a:ext cx="3275066" cy="13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547266" y="1952972"/>
            <a:ext cx="4931941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Luce sul Duce</a:t>
            </a:r>
            <a:endParaRPr lang="de-AT" sz="2800" dirty="0"/>
          </a:p>
          <a:p>
            <a:pPr marL="0" indent="0">
              <a:buNone/>
            </a:pPr>
            <a:endParaRPr lang="de-AT" sz="320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6456040" y="1932051"/>
            <a:ext cx="4896544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AT" sz="2800" dirty="0"/>
              <a:t>Aggressive Politshows:</a:t>
            </a:r>
          </a:p>
          <a:p>
            <a:pPr marL="0" indent="0">
              <a:buNone/>
            </a:pPr>
            <a:r>
              <a:rPr lang="de-AT" sz="2800" dirty="0"/>
              <a:t>Autonomie im italienischen</a:t>
            </a:r>
          </a:p>
          <a:p>
            <a:pPr marL="0" indent="0">
              <a:buNone/>
            </a:pPr>
            <a:r>
              <a:rPr lang="de-AT" sz="2800" dirty="0"/>
              <a:t>Fernsehen unter Beschuss</a:t>
            </a:r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4717796"/>
            <a:ext cx="3275066" cy="131528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66" y="4740321"/>
            <a:ext cx="312097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7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911225" y="1557338"/>
            <a:ext cx="10972800" cy="3383830"/>
          </a:xfrm>
        </p:spPr>
        <p:txBody>
          <a:bodyPr/>
          <a:lstStyle/>
          <a:p>
            <a:r>
              <a:rPr lang="de-DE" altLang="de-DE" sz="5400" dirty="0"/>
              <a:t>WUNSCHSCHLAGZEILEN 2018</a:t>
            </a:r>
            <a:br>
              <a:rPr lang="de-DE" altLang="de-DE" sz="5400" dirty="0"/>
            </a:br>
            <a:r>
              <a:rPr lang="de-DE" altLang="de-DE" sz="5400" dirty="0"/>
              <a:t>TITOLI DESIDERATI 2018</a:t>
            </a:r>
          </a:p>
        </p:txBody>
      </p:sp>
    </p:spTree>
    <p:extLst>
      <p:ext uri="{BB962C8B-B14F-4D97-AF65-F5344CB8AC3E}">
        <p14:creationId xmlns:p14="http://schemas.microsoft.com/office/powerpoint/2010/main" val="4875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35360" y="1844824"/>
            <a:ext cx="496855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Kriege in </a:t>
            </a:r>
          </a:p>
          <a:p>
            <a:pPr marL="0" indent="0">
              <a:buNone/>
            </a:pPr>
            <a:r>
              <a:rPr lang="de-DE" sz="2800" dirty="0"/>
              <a:t>Krisenregionen </a:t>
            </a:r>
          </a:p>
          <a:p>
            <a:pPr marL="0" indent="0">
              <a:buNone/>
            </a:pPr>
            <a:r>
              <a:rPr lang="de-DE" sz="2800" dirty="0"/>
              <a:t>beendet –</a:t>
            </a:r>
          </a:p>
          <a:p>
            <a:pPr marL="0" indent="0">
              <a:buNone/>
            </a:pPr>
            <a:r>
              <a:rPr lang="de-DE" sz="2800" dirty="0"/>
              <a:t>Flüchtlingsströme </a:t>
            </a:r>
          </a:p>
          <a:p>
            <a:pPr marL="0" indent="0">
              <a:buNone/>
            </a:pPr>
            <a:r>
              <a:rPr lang="de-DE" sz="2800" dirty="0"/>
              <a:t>versiegen</a:t>
            </a:r>
            <a:endParaRPr lang="de-AT" sz="3200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35760" y="1844824"/>
            <a:ext cx="4104456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Solidarisches Südtirol: Landgemeinden nehmen bereitwillig Flüchtlinge auf</a:t>
            </a:r>
            <a:endParaRPr lang="de-AT" sz="320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8219728" y="1844824"/>
            <a:ext cx="4032448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Grenzkontrollen </a:t>
            </a:r>
          </a:p>
          <a:p>
            <a:pPr marL="0" indent="0">
              <a:buNone/>
            </a:pPr>
            <a:r>
              <a:rPr lang="de-DE" sz="2800" dirty="0"/>
              <a:t>am Brenner </a:t>
            </a:r>
          </a:p>
          <a:p>
            <a:pPr marL="0" indent="0">
              <a:buNone/>
            </a:pPr>
            <a:r>
              <a:rPr lang="de-DE" sz="2800" dirty="0"/>
              <a:t>sind endgültig </a:t>
            </a:r>
          </a:p>
          <a:p>
            <a:pPr marL="0" indent="0">
              <a:buNone/>
            </a:pPr>
            <a:r>
              <a:rPr lang="de-DE" sz="2800" dirty="0"/>
              <a:t>vom Tisch</a:t>
            </a: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866" y="4869160"/>
            <a:ext cx="2695575" cy="11144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2" y="4869160"/>
            <a:ext cx="2469064" cy="114287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774" y="4857350"/>
            <a:ext cx="3273836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911225" y="1557338"/>
            <a:ext cx="10972800" cy="3383830"/>
          </a:xfrm>
        </p:spPr>
        <p:txBody>
          <a:bodyPr/>
          <a:lstStyle/>
          <a:p>
            <a:r>
              <a:rPr lang="de-DE" altLang="de-DE" sz="6000" dirty="0"/>
              <a:t>UMWELT</a:t>
            </a:r>
            <a:br>
              <a:rPr lang="de-DE" altLang="de-DE" sz="6000" dirty="0"/>
            </a:br>
            <a:r>
              <a:rPr lang="de-DE" altLang="de-DE" sz="6000" dirty="0"/>
              <a:t>AMBIENTE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35360" y="1844824"/>
            <a:ext cx="496855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it-IT" sz="2800" dirty="0"/>
              <a:t>Olimpiadi 2026:</a:t>
            </a:r>
          </a:p>
          <a:p>
            <a:pPr marL="0" indent="0">
              <a:buNone/>
            </a:pPr>
            <a:r>
              <a:rPr lang="it-IT" sz="2800" dirty="0"/>
              <a:t>alleanza fatta </a:t>
            </a:r>
          </a:p>
          <a:p>
            <a:pPr marL="0" indent="0">
              <a:buNone/>
            </a:pPr>
            <a:r>
              <a:rPr lang="it-IT" sz="2800" dirty="0"/>
              <a:t>con Trentino </a:t>
            </a:r>
          </a:p>
          <a:p>
            <a:pPr marL="0" indent="0">
              <a:buNone/>
            </a:pPr>
            <a:r>
              <a:rPr lang="it-IT" sz="2800" dirty="0"/>
              <a:t>e Veneto</a:t>
            </a:r>
            <a:endParaRPr lang="de-AT" sz="3200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35760" y="1844824"/>
            <a:ext cx="4608512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Bildung der Zukunft: </a:t>
            </a:r>
          </a:p>
          <a:p>
            <a:pPr marL="0" indent="0">
              <a:buNone/>
            </a:pPr>
            <a:r>
              <a:rPr lang="de-DE" sz="2800" dirty="0"/>
              <a:t>Zweisprachiger </a:t>
            </a:r>
          </a:p>
          <a:p>
            <a:pPr marL="0" indent="0">
              <a:buNone/>
            </a:pPr>
            <a:r>
              <a:rPr lang="de-DE" sz="2800" dirty="0"/>
              <a:t>Unterricht fortan </a:t>
            </a:r>
          </a:p>
          <a:p>
            <a:pPr marL="0" indent="0">
              <a:buNone/>
            </a:pPr>
            <a:r>
              <a:rPr lang="de-DE" sz="2800" dirty="0"/>
              <a:t>an allen Schulen </a:t>
            </a:r>
          </a:p>
          <a:p>
            <a:pPr marL="0" indent="0">
              <a:buNone/>
            </a:pPr>
            <a:r>
              <a:rPr lang="de-DE" sz="2800" dirty="0"/>
              <a:t>möglich</a:t>
            </a:r>
            <a:endParaRPr lang="de-AT" sz="320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8219728" y="1844824"/>
            <a:ext cx="4032448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Staat genehmigt </a:t>
            </a:r>
          </a:p>
          <a:p>
            <a:pPr marL="0" indent="0">
              <a:buNone/>
            </a:pPr>
            <a:r>
              <a:rPr lang="de-DE" sz="2800" dirty="0"/>
              <a:t>Entnahmen von </a:t>
            </a:r>
          </a:p>
          <a:p>
            <a:pPr marL="0" indent="0">
              <a:buNone/>
            </a:pPr>
            <a:r>
              <a:rPr lang="de-DE" sz="2800" dirty="0"/>
              <a:t>Wolf und Bär</a:t>
            </a:r>
            <a:endParaRPr lang="de-AT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866" y="4869160"/>
            <a:ext cx="2695575" cy="11144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774" y="4857350"/>
            <a:ext cx="3273836" cy="13168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93" y="4869160"/>
            <a:ext cx="3232360" cy="13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1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35360" y="1844824"/>
            <a:ext cx="496855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Die Umfahrung </a:t>
            </a:r>
          </a:p>
          <a:p>
            <a:pPr marL="0" indent="0">
              <a:buNone/>
            </a:pPr>
            <a:r>
              <a:rPr lang="de-DE" sz="2800" dirty="0"/>
              <a:t>von Bozen wird </a:t>
            </a:r>
          </a:p>
          <a:p>
            <a:pPr marL="0" indent="0">
              <a:buNone/>
            </a:pPr>
            <a:r>
              <a:rPr lang="de-DE" sz="2800" dirty="0"/>
              <a:t>in Angriff </a:t>
            </a:r>
          </a:p>
          <a:p>
            <a:pPr marL="0" indent="0">
              <a:buNone/>
            </a:pPr>
            <a:r>
              <a:rPr lang="de-DE" sz="2800" dirty="0"/>
              <a:t>genommen</a:t>
            </a:r>
            <a:endParaRPr lang="de-AT" sz="3200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35760" y="1844824"/>
            <a:ext cx="4608512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Jungfernfahrt der </a:t>
            </a:r>
          </a:p>
          <a:p>
            <a:pPr marL="0" indent="0">
              <a:buNone/>
            </a:pPr>
            <a:r>
              <a:rPr lang="de-DE" sz="2800" dirty="0" err="1"/>
              <a:t>Überetscher</a:t>
            </a:r>
            <a:r>
              <a:rPr lang="de-DE" sz="2800" dirty="0"/>
              <a:t> Bahn</a:t>
            </a:r>
            <a:endParaRPr lang="de-AT" sz="320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8219728" y="1844824"/>
            <a:ext cx="4032448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Neuer Burgfrieden: </a:t>
            </a:r>
          </a:p>
          <a:p>
            <a:pPr marL="0" indent="0">
              <a:buNone/>
            </a:pPr>
            <a:r>
              <a:rPr lang="de-DE" sz="2800" dirty="0"/>
              <a:t>Land und SAD </a:t>
            </a:r>
          </a:p>
          <a:p>
            <a:pPr marL="0" indent="0">
              <a:buNone/>
            </a:pPr>
            <a:r>
              <a:rPr lang="de-DE" sz="2800" dirty="0"/>
              <a:t>erzielen Übereinkunft </a:t>
            </a:r>
          </a:p>
          <a:p>
            <a:pPr marL="0" indent="0">
              <a:buNone/>
            </a:pPr>
            <a:r>
              <a:rPr lang="de-DE" sz="2800" dirty="0"/>
              <a:t>in Personalpolitik</a:t>
            </a:r>
            <a:endParaRPr lang="de-AT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4869160"/>
            <a:ext cx="2695575" cy="11144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728" y="4869160"/>
            <a:ext cx="3273836" cy="13168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798" y="4869160"/>
            <a:ext cx="312097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35360" y="1844824"/>
            <a:ext cx="496855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Geburtenstation </a:t>
            </a:r>
          </a:p>
          <a:p>
            <a:pPr marL="0" indent="0">
              <a:buNone/>
            </a:pPr>
            <a:r>
              <a:rPr lang="de-DE" sz="2800" dirty="0"/>
              <a:t>am Krankenhaus </a:t>
            </a:r>
          </a:p>
          <a:p>
            <a:pPr marL="0" indent="0">
              <a:buNone/>
            </a:pPr>
            <a:r>
              <a:rPr lang="de-DE" sz="2800" dirty="0" err="1"/>
              <a:t>Sterzing</a:t>
            </a:r>
            <a:r>
              <a:rPr lang="de-DE" sz="2800" dirty="0"/>
              <a:t> feierlich </a:t>
            </a:r>
          </a:p>
          <a:p>
            <a:pPr marL="0" indent="0">
              <a:buNone/>
            </a:pPr>
            <a:r>
              <a:rPr lang="de-DE" sz="2800" dirty="0"/>
              <a:t>wiedereröffnet</a:t>
            </a:r>
            <a:endParaRPr lang="de-AT" sz="3200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35760" y="1844824"/>
            <a:ext cx="4608512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Entscheid mit Weitblick: </a:t>
            </a:r>
          </a:p>
          <a:p>
            <a:pPr marL="0" indent="0">
              <a:buNone/>
            </a:pPr>
            <a:r>
              <a:rPr lang="de-DE" sz="2800" dirty="0"/>
              <a:t>In Krankenhäusern </a:t>
            </a:r>
          </a:p>
          <a:p>
            <a:pPr marL="0" indent="0">
              <a:buNone/>
            </a:pPr>
            <a:r>
              <a:rPr lang="de-DE" sz="2800" dirty="0"/>
              <a:t>wird Personal </a:t>
            </a:r>
          </a:p>
          <a:p>
            <a:pPr marL="0" indent="0">
              <a:buNone/>
            </a:pPr>
            <a:r>
              <a:rPr lang="de-DE" sz="2800" dirty="0"/>
              <a:t>aufgestockt</a:t>
            </a:r>
            <a:endParaRPr lang="de-AT" sz="320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8219728" y="1844824"/>
            <a:ext cx="4032448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Südtirols</a:t>
            </a:r>
          </a:p>
          <a:p>
            <a:pPr marL="0" indent="0">
              <a:buNone/>
            </a:pPr>
            <a:r>
              <a:rPr lang="de-DE" sz="2800" dirty="0"/>
              <a:t>Arbeitnehmer </a:t>
            </a:r>
          </a:p>
          <a:p>
            <a:pPr marL="0" indent="0">
              <a:buNone/>
            </a:pPr>
            <a:r>
              <a:rPr lang="de-DE" sz="2800" dirty="0"/>
              <a:t>werden steuerlich </a:t>
            </a:r>
          </a:p>
          <a:p>
            <a:pPr marL="0" indent="0">
              <a:buNone/>
            </a:pPr>
            <a:r>
              <a:rPr lang="de-DE" sz="2800" dirty="0"/>
              <a:t>entlastet</a:t>
            </a:r>
            <a:endParaRPr lang="de-AT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866" y="4869160"/>
            <a:ext cx="2695575" cy="11144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2" y="4869160"/>
            <a:ext cx="2469064" cy="114287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774" y="4857350"/>
            <a:ext cx="3273836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35360" y="1844824"/>
            <a:ext cx="496855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Transit-Verkehr </a:t>
            </a:r>
          </a:p>
          <a:p>
            <a:pPr marL="0" indent="0">
              <a:buNone/>
            </a:pPr>
            <a:r>
              <a:rPr lang="de-DE" sz="2800" dirty="0"/>
              <a:t>auf Schiene </a:t>
            </a:r>
          </a:p>
          <a:p>
            <a:pPr marL="0" indent="0">
              <a:buNone/>
            </a:pPr>
            <a:r>
              <a:rPr lang="de-DE" sz="2800" dirty="0"/>
              <a:t>verbannt</a:t>
            </a:r>
            <a:endParaRPr lang="de-AT" sz="3200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35760" y="1844824"/>
            <a:ext cx="4608512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Maut steigt, </a:t>
            </a:r>
          </a:p>
          <a:p>
            <a:pPr marL="0" indent="0">
              <a:buNone/>
            </a:pPr>
            <a:r>
              <a:rPr lang="de-DE" sz="2800" dirty="0"/>
              <a:t>Schwerverkehr </a:t>
            </a:r>
          </a:p>
          <a:p>
            <a:pPr marL="0" indent="0">
              <a:buNone/>
            </a:pPr>
            <a:r>
              <a:rPr lang="de-DE" sz="2800" dirty="0"/>
              <a:t>auf der Autobahn </a:t>
            </a:r>
          </a:p>
          <a:p>
            <a:pPr marL="0" indent="0">
              <a:buNone/>
            </a:pPr>
            <a:r>
              <a:rPr lang="de-DE" sz="2800" dirty="0"/>
              <a:t>nimmt ab</a:t>
            </a:r>
            <a:endParaRPr lang="de-AT" sz="320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8219728" y="1844824"/>
            <a:ext cx="4032448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Immer mehr </a:t>
            </a:r>
          </a:p>
          <a:p>
            <a:pPr marL="0" indent="0">
              <a:buNone/>
            </a:pPr>
            <a:r>
              <a:rPr lang="de-DE" sz="2800" dirty="0"/>
              <a:t>Südtiroler verzichten </a:t>
            </a:r>
          </a:p>
          <a:p>
            <a:pPr marL="0" indent="0">
              <a:buNone/>
            </a:pPr>
            <a:r>
              <a:rPr lang="de-DE" sz="2800" dirty="0"/>
              <a:t>aufs eigene Auto</a:t>
            </a:r>
            <a:endParaRPr lang="de-AT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866" y="4869160"/>
            <a:ext cx="2695575" cy="11144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2" y="4869160"/>
            <a:ext cx="2469064" cy="114287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212" y="4863047"/>
            <a:ext cx="26955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547266" y="1952972"/>
            <a:ext cx="4931941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it-IT" sz="2800" dirty="0"/>
              <a:t>Elezioni 2018: </a:t>
            </a:r>
          </a:p>
          <a:p>
            <a:pPr marL="0" indent="0">
              <a:buNone/>
            </a:pPr>
            <a:r>
              <a:rPr lang="it-IT" sz="2800" dirty="0"/>
              <a:t>Governo provinciale</a:t>
            </a:r>
          </a:p>
          <a:p>
            <a:pPr marL="0" indent="0">
              <a:buNone/>
            </a:pPr>
            <a:r>
              <a:rPr lang="it-IT" sz="2800" dirty="0"/>
              <a:t>a guida SVP, </a:t>
            </a:r>
          </a:p>
          <a:p>
            <a:pPr marL="0" indent="0">
              <a:buNone/>
            </a:pPr>
            <a:r>
              <a:rPr lang="it-IT" sz="2800" dirty="0" err="1"/>
              <a:t>Freiheitlichen</a:t>
            </a:r>
            <a:r>
              <a:rPr lang="it-IT" sz="2800" dirty="0"/>
              <a:t> e M5S</a:t>
            </a:r>
            <a:endParaRPr lang="de-AT" sz="320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6456040" y="1932051"/>
            <a:ext cx="4896544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Alexander Schiebel </a:t>
            </a:r>
          </a:p>
          <a:p>
            <a:pPr marL="0" indent="0">
              <a:buNone/>
            </a:pPr>
            <a:r>
              <a:rPr lang="de-DE" sz="2800" dirty="0"/>
              <a:t>wird neuer Landesrat </a:t>
            </a:r>
          </a:p>
          <a:p>
            <a:pPr marL="0" indent="0">
              <a:buNone/>
            </a:pPr>
            <a:r>
              <a:rPr lang="de-DE" sz="2800" dirty="0"/>
              <a:t>für Landwirtschaft</a:t>
            </a: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4525523"/>
            <a:ext cx="3232360" cy="137214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4671533"/>
            <a:ext cx="312097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547266" y="1952972"/>
            <a:ext cx="4931941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sz="2800" dirty="0"/>
              <a:t>Pass vergessen: </a:t>
            </a:r>
          </a:p>
          <a:p>
            <a:pPr marL="0" indent="0">
              <a:buNone/>
            </a:pPr>
            <a:r>
              <a:rPr lang="de-DE" sz="2800" dirty="0"/>
              <a:t>Sebastian Kurz </a:t>
            </a:r>
          </a:p>
          <a:p>
            <a:pPr marL="0" indent="0">
              <a:buNone/>
            </a:pPr>
            <a:r>
              <a:rPr lang="de-DE" sz="2800" dirty="0"/>
              <a:t>bei Ausreise am Brenner </a:t>
            </a:r>
          </a:p>
          <a:p>
            <a:pPr marL="0" indent="0">
              <a:buNone/>
            </a:pPr>
            <a:r>
              <a:rPr lang="de-DE" sz="2800" dirty="0"/>
              <a:t>kontrolliert und</a:t>
            </a:r>
          </a:p>
          <a:p>
            <a:pPr marL="0" indent="0">
              <a:buNone/>
            </a:pPr>
            <a:r>
              <a:rPr lang="de-DE" sz="2800" dirty="0"/>
              <a:t>zurückgewiesen</a:t>
            </a:r>
            <a:endParaRPr lang="de-AT" sz="320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6456040" y="1932051"/>
            <a:ext cx="4896544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it-IT" sz="2800" dirty="0"/>
              <a:t>Achammer dimentica </a:t>
            </a:r>
          </a:p>
          <a:p>
            <a:pPr marL="0" indent="0">
              <a:buNone/>
            </a:pPr>
            <a:r>
              <a:rPr lang="it-IT" sz="2800" dirty="0"/>
              <a:t>di rinnovare il passaporto </a:t>
            </a:r>
          </a:p>
          <a:p>
            <a:pPr marL="0" indent="0">
              <a:buNone/>
            </a:pPr>
            <a:r>
              <a:rPr lang="it-IT" sz="2800" dirty="0"/>
              <a:t>(quello italiano)</a:t>
            </a:r>
            <a:endParaRPr lang="de-AT" sz="28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4671533"/>
            <a:ext cx="3120978" cy="10801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4671533"/>
            <a:ext cx="312097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547266" y="1952972"/>
            <a:ext cx="10013230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de-DE" sz="3200" dirty="0"/>
          </a:p>
          <a:p>
            <a:pPr marL="0" indent="0" algn="ctr">
              <a:buNone/>
            </a:pPr>
            <a:r>
              <a:rPr lang="de-DE" sz="3600" dirty="0"/>
              <a:t>Brüssel: Südtirols Vorschlag für </a:t>
            </a:r>
          </a:p>
          <a:p>
            <a:pPr marL="0" indent="0" algn="ctr">
              <a:buNone/>
            </a:pPr>
            <a:r>
              <a:rPr lang="de-DE" sz="3600" dirty="0"/>
              <a:t>europäische Staatsbürgerschaft </a:t>
            </a:r>
          </a:p>
          <a:p>
            <a:pPr marL="0" indent="0" algn="ctr">
              <a:buNone/>
            </a:pPr>
            <a:r>
              <a:rPr lang="de-DE" sz="3600" dirty="0"/>
              <a:t>wird angenommen</a:t>
            </a:r>
          </a:p>
          <a:p>
            <a:pPr marL="0" indent="0" algn="ctr">
              <a:buNone/>
            </a:pPr>
            <a:endParaRPr lang="de-DE" sz="3200" dirty="0"/>
          </a:p>
          <a:p>
            <a:pPr marL="0" indent="0" algn="ctr">
              <a:buNone/>
            </a:pPr>
            <a:r>
              <a:rPr lang="de-DE" sz="3200" i="1" dirty="0"/>
              <a:t>Arno </a:t>
            </a:r>
            <a:r>
              <a:rPr lang="de-DE" sz="3200" i="1" dirty="0" err="1"/>
              <a:t>Kompatscher</a:t>
            </a:r>
            <a:endParaRPr lang="de-DE" sz="3200" i="1" dirty="0"/>
          </a:p>
          <a:p>
            <a:pPr marL="0" indent="0" algn="ctr">
              <a:buNone/>
            </a:pPr>
            <a:endParaRPr lang="de-DE" sz="3200" dirty="0"/>
          </a:p>
          <a:p>
            <a:pPr marL="0" indent="0" algn="ctr">
              <a:buNone/>
            </a:pP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187910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5" b="16275"/>
          <a:stretch>
            <a:fillRect/>
          </a:stretch>
        </p:blipFill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556792"/>
            <a:ext cx="4540616" cy="4829150"/>
          </a:xfrm>
          <a:prstGeom prst="rect">
            <a:avLst/>
          </a:prstGeom>
        </p:spPr>
      </p:pic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5447928" y="1916832"/>
            <a:ext cx="6192688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sz="3200" dirty="0"/>
              <a:t>Unwetterschäden, Hagel und Starkregenfälle brachten viele Bauern im Unterland um die Ernte, der Frost sorgte für ähnlich große Schäden besonders im Eisacktal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106" y="4993215"/>
            <a:ext cx="3422179" cy="10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911225" y="1557338"/>
            <a:ext cx="10972800" cy="3383830"/>
          </a:xfrm>
        </p:spPr>
        <p:txBody>
          <a:bodyPr/>
          <a:lstStyle/>
          <a:p>
            <a:r>
              <a:rPr lang="de-DE" altLang="de-DE" sz="6000" dirty="0"/>
              <a:t>ARBEIT UND WIRTSCHAFT</a:t>
            </a:r>
            <a:br>
              <a:rPr lang="de-DE" altLang="de-DE" sz="6000" dirty="0"/>
            </a:br>
            <a:r>
              <a:rPr lang="de-DE" altLang="de-DE" sz="6000" dirty="0"/>
              <a:t>ECONOMIA E LAVORO</a:t>
            </a:r>
          </a:p>
        </p:txBody>
      </p:sp>
    </p:spTree>
    <p:extLst>
      <p:ext uri="{BB962C8B-B14F-4D97-AF65-F5344CB8AC3E}">
        <p14:creationId xmlns:p14="http://schemas.microsoft.com/office/powerpoint/2010/main" val="19371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383705" y="1402922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383705" y="1780729"/>
            <a:ext cx="4392487" cy="3312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3200" dirty="0"/>
          </a:p>
          <a:p>
            <a:r>
              <a:rPr lang="de-DE" sz="3200" dirty="0"/>
              <a:t>Niedrigste Arbeitslosigkeit seit langem in Südtirol</a:t>
            </a:r>
          </a:p>
          <a:p>
            <a:endParaRPr lang="de-DE" sz="3200" dirty="0"/>
          </a:p>
          <a:p>
            <a:endParaRPr lang="it-IT" sz="3200" dirty="0"/>
          </a:p>
          <a:p>
            <a:endParaRPr lang="it-IT" altLang="it-IT" dirty="0"/>
          </a:p>
          <a:p>
            <a:endParaRPr lang="it-IT" alt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61" y="4322454"/>
            <a:ext cx="2695575" cy="1114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748" y="2028590"/>
            <a:ext cx="5928696" cy="140832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748" y="3688159"/>
            <a:ext cx="5972175" cy="280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2852936"/>
            <a:ext cx="7658645" cy="36874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1535264"/>
            <a:ext cx="5457825" cy="1181100"/>
          </a:xfrm>
          <a:prstGeom prst="rect">
            <a:avLst/>
          </a:prstGeom>
        </p:spPr>
      </p:pic>
      <p:sp>
        <p:nvSpPr>
          <p:cNvPr id="7" name="Segnaposto immagine 6"/>
          <p:cNvSpPr>
            <a:spLocks noGrp="1"/>
          </p:cNvSpPr>
          <p:nvPr>
            <p:ph type="pic" sz="quarter" idx="10"/>
          </p:nvPr>
        </p:nvSpPr>
        <p:spPr>
          <a:xfrm>
            <a:off x="-384720" y="1382115"/>
            <a:ext cx="12192000" cy="5489848"/>
          </a:xfrm>
        </p:spPr>
      </p:sp>
    </p:spTree>
    <p:extLst>
      <p:ext uri="{BB962C8B-B14F-4D97-AF65-F5344CB8AC3E}">
        <p14:creationId xmlns:p14="http://schemas.microsoft.com/office/powerpoint/2010/main" val="35168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911225" y="1557338"/>
            <a:ext cx="10972800" cy="3383830"/>
          </a:xfrm>
        </p:spPr>
        <p:txBody>
          <a:bodyPr/>
          <a:lstStyle/>
          <a:p>
            <a:r>
              <a:rPr lang="de-DE" altLang="de-DE" sz="6000" dirty="0"/>
              <a:t>MIGRATION - FLÜCHTLINGE</a:t>
            </a:r>
            <a:br>
              <a:rPr lang="de-DE" altLang="de-DE" sz="6000" dirty="0"/>
            </a:br>
            <a:r>
              <a:rPr lang="de-DE" altLang="de-DE" sz="6000" dirty="0"/>
              <a:t>IMMIGRAZIONE - PROFUGHI</a:t>
            </a:r>
          </a:p>
        </p:txBody>
      </p:sp>
    </p:spTree>
    <p:extLst>
      <p:ext uri="{BB962C8B-B14F-4D97-AF65-F5344CB8AC3E}">
        <p14:creationId xmlns:p14="http://schemas.microsoft.com/office/powerpoint/2010/main" val="20758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35360" y="1844824"/>
            <a:ext cx="496855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AT" sz="2800" dirty="0" err="1"/>
              <a:t>Morire</a:t>
            </a:r>
            <a:r>
              <a:rPr lang="de-AT" sz="2800" dirty="0"/>
              <a:t> di </a:t>
            </a:r>
          </a:p>
          <a:p>
            <a:pPr marL="0" indent="0">
              <a:buNone/>
            </a:pPr>
            <a:r>
              <a:rPr lang="de-AT" sz="2800" dirty="0"/>
              <a:t>non </a:t>
            </a:r>
            <a:r>
              <a:rPr lang="de-AT" sz="2800" dirty="0" err="1"/>
              <a:t>accoglienza</a:t>
            </a:r>
            <a:endParaRPr lang="de-AT" sz="2800" dirty="0"/>
          </a:p>
          <a:p>
            <a:pPr marL="0" indent="0">
              <a:buNone/>
            </a:pPr>
            <a:endParaRPr lang="de-AT" sz="3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825760"/>
            <a:ext cx="3120978" cy="108012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35760" y="1844824"/>
            <a:ext cx="4032448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AT" sz="2800" dirty="0"/>
              <a:t>Der Fall </a:t>
            </a:r>
            <a:r>
              <a:rPr lang="de-AT" sz="2800" dirty="0" err="1"/>
              <a:t>Adan</a:t>
            </a:r>
            <a:r>
              <a:rPr lang="de-AT" sz="2800" dirty="0"/>
              <a:t>, wie Südtirols Flüchtlings-unterbringung versagt hat und europaweit für Schlagzeilen sorgte</a:t>
            </a:r>
          </a:p>
          <a:p>
            <a:pPr marL="0" indent="0">
              <a:buNone/>
            </a:pPr>
            <a:endParaRPr lang="de-A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4869160"/>
            <a:ext cx="3422179" cy="1036294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8219728" y="1844824"/>
            <a:ext cx="4032448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AT" sz="2800" dirty="0"/>
              <a:t>Addio </a:t>
            </a:r>
            <a:r>
              <a:rPr lang="de-AT" sz="2800" dirty="0" err="1"/>
              <a:t>Adan</a:t>
            </a:r>
            <a:r>
              <a:rPr lang="de-AT" sz="2800" dirty="0"/>
              <a:t>, </a:t>
            </a:r>
            <a:r>
              <a:rPr lang="de-AT" sz="2800" dirty="0" err="1"/>
              <a:t>innocente</a:t>
            </a:r>
            <a:r>
              <a:rPr lang="de-AT" sz="2800" dirty="0"/>
              <a:t> </a:t>
            </a:r>
            <a:r>
              <a:rPr lang="de-AT" sz="2800" dirty="0" err="1"/>
              <a:t>vittima</a:t>
            </a:r>
            <a:r>
              <a:rPr lang="de-AT" sz="2800" dirty="0"/>
              <a:t> della </a:t>
            </a:r>
            <a:r>
              <a:rPr lang="de-AT" sz="2800" dirty="0" err="1"/>
              <a:t>burocrazia</a:t>
            </a:r>
            <a:endParaRPr lang="de-AT" sz="2800" dirty="0"/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8" y="4653136"/>
            <a:ext cx="3232360" cy="13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0" y="1368425"/>
            <a:ext cx="121920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35360" y="1844824"/>
            <a:ext cx="496855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AT" sz="2800" dirty="0"/>
              <a:t>Ich erkenne </a:t>
            </a:r>
          </a:p>
          <a:p>
            <a:pPr marL="0" indent="0">
              <a:buNone/>
            </a:pPr>
            <a:r>
              <a:rPr lang="de-AT" sz="2800" dirty="0" err="1"/>
              <a:t>Kaltern</a:t>
            </a:r>
            <a:r>
              <a:rPr lang="de-AT" sz="2800" dirty="0"/>
              <a:t> nicht mehr</a:t>
            </a:r>
          </a:p>
          <a:p>
            <a:pPr marL="0" indent="0">
              <a:buNone/>
            </a:pPr>
            <a:endParaRPr lang="de-AT" sz="3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825760"/>
            <a:ext cx="3120978" cy="108012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35760" y="1844824"/>
            <a:ext cx="4608512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AT" sz="2800" dirty="0"/>
              <a:t>Die Gemeinden </a:t>
            </a:r>
          </a:p>
          <a:p>
            <a:pPr marL="0" indent="0">
              <a:buNone/>
            </a:pPr>
            <a:r>
              <a:rPr lang="de-AT" sz="2800" dirty="0"/>
              <a:t>zwischen Solidarität</a:t>
            </a:r>
            <a:r>
              <a:rPr lang="de-DE" sz="2800" dirty="0"/>
              <a:t> </a:t>
            </a:r>
          </a:p>
          <a:p>
            <a:pPr marL="0" indent="0">
              <a:buNone/>
            </a:pPr>
            <a:r>
              <a:rPr lang="de-DE" sz="2800" dirty="0"/>
              <a:t>und Nein-</a:t>
            </a:r>
            <a:r>
              <a:rPr lang="de-DE" sz="2800" dirty="0" err="1"/>
              <a:t>Sagern</a:t>
            </a:r>
            <a:r>
              <a:rPr lang="de-DE" sz="2800" dirty="0"/>
              <a:t> beim</a:t>
            </a:r>
          </a:p>
          <a:p>
            <a:pPr marL="0" indent="0">
              <a:buNone/>
            </a:pPr>
            <a:r>
              <a:rPr lang="de-DE" sz="2800" dirty="0"/>
              <a:t>Unterbringungsprojekt</a:t>
            </a:r>
          </a:p>
          <a:p>
            <a:pPr marL="0" indent="0">
              <a:buNone/>
            </a:pPr>
            <a:r>
              <a:rPr lang="de-DE" sz="2800" dirty="0"/>
              <a:t>„</a:t>
            </a:r>
            <a:r>
              <a:rPr lang="de-DE" sz="2800" dirty="0" err="1"/>
              <a:t>Sprar</a:t>
            </a:r>
            <a:r>
              <a:rPr lang="de-DE" sz="2800" dirty="0"/>
              <a:t>“</a:t>
            </a:r>
            <a:endParaRPr lang="de-AT" sz="2800" dirty="0"/>
          </a:p>
          <a:p>
            <a:pPr marL="0" indent="0">
              <a:buNone/>
            </a:pPr>
            <a:endParaRPr lang="de-A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4869160"/>
            <a:ext cx="3422179" cy="1036294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8219728" y="1844824"/>
            <a:ext cx="4032448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AT" sz="2800" dirty="0"/>
              <a:t>Land versucht</a:t>
            </a:r>
          </a:p>
          <a:p>
            <a:pPr marL="0" indent="0">
              <a:buNone/>
            </a:pPr>
            <a:r>
              <a:rPr lang="de-AT" sz="2800" dirty="0"/>
              <a:t>gerechte Verteilung</a:t>
            </a:r>
          </a:p>
          <a:p>
            <a:pPr marL="0" indent="0">
              <a:buNone/>
            </a:pPr>
            <a:r>
              <a:rPr lang="de-AT" sz="2800" dirty="0"/>
              <a:t>der Asylbewerber</a:t>
            </a:r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866" y="4869160"/>
            <a:ext cx="26955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6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ruttura predefinit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ndeverwaltu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Widescreen</PresentationFormat>
  <Paragraphs>130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Arial</vt:lpstr>
      <vt:lpstr>Open Sans</vt:lpstr>
      <vt:lpstr>Struttura predefinita</vt:lpstr>
      <vt:lpstr>Jahreswechsel – Fine anno</vt:lpstr>
      <vt:lpstr>UMWELT AMBIENTE</vt:lpstr>
      <vt:lpstr>Presentazione standard di PowerPoint</vt:lpstr>
      <vt:lpstr>ARBEIT UND WIRTSCHAFT ECONOMIA E LAVORO</vt:lpstr>
      <vt:lpstr>Presentazione standard di PowerPoint</vt:lpstr>
      <vt:lpstr>Presentazione standard di PowerPoint</vt:lpstr>
      <vt:lpstr>MIGRATION - FLÜCHTLINGE IMMIGRAZIONE - PROFUGHI</vt:lpstr>
      <vt:lpstr>Presentazione standard di PowerPoint</vt:lpstr>
      <vt:lpstr>Presentazione standard di PowerPoint</vt:lpstr>
      <vt:lpstr>IMPFDISKUSSION DIBATTITO SUI VACCINI</vt:lpstr>
      <vt:lpstr>Presentazione standard di PowerPoint</vt:lpstr>
      <vt:lpstr>Presentazione standard di PowerPoint</vt:lpstr>
      <vt:lpstr>GROßRAUBTIERE GRANDI PREDATORI</vt:lpstr>
      <vt:lpstr>Presentazione standard di PowerPoint</vt:lpstr>
      <vt:lpstr>ZUKUNFT DER AUTONOMIE FUTURO DELL’AUTONOMIA</vt:lpstr>
      <vt:lpstr>Presentazione standard di PowerPoint</vt:lpstr>
      <vt:lpstr>Presentazione standard di PowerPoint</vt:lpstr>
      <vt:lpstr>WUNSCHSCHLAGZEILEN 2018 TITOLI DESIDERATI 2018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prov.bz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für Pressekonferenzen im Landespressesaal</dc:title>
  <dc:creator>Thomas Ohnewein</dc:creator>
  <cp:lastModifiedBy>Bolognini, Michele</cp:lastModifiedBy>
  <cp:revision>98</cp:revision>
  <dcterms:created xsi:type="dcterms:W3CDTF">2015-08-05T14:20:00Z</dcterms:created>
  <dcterms:modified xsi:type="dcterms:W3CDTF">2017-12-29T14:41:43Z</dcterms:modified>
</cp:coreProperties>
</file>