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703589"/>
          <c:y val="0.0363921"/>
          <c:w val="0.921159"/>
          <c:h val="0.847702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Series1</c:v>
                </c:pt>
              </c:strCache>
            </c:strRef>
          </c:tx>
          <c:spPr>
            <a:gradFill flip="none" rotWithShape="1">
              <a:gsLst>
                <a:gs pos="7000">
                  <a:srgbClr val="F6F9FC"/>
                </a:gs>
                <a:gs pos="44000">
                  <a:srgbClr val="B0C6E1"/>
                </a:gs>
                <a:gs pos="83000">
                  <a:srgbClr val="B0C6E1"/>
                </a:gs>
                <a:gs pos="100000">
                  <a:srgbClr val="CAD9EB"/>
                </a:gs>
              </a:gsLst>
              <a:lin ang="540000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c:spPr>
          <c:dLbls>
            <c:numFmt formatCode="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Sheet1!$B$1:$Y$1</c:f>
              <c:strCach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strCache>
            </c:strRef>
          </c:cat>
          <c:val>
            <c:numRef>
              <c:f>Sheet1!$B$2:$Y$2</c:f>
              <c:numCache>
                <c:ptCount val="24"/>
                <c:pt idx="0">
                  <c:v>1357.000000</c:v>
                </c:pt>
                <c:pt idx="1">
                  <c:v>799.000000</c:v>
                </c:pt>
                <c:pt idx="2">
                  <c:v>988.000000</c:v>
                </c:pt>
                <c:pt idx="3">
                  <c:v>1218.000000</c:v>
                </c:pt>
                <c:pt idx="4">
                  <c:v>1164.000000</c:v>
                </c:pt>
                <c:pt idx="5">
                  <c:v>997.000000</c:v>
                </c:pt>
                <c:pt idx="6">
                  <c:v>1080.000000</c:v>
                </c:pt>
                <c:pt idx="7">
                  <c:v>1198.000000</c:v>
                </c:pt>
                <c:pt idx="8">
                  <c:v>1502.000000</c:v>
                </c:pt>
                <c:pt idx="9">
                  <c:v>1569.000000</c:v>
                </c:pt>
                <c:pt idx="10">
                  <c:v>2214.000000</c:v>
                </c:pt>
                <c:pt idx="11">
                  <c:v>2969.000000</c:v>
                </c:pt>
                <c:pt idx="12">
                  <c:v>3312.000000</c:v>
                </c:pt>
                <c:pt idx="13">
                  <c:v>2928.000000</c:v>
                </c:pt>
                <c:pt idx="14">
                  <c:v>4551.000000</c:v>
                </c:pt>
                <c:pt idx="15">
                  <c:v>3339.000000</c:v>
                </c:pt>
                <c:pt idx="16">
                  <c:v>2872.000000</c:v>
                </c:pt>
                <c:pt idx="17">
                  <c:v>2543.000000</c:v>
                </c:pt>
                <c:pt idx="18">
                  <c:v>2663.000000</c:v>
                </c:pt>
                <c:pt idx="19">
                  <c:v>-1840.000000</c:v>
                </c:pt>
                <c:pt idx="20">
                  <c:v>2947.000000</c:v>
                </c:pt>
                <c:pt idx="21">
                  <c:v>576.000000</c:v>
                </c:pt>
                <c:pt idx="22">
                  <c:v>409.000000</c:v>
                </c:pt>
                <c:pt idx="23">
                  <c:v>340.000000</c:v>
                </c:pt>
              </c:numCache>
            </c:numRef>
          </c:val>
        </c:ser>
        <c:axId val="2094734552"/>
        <c:axId val="2094734553"/>
      </c:area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B9CDE5"/>
            </a:solidFill>
            <a:prstDash val="solid"/>
            <a:round/>
          </a:ln>
        </c:spPr>
        <c:txPr>
          <a:bodyPr rot="-5160000"/>
          <a:lstStyle/>
          <a:p>
            <a:pPr>
              <a:defRPr b="0" i="0" strike="noStrike" sz="800" u="none">
                <a:solidFill>
                  <a:srgbClr val="000000"/>
                </a:solidFill>
                <a:latin typeface="Arial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000000"/>
              </a:solidFill>
              <a:prstDash val="solid"/>
              <a:round/>
            </a:ln>
          </c:spPr>
        </c:majorGridlines>
        <c:numFmt formatCode="#,##0" sourceLinked="0"/>
        <c:majorTickMark val="out"/>
        <c:minorTickMark val="none"/>
        <c:tickLblPos val="nextTo"/>
        <c:spPr>
          <a:ln w="12700" cap="flat">
            <a:solidFill>
              <a:srgbClr val="B9CDE5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800" u="none">
                <a:solidFill>
                  <a:srgbClr val="000000"/>
                </a:solidFill>
                <a:latin typeface="Arial"/>
              </a:defRPr>
            </a:pPr>
          </a:p>
        </c:txPr>
        <c:crossAx val="2094734552"/>
        <c:crosses val="autoZero"/>
        <c:crossBetween val="midCat"/>
        <c:majorUnit val="1875"/>
        <c:minorUnit val="937.5"/>
      </c:valAx>
      <c:spPr>
        <a:noFill/>
        <a:ln w="12700" cap="flat">
          <a:solidFill>
            <a:srgbClr val="B9CDE5"/>
          </a:solidFill>
          <a:prstDash val="solid"/>
          <a:round/>
        </a:ln>
        <a:effectLst/>
      </c:spPr>
    </c:plotArea>
    <c:plotVisOnly val="1"/>
    <c:dispBlanksAs val="gap"/>
  </c:chart>
  <c:spPr>
    <a:gradFill flip="none" rotWithShape="1">
      <a:gsLst>
        <a:gs pos="0">
          <a:srgbClr val="D99694"/>
        </a:gs>
        <a:gs pos="100000">
          <a:srgbClr val="FFFFFF"/>
        </a:gs>
      </a:gsLst>
      <a:lin ang="5400000" scaled="0"/>
    </a:gradFill>
    <a:ln w="12700" cap="flat">
      <a:solidFill>
        <a:srgbClr val="D99694"/>
      </a:solidFill>
      <a:prstDash val="solid"/>
      <a:round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view3D>
      <c:rotX val="50"/>
      <c:hPercent val="50"/>
      <c:rotY val="0"/>
      <c:depthPercent val="100"/>
      <c:rAngAx val="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005"/>
          <c:w val="0.440604"/>
          <c:h val="0.9875"/>
        </c:manualLayout>
      </c:layout>
      <c:pie3D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chemeClr val="accent1"/>
            </a:solidFill>
            <a:ln w="25400" cap="flat">
              <a:noFill/>
              <a:prstDash val="solid"/>
              <a:round/>
            </a:ln>
            <a:effectLst/>
            <a:sp3d prstMaterial="matte"/>
          </c:spPr>
          <c:explosion val="6"/>
          <c:dPt>
            <c:idx val="0"/>
            <c:explosion val="6"/>
            <c:spPr>
              <a:solidFill>
                <a:schemeClr val="accent1"/>
              </a:solidFill>
              <a:ln w="25400" cap="flat">
                <a:noFill/>
                <a:prstDash val="solid"/>
                <a:round/>
              </a:ln>
              <a:effectLst/>
              <a:sp3d prstMaterial="matte"/>
            </c:spPr>
          </c:dPt>
          <c:dPt>
            <c:idx val="1"/>
            <c:explosion val="21"/>
            <c:spPr>
              <a:solidFill>
                <a:schemeClr val="accent2"/>
              </a:solidFill>
              <a:ln w="25400" cap="flat">
                <a:noFill/>
                <a:prstDash val="solid"/>
                <a:round/>
              </a:ln>
              <a:effectLst/>
              <a:sp3d prstMaterial="matte"/>
            </c:spPr>
          </c:dPt>
          <c:dPt>
            <c:idx val="2"/>
            <c:explosion val="7"/>
            <c:spPr>
              <a:solidFill>
                <a:schemeClr val="accent3"/>
              </a:solidFill>
              <a:ln w="25400" cap="flat">
                <a:noFill/>
                <a:prstDash val="solid"/>
                <a:round/>
              </a:ln>
              <a:effectLst/>
              <a:sp3d prstMaterial="matte"/>
            </c:spPr>
          </c:dPt>
          <c:dPt>
            <c:idx val="3"/>
            <c:explosion val="10"/>
            <c:spPr>
              <a:solidFill>
                <a:schemeClr val="accent4"/>
              </a:solidFill>
              <a:ln w="25400" cap="flat">
                <a:noFill/>
                <a:prstDash val="solid"/>
                <a:round/>
              </a:ln>
              <a:effectLst/>
              <a:sp3d prstMaterial="matte"/>
            </c:spPr>
          </c:dPt>
          <c:dPt>
            <c:idx val="4"/>
            <c:explosion val="15"/>
            <c:spPr>
              <a:solidFill>
                <a:schemeClr val="accent5"/>
              </a:solidFill>
              <a:ln w="25400" cap="flat">
                <a:noFill/>
                <a:prstDash val="solid"/>
                <a:round/>
              </a:ln>
              <a:effectLst/>
              <a:sp3d prstMaterial="matte"/>
            </c:spPr>
          </c:dPt>
          <c:dPt>
            <c:idx val="5"/>
            <c:explosion val="23"/>
            <c:spPr>
              <a:solidFill>
                <a:schemeClr val="accent6"/>
              </a:solidFill>
              <a:ln w="25400" cap="flat">
                <a:noFill/>
                <a:prstDash val="solid"/>
                <a:round/>
              </a:ln>
              <a:effectLst/>
              <a:sp3d prstMaterial="matte"/>
            </c:spPr>
          </c:dPt>
          <c:dLbls>
            <c:dLbl>
              <c:idx val="0"/>
              <c:numFmt formatCode="0.0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.0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.0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.0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0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0.00" sourceLinked="0"/>
              <c:txPr>
                <a:bodyPr/>
                <a:lstStyle/>
                <a:p>
                  <a:pPr>
                    <a:defRPr b="0" i="0" strike="noStrike" sz="900" u="none">
                      <a:solidFill>
                        <a:srgbClr val="40404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" sourceLinked="0"/>
            <c:txPr>
              <a:bodyPr/>
              <a:lstStyle/>
              <a:p>
                <a:pPr>
                  <a:defRPr b="0" i="0" strike="noStrike" sz="900" u="none">
                    <a:solidFill>
                      <a:srgbClr val="404040"/>
                    </a:solidFill>
                    <a:latin typeface="Calibri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EU</c:v>
                </c:pt>
                <c:pt idx="1">
                  <c:v>nicht EU </c:v>
                </c:pt>
                <c:pt idx="2">
                  <c:v>Asien</c:v>
                </c:pt>
                <c:pt idx="3">
                  <c:v>Afrika</c:v>
                </c:pt>
                <c:pt idx="4">
                  <c:v>Amerika </c:v>
                </c:pt>
                <c:pt idx="5">
                  <c:v>Andere 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33.397444</c:v>
                </c:pt>
                <c:pt idx="1">
                  <c:v>31.341625</c:v>
                </c:pt>
                <c:pt idx="2">
                  <c:v>17.906142</c:v>
                </c:pt>
                <c:pt idx="3">
                  <c:v>13.003804</c:v>
                </c:pt>
                <c:pt idx="4">
                  <c:v>4.280463</c:v>
                </c:pt>
                <c:pt idx="5">
                  <c:v>0.070522</c:v>
                </c:pt>
              </c:numCache>
            </c:numRef>
          </c:val>
        </c:ser>
      </c:pie3D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58819"/>
          <c:y val="0.0187529"/>
          <c:w val="0.241181"/>
          <c:h val="0.42035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400" u="non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Test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19" name="Corpo livello uno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har char="•"/>
            </a:lvl1pPr>
            <a:lvl5pPr marL="2194560" indent="-365760"/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chart" Target="../charts/char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chart" Target="../charts/char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"/>
          <p:cNvSpPr txBox="1"/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30" name="Corpo"/>
          <p:cNvSpPr txBox="1"/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>
                <a:solidFill>
                  <a:srgbClr val="898989"/>
                </a:solidFill>
              </a:defRPr>
            </a:pPr>
          </a:p>
        </p:txBody>
      </p:sp>
      <p:pic>
        <p:nvPicPr>
          <p:cNvPr id="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588"/>
            <a:ext cx="9144000" cy="6859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018.png" descr="01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Tabella"/>
          <p:cNvGraphicFramePr/>
          <p:nvPr/>
        </p:nvGraphicFramePr>
        <p:xfrm>
          <a:off x="463550" y="1308100"/>
          <a:ext cx="8214342" cy="352765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792260"/>
                <a:gridCol w="1656184"/>
                <a:gridCol w="1772852"/>
                <a:gridCol w="1345186"/>
                <a:gridCol w="1647858"/>
              </a:tblGrid>
              <a:tr h="406326">
                <a:tc>
                  <a:txBody>
                    <a:bodyPr/>
                    <a:lstStyle/>
                    <a:p>
                      <a:pPr algn="l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dt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it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lad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Insgesamt 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Kindergarten 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11</a:t>
                      </a:r>
                      <a:r>
                        <a:rPr sz="2000"/>
                        <a:t>% (10,2</a:t>
                      </a:r>
                      <a:r>
                        <a:t>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24,6</a:t>
                      </a:r>
                      <a:r>
                        <a:rPr sz="2000"/>
                        <a:t>% (24,9)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7,9 %</a:t>
                      </a:r>
                      <a:r>
                        <a:rPr sz="2000"/>
                        <a:t>(6,6)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13,8%</a:t>
                      </a:r>
                      <a:r>
                        <a:rPr sz="2000"/>
                        <a:t>(13,2)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 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1.364</a:t>
                      </a:r>
                      <a:r>
                        <a:rPr sz="2000"/>
                        <a:t>(1.255)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877</a:t>
                      </a:r>
                      <a:r>
                        <a:rPr sz="2000"/>
                        <a:t>(889)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54</a:t>
                      </a:r>
                      <a:r>
                        <a:rPr sz="2000"/>
                        <a:t>(44)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2.295</a:t>
                      </a:r>
                      <a:r>
                        <a:rPr sz="2000"/>
                        <a:t>(2.188)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Grundschule 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8,8</a:t>
                      </a:r>
                      <a:r>
                        <a:rPr sz="2000"/>
                        <a:t>% (8,2)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24,8%</a:t>
                      </a:r>
                      <a:r>
                        <a:rPr sz="2000"/>
                        <a:t>(24,6)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5,9%</a:t>
                      </a:r>
                      <a:r>
                        <a:rPr sz="2000"/>
                        <a:t>(5,6)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12,3%</a:t>
                      </a:r>
                      <a:r>
                        <a:rPr sz="2000"/>
                        <a:t>(11,9)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 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1.764</a:t>
                      </a:r>
                      <a:r>
                        <a:rPr sz="2000"/>
                        <a:t>(1.658)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1.575</a:t>
                      </a:r>
                      <a:r>
                        <a:rPr sz="2000"/>
                        <a:t>(1.571</a:t>
                      </a:r>
                      <a:r>
                        <a:t>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72</a:t>
                      </a:r>
                      <a:r>
                        <a:rPr sz="2000"/>
                        <a:t>(70)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</a:p>
                    <a:p>
                      <a:pPr>
                        <a:defRPr sz="2400"/>
                      </a:pPr>
                      <a:r>
                        <a:t>3.410</a:t>
                      </a:r>
                      <a:r>
                        <a:rPr sz="2000"/>
                        <a:t>(3.299)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Mittelschule 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7,1</a:t>
                      </a:r>
                      <a:r>
                        <a:rPr sz="2000"/>
                        <a:t>%(6,7)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22,7%</a:t>
                      </a:r>
                      <a:r>
                        <a:rPr sz="2000"/>
                        <a:t>(22,5)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4,6%</a:t>
                      </a:r>
                      <a:r>
                        <a:rPr sz="2000"/>
                        <a:t>(2,9)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10,7%</a:t>
                      </a:r>
                      <a:r>
                        <a:rPr sz="2000"/>
                        <a:t>(10,3)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 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884</a:t>
                      </a:r>
                      <a:r>
                        <a:rPr sz="2000"/>
                        <a:t>(822)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933</a:t>
                      </a:r>
                      <a:r>
                        <a:rPr sz="2000"/>
                        <a:t>(924)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33</a:t>
                      </a:r>
                      <a:r>
                        <a:rPr sz="2000"/>
                        <a:t>(18)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1.850</a:t>
                      </a:r>
                      <a:r>
                        <a:rPr sz="2000"/>
                        <a:t>(1.767)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63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Oberschule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4,5%</a:t>
                      </a:r>
                      <a:r>
                        <a:rPr sz="2000"/>
                        <a:t>(4,0)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17%</a:t>
                      </a:r>
                      <a:r>
                        <a:rPr sz="2000"/>
                        <a:t>(17,3)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2,5%</a:t>
                      </a:r>
                      <a:r>
                        <a:rPr sz="2000"/>
                        <a:t>(2,5)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8,2%</a:t>
                      </a:r>
                      <a:r>
                        <a:rPr sz="2000"/>
                        <a:t>(7,8)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 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597</a:t>
                      </a:r>
                      <a:r>
                        <a:rPr sz="2000"/>
                        <a:t>(537)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1.007</a:t>
                      </a:r>
                      <a:r>
                        <a:rPr sz="2000"/>
                        <a:t>(999)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13</a:t>
                      </a:r>
                      <a:r>
                        <a:rPr sz="2000"/>
                        <a:t>(13)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1.619</a:t>
                      </a:r>
                      <a:r>
                        <a:rPr sz="2000"/>
                        <a:t>(1.549)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rpo"/>
          <p:cNvSpPr txBox="1"/>
          <p:nvPr>
            <p:ph type="body" sz="quarter" idx="4294967295"/>
          </p:nvPr>
        </p:nvSpPr>
        <p:spPr>
          <a:xfrm>
            <a:off x="657225" y="901700"/>
            <a:ext cx="1035050" cy="3222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defTabSz="484631">
              <a:spcBef>
                <a:spcPts val="100"/>
              </a:spcBef>
              <a:buSzTx/>
              <a:buNone/>
              <a:defRPr sz="795">
                <a:solidFill>
                  <a:srgbClr val="898989"/>
                </a:solidFill>
              </a:defRPr>
            </a:pPr>
          </a:p>
        </p:txBody>
      </p:sp>
      <p:pic>
        <p:nvPicPr>
          <p:cNvPr id="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2462" y="6305550"/>
            <a:ext cx="1933576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Linea"/>
          <p:cNvSpPr/>
          <p:nvPr/>
        </p:nvSpPr>
        <p:spPr>
          <a:xfrm>
            <a:off x="522287" y="901700"/>
            <a:ext cx="7559676" cy="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Fonte: Astat am 31.12.2016"/>
          <p:cNvSpPr txBox="1"/>
          <p:nvPr/>
        </p:nvSpPr>
        <p:spPr>
          <a:xfrm>
            <a:off x="571500" y="5775325"/>
            <a:ext cx="4867672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400"/>
              </a:spcBef>
              <a:defRPr i="1" sz="1900">
                <a:solidFill>
                  <a:srgbClr val="898989"/>
                </a:solidFill>
              </a:defRPr>
            </a:lvl1pPr>
          </a:lstStyle>
          <a:p>
            <a:pPr/>
            <a:r>
              <a:t>Fonte: Astat am 31.12.2016 </a:t>
            </a:r>
          </a:p>
        </p:txBody>
      </p:sp>
      <p:sp>
        <p:nvSpPr>
          <p:cNvPr id="37" name="Rettangolo"/>
          <p:cNvSpPr/>
          <p:nvPr/>
        </p:nvSpPr>
        <p:spPr>
          <a:xfrm>
            <a:off x="8486775" y="188912"/>
            <a:ext cx="657225" cy="58420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85D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Einwanderung  in Südtirol"/>
          <p:cNvSpPr txBox="1"/>
          <p:nvPr/>
        </p:nvSpPr>
        <p:spPr>
          <a:xfrm>
            <a:off x="450310" y="168592"/>
            <a:ext cx="9374175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400">
                <a:solidFill>
                  <a:srgbClr val="7F7F7F"/>
                </a:solidFill>
              </a:defRPr>
            </a:lvl1pPr>
          </a:lstStyle>
          <a:p>
            <a:pPr/>
            <a:r>
              <a:t>Einwanderung  in Südtirol</a:t>
            </a:r>
          </a:p>
        </p:txBody>
      </p:sp>
      <p:sp>
        <p:nvSpPr>
          <p:cNvPr id="39" name="46.794 ansässige Ausländer/-innen - 2016…"/>
          <p:cNvSpPr txBox="1"/>
          <p:nvPr/>
        </p:nvSpPr>
        <p:spPr>
          <a:xfrm>
            <a:off x="585401" y="1201673"/>
            <a:ext cx="6906721" cy="3577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262626"/>
                </a:solidFill>
              </a:defRPr>
            </a:pPr>
            <a:r>
              <a:t>46.794 ansässige Ausländer/-innen - 2016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262626"/>
                </a:solidFill>
              </a:defRPr>
            </a:pPr>
            <a:endParaRPr sz="700"/>
          </a:p>
          <a:p>
            <a:pPr>
              <a:lnSpc>
                <a:spcPct val="80000"/>
              </a:lnSpc>
              <a:spcBef>
                <a:spcPts val="400"/>
              </a:spcBef>
              <a:defRPr b="1" sz="1900">
                <a:solidFill>
                  <a:srgbClr val="262626"/>
                </a:solidFill>
              </a:defRPr>
            </a:pPr>
            <a:r>
              <a:t>46.454 ansässige Ausländer/-innen - 2015 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b="1" sz="1900">
                <a:solidFill>
                  <a:srgbClr val="262626"/>
                </a:solidFill>
              </a:defRPr>
            </a:pPr>
            <a:endParaRPr sz="700"/>
          </a:p>
          <a:p>
            <a:pPr lvl="1" indent="0">
              <a:lnSpc>
                <a:spcPct val="72000"/>
              </a:lnSpc>
              <a:spcBef>
                <a:spcPts val="600"/>
              </a:spcBef>
              <a:defRPr b="1" sz="2700">
                <a:solidFill>
                  <a:srgbClr val="262626"/>
                </a:solidFill>
              </a:defRPr>
            </a:pPr>
            <a:r>
              <a:t>8,9 % der Südtiroler Bevölkerung </a:t>
            </a:r>
          </a:p>
          <a:p>
            <a:pPr lvl="1" indent="0">
              <a:lnSpc>
                <a:spcPct val="72000"/>
              </a:lnSpc>
              <a:spcBef>
                <a:spcPts val="600"/>
              </a:spcBef>
              <a:defRPr b="1" sz="2700">
                <a:solidFill>
                  <a:srgbClr val="262626"/>
                </a:solidFill>
              </a:defRPr>
            </a:pPr>
            <a:endParaRPr sz="600"/>
          </a:p>
          <a:p>
            <a:pPr lvl="1" marL="457200" indent="-457200">
              <a:lnSpc>
                <a:spcPct val="72000"/>
              </a:lnSpc>
              <a:spcBef>
                <a:spcPts val="300"/>
              </a:spcBef>
              <a:buSzPct val="100000"/>
              <a:buChar char="➢"/>
              <a:defRPr b="1" sz="1600">
                <a:solidFill>
                  <a:srgbClr val="262626"/>
                </a:solidFill>
              </a:defRPr>
            </a:pPr>
            <a:r>
              <a:t>der gesamtstaatliche Durchschnitt 8,3%</a:t>
            </a:r>
            <a:endParaRPr sz="600"/>
          </a:p>
          <a:p>
            <a:pPr lvl="1" marL="457200" indent="-457200">
              <a:lnSpc>
                <a:spcPct val="72000"/>
              </a:lnSpc>
              <a:spcBef>
                <a:spcPts val="300"/>
              </a:spcBef>
              <a:buSzPct val="100000"/>
              <a:buChar char="➢"/>
              <a:defRPr b="1" sz="1600">
                <a:solidFill>
                  <a:srgbClr val="262626"/>
                </a:solidFill>
              </a:defRPr>
            </a:pPr>
            <a:r>
              <a:t>Regionaler Durchschnitt 8,8%</a:t>
            </a:r>
            <a:endParaRPr sz="600"/>
          </a:p>
          <a:p>
            <a:pPr lvl="1" marL="457200" indent="-457200">
              <a:lnSpc>
                <a:spcPct val="72000"/>
              </a:lnSpc>
              <a:spcBef>
                <a:spcPts val="300"/>
              </a:spcBef>
              <a:buSzPct val="100000"/>
              <a:buChar char="➢"/>
              <a:defRPr b="1" sz="1600">
                <a:solidFill>
                  <a:srgbClr val="262626"/>
                </a:solidFill>
              </a:defRPr>
            </a:pPr>
            <a:r>
              <a:t>Provinz Trient 8,6%</a:t>
            </a:r>
            <a:endParaRPr sz="600"/>
          </a:p>
          <a:p>
            <a:pPr lvl="1" marL="457200" indent="-457200">
              <a:lnSpc>
                <a:spcPct val="72000"/>
              </a:lnSpc>
              <a:spcBef>
                <a:spcPts val="300"/>
              </a:spcBef>
              <a:buSzPct val="100000"/>
              <a:buChar char="➢"/>
              <a:defRPr b="1" sz="1600">
                <a:solidFill>
                  <a:srgbClr val="262626"/>
                </a:solidFill>
              </a:defRPr>
            </a:pPr>
            <a:r>
              <a:t>Bundesland Tirol 15% (111.626)</a:t>
            </a:r>
            <a:endParaRPr sz="600"/>
          </a:p>
          <a:p>
            <a:pPr lvl="1" marL="457200" indent="-457200">
              <a:lnSpc>
                <a:spcPct val="72000"/>
              </a:lnSpc>
              <a:spcBef>
                <a:spcPts val="300"/>
              </a:spcBef>
              <a:buSzPct val="100000"/>
              <a:buChar char="➢"/>
              <a:defRPr b="1" sz="1600">
                <a:solidFill>
                  <a:srgbClr val="262626"/>
                </a:solidFill>
              </a:defRPr>
            </a:pPr>
            <a:r>
              <a:t>Eu Durchschnitt 7,2%</a:t>
            </a:r>
            <a:endParaRPr sz="600"/>
          </a:p>
          <a:p>
            <a:pPr>
              <a:lnSpc>
                <a:spcPct val="80000"/>
              </a:lnSpc>
              <a:spcBef>
                <a:spcPts val="100"/>
              </a:spcBef>
              <a:defRPr b="1" sz="2000">
                <a:solidFill>
                  <a:srgbClr val="262626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262626"/>
                </a:solidFill>
              </a:defRPr>
            </a:pPr>
            <a:r>
              <a:t>+  340 Personen (+0,7%)</a:t>
            </a:r>
            <a:endParaRPr sz="700"/>
          </a:p>
          <a:p>
            <a:pPr>
              <a:lnSpc>
                <a:spcPct val="80000"/>
              </a:lnSpc>
              <a:spcBef>
                <a:spcPts val="300"/>
              </a:spcBef>
              <a:buSzPct val="100000"/>
              <a:buFont typeface="Arial"/>
              <a:buChar char="•"/>
              <a:defRPr b="1" sz="1400">
                <a:solidFill>
                  <a:srgbClr val="262626"/>
                </a:solidFill>
              </a:defRPr>
            </a:pPr>
            <a:r>
              <a:t> </a:t>
            </a:r>
            <a:r>
              <a:rPr sz="1600"/>
              <a:t>+ 409 Personen (+0,9%) 2015</a:t>
            </a:r>
          </a:p>
        </p:txBody>
      </p:sp>
      <p:sp>
        <p:nvSpPr>
          <p:cNvPr id="40" name="Textfeld 13"/>
          <p:cNvSpPr txBox="1"/>
          <p:nvPr/>
        </p:nvSpPr>
        <p:spPr>
          <a:xfrm>
            <a:off x="900946" y="4960239"/>
            <a:ext cx="6984777" cy="634366"/>
          </a:xfrm>
          <a:prstGeom prst="rect">
            <a:avLst/>
          </a:prstGeom>
          <a:gradFill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/>
            <a:r>
              <a:t>14,2%  der in Südtirol lebenden „Ausländer/innen“ sind in Italien geboren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inwanderung  in Südtirol"/>
          <p:cNvSpPr txBox="1"/>
          <p:nvPr>
            <p:ph type="title" idx="4294967295"/>
          </p:nvPr>
        </p:nvSpPr>
        <p:spPr>
          <a:xfrm>
            <a:off x="522287" y="188912"/>
            <a:ext cx="5334697" cy="7127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704087">
              <a:defRPr b="1" sz="3387">
                <a:solidFill>
                  <a:srgbClr val="7F7F7F"/>
                </a:solidFill>
              </a:defRPr>
            </a:pPr>
            <a:r>
              <a:t>Einwanderung  in Südtirol</a:t>
            </a:r>
            <a:r>
              <a:rPr b="0"/>
              <a:t> </a:t>
            </a:r>
          </a:p>
        </p:txBody>
      </p:sp>
      <p:sp>
        <p:nvSpPr>
          <p:cNvPr id="43" name="Corpo"/>
          <p:cNvSpPr txBox="1"/>
          <p:nvPr>
            <p:ph type="body" sz="quarter" idx="4294967295"/>
          </p:nvPr>
        </p:nvSpPr>
        <p:spPr>
          <a:xfrm>
            <a:off x="657225" y="901700"/>
            <a:ext cx="1035050" cy="3222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defTabSz="484631">
              <a:spcBef>
                <a:spcPts val="100"/>
              </a:spcBef>
              <a:buSzTx/>
              <a:buNone/>
              <a:defRPr sz="795">
                <a:solidFill>
                  <a:srgbClr val="898989"/>
                </a:solidFill>
              </a:defRPr>
            </a:pPr>
          </a:p>
        </p:txBody>
      </p:sp>
      <p:pic>
        <p:nvPicPr>
          <p:cNvPr id="4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2462" y="6305550"/>
            <a:ext cx="1933576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Linea"/>
          <p:cNvSpPr/>
          <p:nvPr/>
        </p:nvSpPr>
        <p:spPr>
          <a:xfrm>
            <a:off x="522287" y="901700"/>
            <a:ext cx="7559676" cy="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" name="Fonte: Astat am 31.12.2016"/>
          <p:cNvSpPr txBox="1"/>
          <p:nvPr/>
        </p:nvSpPr>
        <p:spPr>
          <a:xfrm>
            <a:off x="551207" y="6448066"/>
            <a:ext cx="527685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400"/>
              </a:spcBef>
              <a:defRPr i="1" sz="1900">
                <a:solidFill>
                  <a:srgbClr val="898989"/>
                </a:solidFill>
              </a:defRPr>
            </a:lvl1pPr>
          </a:lstStyle>
          <a:p>
            <a:pPr/>
            <a:r>
              <a:t>Fonte: Astat am 31.12.2016 </a:t>
            </a:r>
          </a:p>
        </p:txBody>
      </p:sp>
      <p:sp>
        <p:nvSpPr>
          <p:cNvPr id="47" name="Rettangolo"/>
          <p:cNvSpPr/>
          <p:nvPr/>
        </p:nvSpPr>
        <p:spPr>
          <a:xfrm>
            <a:off x="8486775" y="188912"/>
            <a:ext cx="657225" cy="58420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85D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Inhaltsplatzhalter 2"/>
          <p:cNvSpPr txBox="1"/>
          <p:nvPr/>
        </p:nvSpPr>
        <p:spPr>
          <a:xfrm>
            <a:off x="1259631" y="1150596"/>
            <a:ext cx="7198109" cy="3575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r">
              <a:lnSpc>
                <a:spcPct val="80000"/>
              </a:lnSpc>
              <a:spcBef>
                <a:spcPts val="600"/>
              </a:spcBef>
              <a:defRPr b="1" sz="2600">
                <a:solidFill>
                  <a:srgbClr val="262626"/>
                </a:solidFill>
              </a:defRPr>
            </a:pPr>
            <a:r>
              <a:t>Negativer Wanderungssaldo: -294 </a:t>
            </a:r>
            <a:endParaRPr sz="600"/>
          </a:p>
          <a:p>
            <a:pPr algn="r">
              <a:lnSpc>
                <a:spcPct val="80000"/>
              </a:lnSpc>
              <a:spcBef>
                <a:spcPts val="600"/>
              </a:spcBef>
              <a:defRPr b="1" sz="2600">
                <a:solidFill>
                  <a:srgbClr val="262626"/>
                </a:solidFill>
              </a:defRPr>
            </a:pPr>
            <a:r>
              <a:t>(6.342 Zuwanderungen / 6.636 Abwanderungen)</a:t>
            </a:r>
            <a:endParaRPr sz="9600"/>
          </a:p>
          <a:p>
            <a:pPr algn="r">
              <a:lnSpc>
                <a:spcPct val="80000"/>
              </a:lnSpc>
              <a:spcBef>
                <a:spcPts val="600"/>
              </a:spcBef>
              <a:defRPr b="1" sz="2600">
                <a:solidFill>
                  <a:srgbClr val="262626"/>
                </a:solidFill>
              </a:defRPr>
            </a:pPr>
            <a:r>
              <a:t>Positive Geburtenbilanz 634  </a:t>
            </a:r>
            <a:endParaRPr sz="600"/>
          </a:p>
          <a:p>
            <a:pPr algn="r">
              <a:lnSpc>
                <a:spcPct val="80000"/>
              </a:lnSpc>
              <a:spcBef>
                <a:spcPts val="600"/>
              </a:spcBef>
              <a:defRPr b="1" sz="2600">
                <a:solidFill>
                  <a:srgbClr val="262626"/>
                </a:solidFill>
              </a:defRPr>
            </a:pPr>
            <a:r>
              <a:t>(738 Lebendgeborene / 104 Verstorbene</a:t>
            </a:r>
            <a:r>
              <a:rPr sz="2100"/>
              <a:t>) </a:t>
            </a:r>
            <a:endParaRPr sz="600"/>
          </a:p>
          <a:p>
            <a:pPr algn="r">
              <a:lnSpc>
                <a:spcPct val="80000"/>
              </a:lnSpc>
              <a:spcBef>
                <a:spcPts val="300"/>
              </a:spcBef>
              <a:defRPr b="1" sz="1300">
                <a:solidFill>
                  <a:srgbClr val="262626"/>
                </a:solidFill>
              </a:defRPr>
            </a:pPr>
            <a:r>
              <a:t>) </a:t>
            </a:r>
            <a:endParaRPr sz="5500"/>
          </a:p>
          <a:p>
            <a:pPr algn="r">
              <a:lnSpc>
                <a:spcPct val="80000"/>
              </a:lnSpc>
              <a:spcBef>
                <a:spcPts val="100"/>
              </a:spcBef>
              <a:defRPr b="1" sz="4400">
                <a:solidFill>
                  <a:srgbClr val="262626"/>
                </a:solidFill>
              </a:defRPr>
            </a:pPr>
          </a:p>
          <a:p>
            <a:pPr lvl="1" marL="2873828" indent="-2873828" algn="r">
              <a:lnSpc>
                <a:spcPct val="72000"/>
              </a:lnSpc>
              <a:spcBef>
                <a:spcPts val="100"/>
              </a:spcBef>
              <a:buSzPct val="100000"/>
              <a:buChar char="➢"/>
              <a:defRPr b="1" sz="700">
                <a:solidFill>
                  <a:srgbClr val="262626"/>
                </a:solidFill>
              </a:defRPr>
            </a:pPr>
            <a:br>
              <a:rPr sz="4400"/>
            </a:br>
            <a:endParaRPr sz="2800"/>
          </a:p>
          <a:p>
            <a:pPr lvl="1" indent="0" algn="r">
              <a:lnSpc>
                <a:spcPct val="72000"/>
              </a:lnSpc>
              <a:spcBef>
                <a:spcPts val="200"/>
              </a:spcBef>
              <a:defRPr b="1" sz="1000">
                <a:solidFill>
                  <a:srgbClr val="4F6228"/>
                </a:solidFill>
              </a:defRPr>
            </a:pPr>
            <a:r>
              <a:t>	</a:t>
            </a:r>
          </a:p>
        </p:txBody>
      </p:sp>
      <p:graphicFrame>
        <p:nvGraphicFramePr>
          <p:cNvPr id="49" name="Chart 60"/>
          <p:cNvGraphicFramePr/>
          <p:nvPr/>
        </p:nvGraphicFramePr>
        <p:xfrm>
          <a:off x="1339242" y="3221467"/>
          <a:ext cx="6525609" cy="304946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6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1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5" dur="5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9" dur="5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3" dur="500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Einwanderung  in Südtirol"/>
          <p:cNvSpPr txBox="1"/>
          <p:nvPr>
            <p:ph type="title" idx="4294967295"/>
          </p:nvPr>
        </p:nvSpPr>
        <p:spPr>
          <a:xfrm>
            <a:off x="522287" y="188912"/>
            <a:ext cx="5334697" cy="7127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704087">
              <a:defRPr b="1" sz="3387">
                <a:solidFill>
                  <a:srgbClr val="7F7F7F"/>
                </a:solidFill>
              </a:defRPr>
            </a:pPr>
            <a:r>
              <a:t>Einwanderung  in Südtirol</a:t>
            </a:r>
            <a:r>
              <a:rPr b="0"/>
              <a:t> </a:t>
            </a:r>
          </a:p>
        </p:txBody>
      </p:sp>
      <p:pic>
        <p:nvPicPr>
          <p:cNvPr id="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2462" y="6305550"/>
            <a:ext cx="1933576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Linea"/>
          <p:cNvSpPr/>
          <p:nvPr/>
        </p:nvSpPr>
        <p:spPr>
          <a:xfrm>
            <a:off x="522287" y="901700"/>
            <a:ext cx="7559676" cy="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4" name="Fonte: Astat am 31.12.2016"/>
          <p:cNvSpPr txBox="1"/>
          <p:nvPr/>
        </p:nvSpPr>
        <p:spPr>
          <a:xfrm>
            <a:off x="257388" y="6241954"/>
            <a:ext cx="241490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400"/>
              </a:spcBef>
              <a:defRPr i="1" sz="1900">
                <a:solidFill>
                  <a:srgbClr val="898989"/>
                </a:solidFill>
              </a:defRPr>
            </a:lvl1pPr>
          </a:lstStyle>
          <a:p>
            <a:pPr/>
            <a:r>
              <a:t>Fonte: Astat am 31.12.2016 </a:t>
            </a:r>
          </a:p>
        </p:txBody>
      </p:sp>
      <p:sp>
        <p:nvSpPr>
          <p:cNvPr id="55" name="Rettangolo"/>
          <p:cNvSpPr/>
          <p:nvPr/>
        </p:nvSpPr>
        <p:spPr>
          <a:xfrm>
            <a:off x="8486775" y="188912"/>
            <a:ext cx="657225" cy="58420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85D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aphicFrame>
        <p:nvGraphicFramePr>
          <p:cNvPr id="56" name="Diagramm 18"/>
          <p:cNvGraphicFramePr/>
          <p:nvPr/>
        </p:nvGraphicFramePr>
        <p:xfrm>
          <a:off x="672779" y="998976"/>
          <a:ext cx="4844504" cy="308380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57" name="Titolo 1"/>
          <p:cNvSpPr txBox="1"/>
          <p:nvPr/>
        </p:nvSpPr>
        <p:spPr>
          <a:xfrm>
            <a:off x="4543991" y="2621246"/>
            <a:ext cx="4248472" cy="1163852"/>
          </a:xfrm>
          <a:prstGeom prst="rect">
            <a:avLst/>
          </a:prstGeom>
          <a:solidFill>
            <a:srgbClr val="D99694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b="1" sz="3200"/>
            </a:lvl1pPr>
          </a:lstStyle>
          <a:p>
            <a:pPr/>
            <a:r>
              <a:t>135 Nationalitäten</a:t>
            </a:r>
          </a:p>
        </p:txBody>
      </p:sp>
      <p:sp>
        <p:nvSpPr>
          <p:cNvPr id="58" name="Titolo 1"/>
          <p:cNvSpPr txBox="1"/>
          <p:nvPr/>
        </p:nvSpPr>
        <p:spPr>
          <a:xfrm>
            <a:off x="202822" y="4351484"/>
            <a:ext cx="3023593" cy="1401927"/>
          </a:xfrm>
          <a:prstGeom prst="rect">
            <a:avLst/>
          </a:prstGeom>
          <a:solidFill>
            <a:srgbClr val="D99694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algn="ctr">
              <a:defRPr b="1" sz="3200"/>
            </a:pPr>
            <a:r>
              <a:t>53,3% Frauen </a:t>
            </a:r>
            <a:endParaRPr>
              <a:solidFill>
                <a:srgbClr val="FFFFFF"/>
              </a:solidFill>
            </a:endParaRPr>
          </a:p>
          <a:p>
            <a:pPr algn="ctr">
              <a:defRPr b="1" sz="3200"/>
            </a:pPr>
            <a:r>
              <a:t>46,9% Männer </a:t>
            </a:r>
          </a:p>
        </p:txBody>
      </p:sp>
      <p:sp>
        <p:nvSpPr>
          <p:cNvPr id="59" name="Rectangle 1030"/>
          <p:cNvSpPr txBox="1"/>
          <p:nvPr/>
        </p:nvSpPr>
        <p:spPr>
          <a:xfrm>
            <a:off x="3319110" y="3889331"/>
            <a:ext cx="6698234" cy="259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800">
                <a:solidFill>
                  <a:srgbClr val="4F6228"/>
                </a:solidFill>
              </a:defRPr>
            </a:pPr>
            <a:r>
              <a:t>Albanien 	    5.332(5.482)	11,4%</a:t>
            </a:r>
          </a:p>
          <a:p>
            <a:pPr>
              <a:defRPr b="1" sz="2800">
                <a:solidFill>
                  <a:srgbClr val="4F6228"/>
                </a:solidFill>
              </a:defRPr>
            </a:pPr>
            <a:r>
              <a:t>Deutschland  4.373(4.289)	  9,3%</a:t>
            </a:r>
          </a:p>
          <a:p>
            <a:pPr>
              <a:defRPr b="1" sz="2800">
                <a:solidFill>
                  <a:srgbClr val="4F6228"/>
                </a:solidFill>
              </a:defRPr>
            </a:pPr>
            <a:r>
              <a:t>Marokko 	    3.446(3.564)	  7,4%</a:t>
            </a:r>
          </a:p>
          <a:p>
            <a:pPr>
              <a:defRPr b="1" sz="2800">
                <a:solidFill>
                  <a:srgbClr val="4F6228"/>
                </a:solidFill>
              </a:defRPr>
            </a:pPr>
            <a:r>
              <a:t>Pakistan	    3.366(3.331)	  7,2%</a:t>
            </a:r>
          </a:p>
          <a:p>
            <a:pPr>
              <a:defRPr b="1" sz="2800">
                <a:solidFill>
                  <a:srgbClr val="4F6228"/>
                </a:solidFill>
              </a:defRPr>
            </a:pPr>
            <a:r>
              <a:t>Rumänien	    2.985(2.862)	  6,4%</a:t>
            </a:r>
            <a:endParaRPr sz="3200"/>
          </a:p>
          <a:p>
            <a:pPr>
              <a:defRPr b="1" sz="3200">
                <a:solidFill>
                  <a:srgbClr val="4F6228"/>
                </a:solidFill>
              </a:defRPr>
            </a:pPr>
            <a:r>
              <a:t>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0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2"/>
      <p:bldP build="whole" bldLvl="1" animBg="1" rev="0" advAuto="0" spid="59" grpId="3"/>
      <p:bldP build="whole" bldLvl="1" animBg="1" rev="0" advAuto="0" spid="5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Einwanderung  in Südtirol"/>
          <p:cNvSpPr txBox="1"/>
          <p:nvPr>
            <p:ph type="title" idx="4294967295"/>
          </p:nvPr>
        </p:nvSpPr>
        <p:spPr>
          <a:xfrm>
            <a:off x="522287" y="188912"/>
            <a:ext cx="5334697" cy="7127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704087">
              <a:defRPr b="1" sz="3387">
                <a:solidFill>
                  <a:srgbClr val="7F7F7F"/>
                </a:solidFill>
              </a:defRPr>
            </a:pPr>
            <a:r>
              <a:t>Einwanderung  in Südtirol</a:t>
            </a:r>
            <a:r>
              <a:rPr b="0"/>
              <a:t> </a:t>
            </a:r>
          </a:p>
        </p:txBody>
      </p:sp>
      <p:pic>
        <p:nvPicPr>
          <p:cNvPr id="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2462" y="6305550"/>
            <a:ext cx="1933576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Linea"/>
          <p:cNvSpPr/>
          <p:nvPr/>
        </p:nvSpPr>
        <p:spPr>
          <a:xfrm>
            <a:off x="522287" y="901700"/>
            <a:ext cx="7559676" cy="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Fonte: Idos - Ministero degli Interni"/>
          <p:cNvSpPr txBox="1"/>
          <p:nvPr/>
        </p:nvSpPr>
        <p:spPr>
          <a:xfrm>
            <a:off x="257388" y="6241954"/>
            <a:ext cx="5334697" cy="680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400"/>
              </a:spcBef>
              <a:defRPr i="1" sz="1900">
                <a:solidFill>
                  <a:srgbClr val="898989"/>
                </a:solidFill>
              </a:defRPr>
            </a:lvl1pPr>
          </a:lstStyle>
          <a:p>
            <a:pPr/>
            <a:r>
              <a:t>Fonte: Idos - Ministero degli Interni</a:t>
            </a:r>
          </a:p>
        </p:txBody>
      </p:sp>
      <p:sp>
        <p:nvSpPr>
          <p:cNvPr id="65" name="Rettangolo"/>
          <p:cNvSpPr/>
          <p:nvPr/>
        </p:nvSpPr>
        <p:spPr>
          <a:xfrm>
            <a:off x="8486775" y="188912"/>
            <a:ext cx="657225" cy="58420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85D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" name="Textfeld 11"/>
          <p:cNvSpPr txBox="1"/>
          <p:nvPr/>
        </p:nvSpPr>
        <p:spPr>
          <a:xfrm>
            <a:off x="975791" y="1256432"/>
            <a:ext cx="7192418" cy="901066"/>
          </a:xfrm>
          <a:prstGeom prst="rect">
            <a:avLst/>
          </a:prstGeom>
          <a:gradFill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/>
          </a:gradFill>
          <a:ln>
            <a:solidFill>
              <a:srgbClr val="98B955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/>
            </a:lvl1pPr>
          </a:lstStyle>
          <a:p>
            <a:pPr/>
            <a:r>
              <a:t>72,9%  der in Südtirol wohnenden „Ausländer/innen“ aus nicht EU Länder mit gültiger Aufenthaltsgenehmigung leben schon seit mehreren Jahren in Italien  </a:t>
            </a:r>
          </a:p>
        </p:txBody>
      </p:sp>
      <p:sp>
        <p:nvSpPr>
          <p:cNvPr id="67" name="Textfeld 12"/>
          <p:cNvSpPr txBox="1"/>
          <p:nvPr/>
        </p:nvSpPr>
        <p:spPr>
          <a:xfrm>
            <a:off x="975791" y="2238123"/>
            <a:ext cx="7192418" cy="1434466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/>
            </a:lvl1pPr>
          </a:lstStyle>
          <a:p>
            <a:pPr/>
            <a:r>
              <a:t>Hauptgrund der Aufenthaltsgenehmigungen sind die Familienzusammenführungen gefolgt von der Arbeit und den subsidiären/humanitären Gründen enden und anerkennter Status als Flüchtling</a:t>
            </a:r>
          </a:p>
        </p:txBody>
      </p:sp>
      <p:sp>
        <p:nvSpPr>
          <p:cNvPr id="68" name="Textfeld 15"/>
          <p:cNvSpPr txBox="1"/>
          <p:nvPr/>
        </p:nvSpPr>
        <p:spPr>
          <a:xfrm>
            <a:off x="975791" y="3486513"/>
            <a:ext cx="7192418" cy="634366"/>
          </a:xfrm>
          <a:prstGeom prst="rect">
            <a:avLst/>
          </a:prstGeom>
          <a:gradFill>
            <a:gsLst>
              <a:gs pos="0">
                <a:schemeClr val="accent5">
                  <a:hueOff val="249502"/>
                  <a:satOff val="48101"/>
                  <a:lumOff val="28891"/>
                </a:schemeClr>
              </a:gs>
              <a:gs pos="35000">
                <a:srgbClr val="BFEDFF"/>
              </a:gs>
              <a:gs pos="100000">
                <a:schemeClr val="accent5">
                  <a:hueOff val="308963"/>
                  <a:satOff val="48101"/>
                  <a:lumOff val="41680"/>
                </a:schemeClr>
              </a:gs>
            </a:gsLst>
            <a:lin ang="16200000"/>
          </a:gradFill>
          <a:ln>
            <a:solidFill>
              <a:srgbClr val="46AAC4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/>
            </a:lvl1pPr>
          </a:lstStyle>
          <a:p>
            <a:pPr/>
            <a:r>
              <a:t>Die Aufenthaltsgenehmigungen aus asyl/subsidiären/humanitären Gründen steigen von 13,6% im Jahr 2015 auf 21,9 % im Jahr 2016 </a:t>
            </a:r>
          </a:p>
        </p:txBody>
      </p:sp>
      <p:sp>
        <p:nvSpPr>
          <p:cNvPr id="69" name="Textfeld 18"/>
          <p:cNvSpPr txBox="1"/>
          <p:nvPr/>
        </p:nvSpPr>
        <p:spPr>
          <a:xfrm>
            <a:off x="975791" y="4375770"/>
            <a:ext cx="7192418" cy="901066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  <a:r>
              <a:t>2016:  3.187 Personen haben die italienische Staatsbürgerschaft erhalten</a:t>
            </a:r>
          </a:p>
          <a:p>
            <a:pPr algn="ctr">
              <a:defRPr b="1"/>
            </a:pPr>
            <a:r>
              <a:t>36 % mehr als 2015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0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0" presetID="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2"/>
      <p:bldP build="whole" bldLvl="1" animBg="1" rev="0" advAuto="0" spid="68" grpId="3"/>
      <p:bldP build="whole" bldLvl="1" animBg="1" rev="0" advAuto="0" spid="69" grpId="4"/>
      <p:bldP build="whole" bldLvl="1" animBg="1" rev="0" advAuto="0" spid="6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Einwanderung  in Südtirol"/>
          <p:cNvSpPr txBox="1"/>
          <p:nvPr>
            <p:ph type="title" idx="4294967295"/>
          </p:nvPr>
        </p:nvSpPr>
        <p:spPr>
          <a:xfrm>
            <a:off x="522287" y="188912"/>
            <a:ext cx="5334697" cy="7127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704087">
              <a:defRPr b="1" sz="3387">
                <a:solidFill>
                  <a:srgbClr val="7F7F7F"/>
                </a:solidFill>
              </a:defRPr>
            </a:pPr>
            <a:r>
              <a:t>Einwanderung  in Südtirol</a:t>
            </a:r>
            <a:r>
              <a:rPr b="0"/>
              <a:t> </a:t>
            </a:r>
          </a:p>
        </p:txBody>
      </p:sp>
      <p:pic>
        <p:nvPicPr>
          <p:cNvPr id="7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2462" y="6305550"/>
            <a:ext cx="1933576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Linea"/>
          <p:cNvSpPr/>
          <p:nvPr/>
        </p:nvSpPr>
        <p:spPr>
          <a:xfrm>
            <a:off x="522287" y="901700"/>
            <a:ext cx="7559676" cy="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4" name="Fonte: Idos - IRS - Osservatorio Mercato lavoro provinciale"/>
          <p:cNvSpPr txBox="1"/>
          <p:nvPr/>
        </p:nvSpPr>
        <p:spPr>
          <a:xfrm>
            <a:off x="257388" y="6241954"/>
            <a:ext cx="645150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400"/>
              </a:spcBef>
              <a:defRPr i="1" sz="1900">
                <a:solidFill>
                  <a:srgbClr val="898989"/>
                </a:solidFill>
              </a:defRPr>
            </a:lvl1pPr>
          </a:lstStyle>
          <a:p>
            <a:pPr/>
            <a:r>
              <a:t>Fonte: Idos - IRS - Osservatorio Mercato lavoro provinciale </a:t>
            </a:r>
          </a:p>
        </p:txBody>
      </p:sp>
      <p:sp>
        <p:nvSpPr>
          <p:cNvPr id="75" name="Rettangolo"/>
          <p:cNvSpPr/>
          <p:nvPr/>
        </p:nvSpPr>
        <p:spPr>
          <a:xfrm>
            <a:off x="8486775" y="188912"/>
            <a:ext cx="657225" cy="58420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85D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extfeld 11"/>
          <p:cNvSpPr txBox="1"/>
          <p:nvPr/>
        </p:nvSpPr>
        <p:spPr>
          <a:xfrm>
            <a:off x="590599" y="1345332"/>
            <a:ext cx="7192418" cy="1167766"/>
          </a:xfrm>
          <a:prstGeom prst="rect">
            <a:avLst/>
          </a:prstGeom>
          <a:gradFill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/>
          </a:gradFill>
          <a:ln>
            <a:solidFill>
              <a:srgbClr val="98B955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  <a:r>
              <a:t>INAIL: 63.392 Arbeiter/innen, die im Ausland geboren sind, haben 2016 einen Arbeitsvertrag in irgendeiner Form gehabt . </a:t>
            </a:r>
          </a:p>
          <a:p>
            <a:pPr algn="ctr">
              <a:defRPr b="1"/>
            </a:pPr>
            <a:r>
              <a:t>25,3% aller Angestellten sind somit Personen mit ausländischen Pass.</a:t>
            </a:r>
          </a:p>
        </p:txBody>
      </p:sp>
      <p:sp>
        <p:nvSpPr>
          <p:cNvPr id="77" name="Textfeld 12"/>
          <p:cNvSpPr txBox="1"/>
          <p:nvPr/>
        </p:nvSpPr>
        <p:spPr>
          <a:xfrm>
            <a:off x="503547" y="2695210"/>
            <a:ext cx="8136906" cy="1167766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  <a:r>
              <a:t>Job Act: geringer Anstieg der ausländischen Arbeiter/innen bei den unbefristeten Arbeitsverhältnisse (+346, +2,9%)</a:t>
            </a:r>
          </a:p>
          <a:p>
            <a:pPr algn="ctr">
              <a:defRPr b="1"/>
            </a:pPr>
            <a:r>
              <a:t>Besser bei den befristete Arbeitsverhältnisse im Tourismus (+542, +10,1%)</a:t>
            </a:r>
          </a:p>
          <a:p>
            <a:pPr algn="ctr">
              <a:defRPr b="1"/>
            </a:pPr>
            <a:r>
              <a:t>Andere Bereiche +848,+26,3% </a:t>
            </a:r>
          </a:p>
        </p:txBody>
      </p:sp>
      <p:sp>
        <p:nvSpPr>
          <p:cNvPr id="78" name="Textfeld 15"/>
          <p:cNvSpPr txBox="1"/>
          <p:nvPr/>
        </p:nvSpPr>
        <p:spPr>
          <a:xfrm>
            <a:off x="975791" y="4094522"/>
            <a:ext cx="7192418" cy="634366"/>
          </a:xfrm>
          <a:prstGeom prst="rect">
            <a:avLst/>
          </a:prstGeom>
          <a:gradFill>
            <a:gsLst>
              <a:gs pos="0">
                <a:schemeClr val="accent5">
                  <a:hueOff val="249502"/>
                  <a:satOff val="48101"/>
                  <a:lumOff val="28891"/>
                </a:schemeClr>
              </a:gs>
              <a:gs pos="35000">
                <a:srgbClr val="BFEDFF"/>
              </a:gs>
              <a:gs pos="100000">
                <a:schemeClr val="accent5">
                  <a:hueOff val="308963"/>
                  <a:satOff val="48101"/>
                  <a:lumOff val="41680"/>
                </a:schemeClr>
              </a:gs>
            </a:gsLst>
            <a:lin ang="16200000"/>
          </a:gradFill>
          <a:ln>
            <a:solidFill>
              <a:srgbClr val="46AAC4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  <a:r>
              <a:t>Arbeitslose: </a:t>
            </a:r>
          </a:p>
          <a:p>
            <a:pPr algn="ctr">
              <a:defRPr b="1"/>
            </a:pPr>
            <a:r>
              <a:t>Männer (3,4%), Frauen (4,9%), Jugend (8,8%), nicht (Eu 16%)</a:t>
            </a:r>
          </a:p>
        </p:txBody>
      </p:sp>
      <p:sp>
        <p:nvSpPr>
          <p:cNvPr id="79" name="Textfeld 18"/>
          <p:cNvSpPr txBox="1"/>
          <p:nvPr/>
        </p:nvSpPr>
        <p:spPr>
          <a:xfrm>
            <a:off x="1064691" y="4960434"/>
            <a:ext cx="7192418" cy="367666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/>
            </a:lvl1pPr>
          </a:lstStyle>
          <a:p>
            <a:pPr/>
            <a:r>
              <a:t>3.873 registrierte Firmen mit ausländischen Inhaber/in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0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0" presetID="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" grpId="2"/>
      <p:bldP build="whole" bldLvl="1" animBg="1" rev="0" advAuto="0" spid="78" grpId="3"/>
      <p:bldP build="whole" bldLvl="1" animBg="1" rev="0" advAuto="0" spid="79" grpId="4"/>
      <p:bldP build="whole" bldLvl="1" animBg="1" rev="0" advAuto="0" spid="7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2" name="Corpo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rafik 34" descr="Grafik 3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576" y="1988840"/>
            <a:ext cx="8001001" cy="3048001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Rettangolo 9"/>
          <p:cNvSpPr txBox="1"/>
          <p:nvPr/>
        </p:nvSpPr>
        <p:spPr>
          <a:xfrm>
            <a:off x="197888" y="356710"/>
            <a:ext cx="9565427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4400">
                <a:solidFill>
                  <a:srgbClr val="7F7F7F"/>
                </a:solidFill>
              </a:defRPr>
            </a:lvl1pPr>
          </a:lstStyle>
          <a:p>
            <a:pPr/>
            <a:r>
              <a:t>Einwanderung  in Südtirol</a:t>
            </a:r>
          </a:p>
        </p:txBody>
      </p:sp>
      <p:sp>
        <p:nvSpPr>
          <p:cNvPr id="86" name="Connettore 1 13"/>
          <p:cNvSpPr/>
          <p:nvPr/>
        </p:nvSpPr>
        <p:spPr>
          <a:xfrm>
            <a:off x="0" y="1412875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grpSp>
        <p:nvGrpSpPr>
          <p:cNvPr id="89" name="Abgerundetes Rechteck 22"/>
          <p:cNvGrpSpPr/>
          <p:nvPr/>
        </p:nvGrpSpPr>
        <p:grpSpPr>
          <a:xfrm>
            <a:off x="1619671" y="1628800"/>
            <a:ext cx="2520282" cy="792089"/>
            <a:chOff x="0" y="0"/>
            <a:chExt cx="2520280" cy="792087"/>
          </a:xfrm>
        </p:grpSpPr>
        <p:sp>
          <p:nvSpPr>
            <p:cNvPr id="87" name="Rettangolo arrotondato"/>
            <p:cNvSpPr/>
            <p:nvPr/>
          </p:nvSpPr>
          <p:spPr>
            <a:xfrm>
              <a:off x="0" y="0"/>
              <a:ext cx="2520281" cy="792088"/>
            </a:xfrm>
            <a:prstGeom prst="roundRect">
              <a:avLst>
                <a:gd name="adj" fmla="val 16667"/>
              </a:avLst>
            </a:prstGeom>
            <a:solidFill>
              <a:srgbClr val="D9969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88" name="Durchschnittsalter…"/>
            <p:cNvSpPr txBox="1"/>
            <p:nvPr/>
          </p:nvSpPr>
          <p:spPr>
            <a:xfrm>
              <a:off x="38666" y="58224"/>
              <a:ext cx="2442948" cy="675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Durchschnittsalter   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2000"/>
              </a:pPr>
              <a:r>
                <a:t>34,9</a:t>
              </a:r>
            </a:p>
          </p:txBody>
        </p:sp>
      </p:grpSp>
      <p:grpSp>
        <p:nvGrpSpPr>
          <p:cNvPr id="92" name="Abgerundetes Rechteck 23"/>
          <p:cNvGrpSpPr/>
          <p:nvPr/>
        </p:nvGrpSpPr>
        <p:grpSpPr>
          <a:xfrm>
            <a:off x="4400856" y="1628801"/>
            <a:ext cx="2582741" cy="792089"/>
            <a:chOff x="0" y="0"/>
            <a:chExt cx="2582740" cy="792087"/>
          </a:xfrm>
        </p:grpSpPr>
        <p:sp>
          <p:nvSpPr>
            <p:cNvPr id="90" name="Rettangolo arrotondato"/>
            <p:cNvSpPr/>
            <p:nvPr/>
          </p:nvSpPr>
          <p:spPr>
            <a:xfrm>
              <a:off x="0" y="0"/>
              <a:ext cx="2582741" cy="792088"/>
            </a:xfrm>
            <a:prstGeom prst="roundRect">
              <a:avLst>
                <a:gd name="adj" fmla="val 16667"/>
              </a:avLst>
            </a:prstGeom>
            <a:solidFill>
              <a:srgbClr val="B3A2C7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91" name="Durchschnittsalter…"/>
            <p:cNvSpPr txBox="1"/>
            <p:nvPr/>
          </p:nvSpPr>
          <p:spPr>
            <a:xfrm>
              <a:off x="38667" y="58224"/>
              <a:ext cx="2505406" cy="675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Durchschnittsalter   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2000"/>
              </a:pPr>
              <a:r>
                <a:t>43,2</a:t>
              </a:r>
            </a:p>
          </p:txBody>
        </p:sp>
      </p:grpSp>
      <p:grpSp>
        <p:nvGrpSpPr>
          <p:cNvPr id="95" name="Abgerundetes Rechteck 28"/>
          <p:cNvGrpSpPr/>
          <p:nvPr/>
        </p:nvGrpSpPr>
        <p:grpSpPr>
          <a:xfrm>
            <a:off x="0" y="4124619"/>
            <a:ext cx="2344699" cy="675641"/>
            <a:chOff x="0" y="0"/>
            <a:chExt cx="2344698" cy="675640"/>
          </a:xfrm>
        </p:grpSpPr>
        <p:sp>
          <p:nvSpPr>
            <p:cNvPr id="93" name="Rettangolo arrotondato"/>
            <p:cNvSpPr/>
            <p:nvPr/>
          </p:nvSpPr>
          <p:spPr>
            <a:xfrm>
              <a:off x="0" y="24460"/>
              <a:ext cx="2344699" cy="626720"/>
            </a:xfrm>
            <a:prstGeom prst="roundRect">
              <a:avLst>
                <a:gd name="adj" fmla="val 16667"/>
              </a:avLst>
            </a:prstGeom>
            <a:solidFill>
              <a:srgbClr val="D9969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" name="Geburtenrate…"/>
            <p:cNvSpPr txBox="1"/>
            <p:nvPr/>
          </p:nvSpPr>
          <p:spPr>
            <a:xfrm>
              <a:off x="30593" y="0"/>
              <a:ext cx="2283513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Geburtenrate 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2000"/>
              </a:pPr>
              <a:r>
                <a:t>15,8 ‰</a:t>
              </a:r>
            </a:p>
          </p:txBody>
        </p:sp>
      </p:grpSp>
      <p:grpSp>
        <p:nvGrpSpPr>
          <p:cNvPr id="98" name="Abgerundetes Rechteck 29"/>
          <p:cNvGrpSpPr/>
          <p:nvPr/>
        </p:nvGrpSpPr>
        <p:grpSpPr>
          <a:xfrm>
            <a:off x="6799301" y="4206680"/>
            <a:ext cx="2344700" cy="675641"/>
            <a:chOff x="0" y="0"/>
            <a:chExt cx="2344698" cy="675640"/>
          </a:xfrm>
        </p:grpSpPr>
        <p:sp>
          <p:nvSpPr>
            <p:cNvPr id="96" name="Rettangolo arrotondato"/>
            <p:cNvSpPr/>
            <p:nvPr/>
          </p:nvSpPr>
          <p:spPr>
            <a:xfrm>
              <a:off x="0" y="14407"/>
              <a:ext cx="2344699" cy="646825"/>
            </a:xfrm>
            <a:prstGeom prst="roundRect">
              <a:avLst>
                <a:gd name="adj" fmla="val 16667"/>
              </a:avLst>
            </a:prstGeom>
            <a:solidFill>
              <a:srgbClr val="B3A2C7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97" name="Geburtenrate…"/>
            <p:cNvSpPr txBox="1"/>
            <p:nvPr/>
          </p:nvSpPr>
          <p:spPr>
            <a:xfrm>
              <a:off x="31574" y="-1"/>
              <a:ext cx="2281551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Geburtenrate 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2000"/>
              </a:pPr>
              <a:r>
                <a:t>9,9 ‰</a:t>
              </a:r>
            </a:p>
          </p:txBody>
        </p:sp>
      </p:grpSp>
      <p:grpSp>
        <p:nvGrpSpPr>
          <p:cNvPr id="101" name="Abgerundetes Rechteck 30"/>
          <p:cNvGrpSpPr/>
          <p:nvPr/>
        </p:nvGrpSpPr>
        <p:grpSpPr>
          <a:xfrm>
            <a:off x="1209078" y="2483104"/>
            <a:ext cx="2344699" cy="675641"/>
            <a:chOff x="0" y="0"/>
            <a:chExt cx="2344698" cy="675640"/>
          </a:xfrm>
        </p:grpSpPr>
        <p:sp>
          <p:nvSpPr>
            <p:cNvPr id="99" name="Rettangolo arrotondato"/>
            <p:cNvSpPr/>
            <p:nvPr/>
          </p:nvSpPr>
          <p:spPr>
            <a:xfrm>
              <a:off x="0" y="6547"/>
              <a:ext cx="2344699" cy="662546"/>
            </a:xfrm>
            <a:prstGeom prst="roundRect">
              <a:avLst>
                <a:gd name="adj" fmla="val 16667"/>
              </a:avLst>
            </a:prstGeom>
            <a:solidFill>
              <a:srgbClr val="D9969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100" name="Fruchtbarkeitsrate…"/>
            <p:cNvSpPr txBox="1"/>
            <p:nvPr/>
          </p:nvSpPr>
          <p:spPr>
            <a:xfrm>
              <a:off x="32343" y="-1"/>
              <a:ext cx="2280013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Fruchtbarkeitsrate  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2000"/>
              </a:pPr>
              <a:r>
                <a:t>2,5 </a:t>
              </a:r>
            </a:p>
          </p:txBody>
        </p:sp>
      </p:grpSp>
      <p:grpSp>
        <p:nvGrpSpPr>
          <p:cNvPr id="104" name="Abgerundetes Rechteck 31"/>
          <p:cNvGrpSpPr/>
          <p:nvPr/>
        </p:nvGrpSpPr>
        <p:grpSpPr>
          <a:xfrm>
            <a:off x="5811246" y="2496864"/>
            <a:ext cx="2344699" cy="675641"/>
            <a:chOff x="0" y="0"/>
            <a:chExt cx="2344698" cy="675640"/>
          </a:xfrm>
        </p:grpSpPr>
        <p:sp>
          <p:nvSpPr>
            <p:cNvPr id="102" name="Rettangolo arrotondato"/>
            <p:cNvSpPr/>
            <p:nvPr/>
          </p:nvSpPr>
          <p:spPr>
            <a:xfrm>
              <a:off x="0" y="20307"/>
              <a:ext cx="2344699" cy="635026"/>
            </a:xfrm>
            <a:prstGeom prst="roundRect">
              <a:avLst>
                <a:gd name="adj" fmla="val 16667"/>
              </a:avLst>
            </a:prstGeom>
            <a:solidFill>
              <a:srgbClr val="B3A2C7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103" name="Fruchtbarkeitsrate…"/>
            <p:cNvSpPr txBox="1"/>
            <p:nvPr/>
          </p:nvSpPr>
          <p:spPr>
            <a:xfrm>
              <a:off x="30999" y="-1"/>
              <a:ext cx="2282701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Fruchtbarkeitsrate  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2000"/>
              </a:pPr>
              <a:r>
                <a:t>1,7</a:t>
              </a:r>
            </a:p>
          </p:txBody>
        </p:sp>
      </p:grpSp>
      <p:grpSp>
        <p:nvGrpSpPr>
          <p:cNvPr id="107" name="Abgerundetes Rechteck 32"/>
          <p:cNvGrpSpPr/>
          <p:nvPr/>
        </p:nvGrpSpPr>
        <p:grpSpPr>
          <a:xfrm>
            <a:off x="467543" y="3140967"/>
            <a:ext cx="2344700" cy="993640"/>
            <a:chOff x="0" y="0"/>
            <a:chExt cx="2344698" cy="993638"/>
          </a:xfrm>
        </p:grpSpPr>
        <p:sp>
          <p:nvSpPr>
            <p:cNvPr id="105" name="Rettangolo arrotondato"/>
            <p:cNvSpPr/>
            <p:nvPr/>
          </p:nvSpPr>
          <p:spPr>
            <a:xfrm>
              <a:off x="0" y="0"/>
              <a:ext cx="2344699" cy="993639"/>
            </a:xfrm>
            <a:prstGeom prst="roundRect">
              <a:avLst>
                <a:gd name="adj" fmla="val 16667"/>
              </a:avLst>
            </a:prstGeom>
            <a:solidFill>
              <a:srgbClr val="D9969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106" name="Anteil Frauen im fruchtbaren Alter…"/>
            <p:cNvSpPr txBox="1"/>
            <p:nvPr/>
          </p:nvSpPr>
          <p:spPr>
            <a:xfrm>
              <a:off x="48505" y="12949"/>
              <a:ext cx="2247689" cy="967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Anteil Frauen im fruchtbaren Alter  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2000"/>
              </a:pPr>
              <a:r>
                <a:t>60,9%</a:t>
              </a:r>
            </a:p>
          </p:txBody>
        </p:sp>
      </p:grpSp>
      <p:grpSp>
        <p:nvGrpSpPr>
          <p:cNvPr id="110" name="Abgerundetes Rechteck 33"/>
          <p:cNvGrpSpPr/>
          <p:nvPr/>
        </p:nvGrpSpPr>
        <p:grpSpPr>
          <a:xfrm>
            <a:off x="6444207" y="3212975"/>
            <a:ext cx="2344700" cy="993640"/>
            <a:chOff x="0" y="0"/>
            <a:chExt cx="2344698" cy="993638"/>
          </a:xfrm>
        </p:grpSpPr>
        <p:sp>
          <p:nvSpPr>
            <p:cNvPr id="108" name="Rettangolo arrotondato"/>
            <p:cNvSpPr/>
            <p:nvPr/>
          </p:nvSpPr>
          <p:spPr>
            <a:xfrm>
              <a:off x="0" y="0"/>
              <a:ext cx="2344699" cy="993639"/>
            </a:xfrm>
            <a:prstGeom prst="roundRect">
              <a:avLst>
                <a:gd name="adj" fmla="val 16667"/>
              </a:avLst>
            </a:prstGeom>
            <a:solidFill>
              <a:srgbClr val="B3A2C7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109" name="Anteil Frauen im fruchtbaren Alter…"/>
            <p:cNvSpPr txBox="1"/>
            <p:nvPr/>
          </p:nvSpPr>
          <p:spPr>
            <a:xfrm>
              <a:off x="48505" y="12949"/>
              <a:ext cx="2247689" cy="967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Anteil Frauen im fruchtbaren Alter  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2000"/>
              </a:pPr>
              <a:r>
                <a:t>41,8%</a:t>
              </a:r>
            </a:p>
          </p:txBody>
        </p:sp>
      </p:grpSp>
      <p:grpSp>
        <p:nvGrpSpPr>
          <p:cNvPr id="113" name="Abgerundetes Rechteck 19"/>
          <p:cNvGrpSpPr/>
          <p:nvPr/>
        </p:nvGrpSpPr>
        <p:grpSpPr>
          <a:xfrm>
            <a:off x="0" y="4916707"/>
            <a:ext cx="2344699" cy="675641"/>
            <a:chOff x="0" y="0"/>
            <a:chExt cx="2344698" cy="675640"/>
          </a:xfrm>
        </p:grpSpPr>
        <p:sp>
          <p:nvSpPr>
            <p:cNvPr id="111" name="Rettangolo arrotondato"/>
            <p:cNvSpPr/>
            <p:nvPr/>
          </p:nvSpPr>
          <p:spPr>
            <a:xfrm>
              <a:off x="0" y="24460"/>
              <a:ext cx="2344699" cy="626720"/>
            </a:xfrm>
            <a:prstGeom prst="roundRect">
              <a:avLst>
                <a:gd name="adj" fmla="val 16667"/>
              </a:avLst>
            </a:prstGeom>
            <a:solidFill>
              <a:srgbClr val="D9969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" name="Sterberate…"/>
            <p:cNvSpPr txBox="1"/>
            <p:nvPr/>
          </p:nvSpPr>
          <p:spPr>
            <a:xfrm>
              <a:off x="30593" y="0"/>
              <a:ext cx="2283513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Sterberate </a:t>
              </a:r>
            </a:p>
            <a:p>
              <a:pPr algn="ctr">
                <a:defRPr sz="2000"/>
              </a:pPr>
              <a:r>
                <a:t>2,2 ‰</a:t>
              </a:r>
            </a:p>
          </p:txBody>
        </p:sp>
      </p:grpSp>
      <p:grpSp>
        <p:nvGrpSpPr>
          <p:cNvPr id="116" name="Abgerundetes Rechteck 20"/>
          <p:cNvGrpSpPr/>
          <p:nvPr/>
        </p:nvGrpSpPr>
        <p:grpSpPr>
          <a:xfrm>
            <a:off x="6799301" y="4926760"/>
            <a:ext cx="2344700" cy="675641"/>
            <a:chOff x="0" y="0"/>
            <a:chExt cx="2344698" cy="675640"/>
          </a:xfrm>
        </p:grpSpPr>
        <p:sp>
          <p:nvSpPr>
            <p:cNvPr id="114" name="Rettangolo arrotondato"/>
            <p:cNvSpPr/>
            <p:nvPr/>
          </p:nvSpPr>
          <p:spPr>
            <a:xfrm>
              <a:off x="0" y="14407"/>
              <a:ext cx="2344699" cy="646825"/>
            </a:xfrm>
            <a:prstGeom prst="roundRect">
              <a:avLst>
                <a:gd name="adj" fmla="val 16667"/>
              </a:avLst>
            </a:prstGeom>
            <a:solidFill>
              <a:srgbClr val="B3A2C7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115" name="Sterberate…"/>
            <p:cNvSpPr txBox="1"/>
            <p:nvPr/>
          </p:nvSpPr>
          <p:spPr>
            <a:xfrm>
              <a:off x="31574" y="-1"/>
              <a:ext cx="2281551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/>
              </a:pPr>
              <a:r>
                <a:t>Sterberate </a:t>
              </a:r>
            </a:p>
            <a:p>
              <a:pPr algn="ctr">
                <a:defRPr sz="2000"/>
              </a:pPr>
              <a:r>
                <a:t>8,7 ‰</a:t>
              </a:r>
            </a:p>
          </p:txBody>
        </p:sp>
      </p:grpSp>
      <p:grpSp>
        <p:nvGrpSpPr>
          <p:cNvPr id="119" name="Abgerundetes Rechteck 21"/>
          <p:cNvGrpSpPr/>
          <p:nvPr/>
        </p:nvGrpSpPr>
        <p:grpSpPr>
          <a:xfrm>
            <a:off x="1259632" y="5576329"/>
            <a:ext cx="3384377" cy="1281671"/>
            <a:chOff x="0" y="0"/>
            <a:chExt cx="3384375" cy="1281670"/>
          </a:xfrm>
        </p:grpSpPr>
        <p:sp>
          <p:nvSpPr>
            <p:cNvPr id="117" name="Rettangolo arrotondato"/>
            <p:cNvSpPr/>
            <p:nvPr/>
          </p:nvSpPr>
          <p:spPr>
            <a:xfrm>
              <a:off x="0" y="0"/>
              <a:ext cx="3384376" cy="1281671"/>
            </a:xfrm>
            <a:prstGeom prst="roundRect">
              <a:avLst>
                <a:gd name="adj" fmla="val 16667"/>
              </a:avLst>
            </a:prstGeom>
            <a:solidFill>
              <a:srgbClr val="D9969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118" name="44,6% der ausländischen Haushalte unverheiratet und alleinstehende Personen"/>
            <p:cNvSpPr txBox="1"/>
            <p:nvPr/>
          </p:nvSpPr>
          <p:spPr>
            <a:xfrm>
              <a:off x="62565" y="10915"/>
              <a:ext cx="3259246" cy="1259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44,6% der ausländischen Haushalte unverheiratet und alleinstehende Personen</a:t>
              </a:r>
            </a:p>
          </p:txBody>
        </p:sp>
      </p:grpSp>
      <p:grpSp>
        <p:nvGrpSpPr>
          <p:cNvPr id="122" name="Abgerundetes Rechteck 25"/>
          <p:cNvGrpSpPr/>
          <p:nvPr/>
        </p:nvGrpSpPr>
        <p:grpSpPr>
          <a:xfrm>
            <a:off x="4716016" y="5576329"/>
            <a:ext cx="3384376" cy="1281671"/>
            <a:chOff x="0" y="0"/>
            <a:chExt cx="3384375" cy="1281670"/>
          </a:xfrm>
        </p:grpSpPr>
        <p:sp>
          <p:nvSpPr>
            <p:cNvPr id="120" name="Rettangolo arrotondato"/>
            <p:cNvSpPr/>
            <p:nvPr/>
          </p:nvSpPr>
          <p:spPr>
            <a:xfrm>
              <a:off x="0" y="0"/>
              <a:ext cx="3384376" cy="1281671"/>
            </a:xfrm>
            <a:prstGeom prst="roundRect">
              <a:avLst>
                <a:gd name="adj" fmla="val 16667"/>
              </a:avLst>
            </a:prstGeom>
            <a:solidFill>
              <a:srgbClr val="D9969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/>
              </a:pPr>
            </a:p>
          </p:txBody>
        </p:sp>
        <p:sp>
          <p:nvSpPr>
            <p:cNvPr id="121" name="35,1% der inländischen Haushalte unverheiratet und alleinstehende Personen"/>
            <p:cNvSpPr txBox="1"/>
            <p:nvPr/>
          </p:nvSpPr>
          <p:spPr>
            <a:xfrm>
              <a:off x="62565" y="10915"/>
              <a:ext cx="3259246" cy="1259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/>
              </a:lvl1pPr>
            </a:lstStyle>
            <a:p>
              <a:pPr/>
              <a:r>
                <a:t>35,1% der inländischen Haushalte unverheiratet und alleinstehende Personen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" grpId="1"/>
      <p:bldP build="whole" bldLvl="1" animBg="1" rev="0" advAuto="0" spid="89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Einwanderung  in Südtirol"/>
          <p:cNvSpPr txBox="1"/>
          <p:nvPr>
            <p:ph type="title" idx="4294967295"/>
          </p:nvPr>
        </p:nvSpPr>
        <p:spPr>
          <a:xfrm>
            <a:off x="522287" y="188912"/>
            <a:ext cx="5334697" cy="7127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 defTabSz="704087">
              <a:defRPr b="1" sz="3387">
                <a:solidFill>
                  <a:srgbClr val="7F7F7F"/>
                </a:solidFill>
              </a:defRPr>
            </a:pPr>
            <a:r>
              <a:t>Einwanderung  in Südtirol</a:t>
            </a:r>
            <a:r>
              <a:rPr b="0"/>
              <a:t> </a:t>
            </a:r>
          </a:p>
        </p:txBody>
      </p:sp>
      <p:pic>
        <p:nvPicPr>
          <p:cNvPr id="1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2462" y="6305550"/>
            <a:ext cx="1933576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Linea"/>
          <p:cNvSpPr/>
          <p:nvPr/>
        </p:nvSpPr>
        <p:spPr>
          <a:xfrm>
            <a:off x="522287" y="901700"/>
            <a:ext cx="7559676" cy="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7" name="Fonte: Astat"/>
          <p:cNvSpPr txBox="1"/>
          <p:nvPr/>
        </p:nvSpPr>
        <p:spPr>
          <a:xfrm>
            <a:off x="257388" y="6241954"/>
            <a:ext cx="5334697" cy="680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400"/>
              </a:spcBef>
              <a:defRPr i="1" sz="1900">
                <a:solidFill>
                  <a:srgbClr val="898989"/>
                </a:solidFill>
              </a:defRPr>
            </a:lvl1pPr>
          </a:lstStyle>
          <a:p>
            <a:pPr/>
            <a:r>
              <a:t>Fonte: Astat</a:t>
            </a:r>
          </a:p>
        </p:txBody>
      </p:sp>
      <p:sp>
        <p:nvSpPr>
          <p:cNvPr id="128" name="Rettangolo"/>
          <p:cNvSpPr/>
          <p:nvPr/>
        </p:nvSpPr>
        <p:spPr>
          <a:xfrm>
            <a:off x="8486775" y="188912"/>
            <a:ext cx="657225" cy="58420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85D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aphicFrame>
        <p:nvGraphicFramePr>
          <p:cNvPr id="129" name="Tabella"/>
          <p:cNvGraphicFramePr/>
          <p:nvPr/>
        </p:nvGraphicFramePr>
        <p:xfrm>
          <a:off x="446989" y="1108972"/>
          <a:ext cx="8250023" cy="352613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890698"/>
                <a:gridCol w="1951817"/>
                <a:gridCol w="1527186"/>
                <a:gridCol w="1571548"/>
                <a:gridCol w="1308772"/>
              </a:tblGrid>
              <a:tr h="1098550">
                <a:tc>
                  <a:txBody>
                    <a:bodyPr/>
                    <a:lstStyle/>
                    <a:p>
                      <a:pPr algn="l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Insgesamt 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Anteil bei dt Schulen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Anteil bei it Schulen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Anteil bei lat Schulen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Kindergarten 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2.295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1364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877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54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 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13,8%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11%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24,6%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7,9%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Grundschule 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3.410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1.764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1.576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72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 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  <a:r>
                        <a:t>12,3%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8,8%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24,8%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5,9%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Mittelschule 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1.850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884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933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33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 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10,7%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7,1%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22,7%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4,6%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63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Oberschule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1.619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597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1.007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13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 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8,2%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4,5%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17%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2,5%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Insgesamt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9.174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857">
                <a:tc>
                  <a:txBody>
                    <a:bodyPr/>
                    <a:lstStyle/>
                    <a:p>
                      <a:pPr>
                        <a:defRPr sz="2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11,3%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