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85" r:id="rId4"/>
    <p:sldId id="282" r:id="rId5"/>
    <p:sldId id="278" r:id="rId6"/>
    <p:sldId id="283" r:id="rId7"/>
    <p:sldId id="274" r:id="rId8"/>
    <p:sldId id="275" r:id="rId9"/>
    <p:sldId id="279" r:id="rId10"/>
    <p:sldId id="289" r:id="rId11"/>
    <p:sldId id="277" r:id="rId12"/>
    <p:sldId id="286" r:id="rId13"/>
    <p:sldId id="276" r:id="rId14"/>
    <p:sldId id="287" r:id="rId15"/>
    <p:sldId id="281" r:id="rId16"/>
    <p:sldId id="288" r:id="rId17"/>
    <p:sldId id="284" r:id="rId18"/>
  </p:sldIdLst>
  <p:sldSz cx="12192000" cy="6858000"/>
  <p:notesSz cx="7099300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19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6238" autoAdjust="0"/>
  </p:normalViewPr>
  <p:slideViewPr>
    <p:cSldViewPr snapToGrid="0" showGuides="1">
      <p:cViewPr varScale="1">
        <p:scale>
          <a:sx n="104" d="100"/>
          <a:sy n="104" d="100"/>
        </p:scale>
        <p:origin x="15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2CCFB3-06F0-45C1-83EB-F15B1E9A04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1091169-0802-493B-969A-DF331E66CF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68424FB-F8C5-49C1-AA81-9A23B0498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1AE7D-96AC-493D-AC52-DD66D470B9F4}" type="datetimeFigureOut">
              <a:rPr lang="de-DE" smtClean="0"/>
              <a:t>02.08.2018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0854E3A-AB36-495A-8677-0689C7991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F4EDDC5-8A4B-4078-A5F0-2A014D244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83AF4-99F3-46E7-B02D-30E49099BCF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8179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4BC387-C08D-488E-8A78-A2C8483E7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34C179A-3044-46FA-9F7A-592F46C2D9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A003A0D-DB8E-4EB6-AB81-7A235613D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1AE7D-96AC-493D-AC52-DD66D470B9F4}" type="datetimeFigureOut">
              <a:rPr lang="de-DE" smtClean="0"/>
              <a:t>02.08.2018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1E47E7F-2633-48BF-ACFD-C5AE0551A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01C4D0A-559F-4ADF-BC39-3B045748D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83AF4-99F3-46E7-B02D-30E49099BCF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8313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681FF2EC-7001-4B9A-BBED-747AC5D9A6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6D32BFB-59A1-40D3-B8D2-7A6D24AFF6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D26A2CA-855D-4C6C-8C0E-A712A3D1C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1AE7D-96AC-493D-AC52-DD66D470B9F4}" type="datetimeFigureOut">
              <a:rPr lang="de-DE" smtClean="0"/>
              <a:t>02.08.2018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C11F924-BE53-4203-84F1-6C14D4F05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CA97892-5740-44ED-88DF-C8886A894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83AF4-99F3-46E7-B02D-30E49099BCF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392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BE4025-9116-44FE-881C-0B7D26225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756804D-06F7-417F-BBE4-9DF45F689C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5F7142F-3477-4CB3-BADB-A0E5CD424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1AE7D-96AC-493D-AC52-DD66D470B9F4}" type="datetimeFigureOut">
              <a:rPr lang="de-DE" smtClean="0"/>
              <a:t>02.08.2018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5799761-9A03-48AC-A482-FDC43AB01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4FE1F13-F368-41CE-ADA4-07C9067B2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83AF4-99F3-46E7-B02D-30E49099BCF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547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544196-4BCB-4E9D-B44F-868F06D67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7BA94B0-ACBB-4E1F-B092-414260B161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F8D6950-87BE-4BD3-92A1-3D264C356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1AE7D-96AC-493D-AC52-DD66D470B9F4}" type="datetimeFigureOut">
              <a:rPr lang="de-DE" smtClean="0"/>
              <a:t>02.08.2018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EC698E7-A7DB-4EB2-A045-1E34CA854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7CCFB14-CE70-44C7-BF93-3D0FE0313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83AF4-99F3-46E7-B02D-30E49099BCF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382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137BF4-06FB-47E1-9584-4F3ED9EA6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2D7206B-C41A-4EA8-A064-5098CD49C9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0D57A50-E8E0-4722-B819-9238F2520D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F04CE33-BF29-4797-83CD-782941263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1AE7D-96AC-493D-AC52-DD66D470B9F4}" type="datetimeFigureOut">
              <a:rPr lang="de-DE" smtClean="0"/>
              <a:t>02.08.2018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FE7C633-B4ED-4171-9736-7BE892F34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7B00C97-27A8-4A0C-B4C6-2C74CFB08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83AF4-99F3-46E7-B02D-30E49099BCF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38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D91D2F-5BA2-48BC-96E8-FC83621CE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D054B72-B3D0-4E73-969B-BDB5EEC36B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8E851EE-A3F8-447E-AAFA-900D303DE3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B6E7E76-2986-4705-A728-F9EAF410AF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323939C6-059F-44DF-BA3A-915296BE63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239DC5E2-6B47-4320-8C58-A1246A76E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1AE7D-96AC-493D-AC52-DD66D470B9F4}" type="datetimeFigureOut">
              <a:rPr lang="de-DE" smtClean="0"/>
              <a:t>02.08.2018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11A73600-BE86-4FCB-ABFD-D62B9F02D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6BE9C50-D15F-450A-BA8F-E90E846D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83AF4-99F3-46E7-B02D-30E49099BCF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70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40BDF2-8D3C-4389-B088-509D451D1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3B3E713-31B4-411D-AD55-E0624DFD6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1AE7D-96AC-493D-AC52-DD66D470B9F4}" type="datetimeFigureOut">
              <a:rPr lang="de-DE" smtClean="0"/>
              <a:t>02.08.2018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89061D9-BE02-42A2-88E1-2477CCB64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C029035-AAD8-48D7-9112-6432BAEC1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83AF4-99F3-46E7-B02D-30E49099BCF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996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20DF44F-A5DD-45DB-9EE9-D9DBC7848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1AE7D-96AC-493D-AC52-DD66D470B9F4}" type="datetimeFigureOut">
              <a:rPr lang="de-DE" smtClean="0"/>
              <a:t>02.08.2018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71A86D7-755C-43B3-B814-04C8DA8D8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37473F5-3832-4B59-A474-5AC569C9E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83AF4-99F3-46E7-B02D-30E49099BCF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974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1A73B6-9D1C-40B3-9DEB-BF0BB74B9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7292675-8A5F-4B18-A3D4-18FAF7860C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BD998B8-DF7B-4D3D-B0A5-A4120CE63A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0FBA9EB-1610-4A64-8668-BEE51251C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1AE7D-96AC-493D-AC52-DD66D470B9F4}" type="datetimeFigureOut">
              <a:rPr lang="de-DE" smtClean="0"/>
              <a:t>02.08.2018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4CC68D7-3E35-4F7F-A742-8AB4F3396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8725D32-8A7D-4029-BA6E-83151E1AB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83AF4-99F3-46E7-B02D-30E49099BCF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105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E09FB1-83BF-4E5F-A827-B870BFC76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BCCDE896-0F8D-49E4-A325-661C1D126E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9182594-898C-4549-AF57-E1C023CF67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3AC9217-E89C-4322-BF78-B937DE6D0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1AE7D-96AC-493D-AC52-DD66D470B9F4}" type="datetimeFigureOut">
              <a:rPr lang="de-DE" smtClean="0"/>
              <a:t>02.08.2018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6B82C98-4695-44A4-B710-90702D7A3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BB08155-32FA-40D4-8765-8CEC5359B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83AF4-99F3-46E7-B02D-30E49099BCF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615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3CA9B66A-E214-4FC2-A33A-4552C4BAE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941571F-5C8F-4859-B133-582B859E56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E1EFE47-B3E3-4BED-8A8C-B5178B2800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C1AE7D-96AC-493D-AC52-DD66D470B9F4}" type="datetimeFigureOut">
              <a:rPr lang="de-DE" smtClean="0"/>
              <a:t>02.08.2018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14153C0-CF65-44DF-926C-A2E29C4824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B2095F-AFF3-40A3-8062-2231259458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983AF4-99F3-46E7-B02D-30E49099BCF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980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.jpeg"/><Relationship Id="rId7" Type="http://schemas.microsoft.com/office/2007/relationships/hdphoto" Target="../media/hdphoto2.wdp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4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/url?sa=i&amp;rct=j&amp;q=&amp;esrc=s&amp;source=images&amp;cd=&amp;cad=rja&amp;uact=8&amp;ved=2ahUKEwj8t8bA-MbcAhVByaQKHTILBI8QjRx6BAgBEAU&amp;url=http://www.sabes.it/de/krankenhaeuser/bozen/news-bz.asp?aktuelles_action%3D4%26aktuelles_article_id%3D602285&amp;psig=AOvVaw1cdeeEL-BLIck6GygrINB6&amp;ust=1533044113006807" TargetMode="External"/><Relationship Id="rId5" Type="http://schemas.openxmlformats.org/officeDocument/2006/relationships/image" Target="../media/image40.jpeg"/><Relationship Id="rId4" Type="http://schemas.openxmlformats.org/officeDocument/2006/relationships/image" Target="../media/image3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3.jpeg"/><Relationship Id="rId7" Type="http://schemas.openxmlformats.org/officeDocument/2006/relationships/image" Target="../media/image6.JPG"/><Relationship Id="rId12" Type="http://schemas.openxmlformats.org/officeDocument/2006/relationships/image" Target="../media/image1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10.jpeg"/><Relationship Id="rId5" Type="http://schemas.openxmlformats.org/officeDocument/2006/relationships/image" Target="../media/image5.png"/><Relationship Id="rId10" Type="http://schemas.openxmlformats.org/officeDocument/2006/relationships/image" Target="../media/image9.JPG"/><Relationship Id="rId4" Type="http://schemas.openxmlformats.org/officeDocument/2006/relationships/image" Target="../media/image4.jpe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png"/><Relationship Id="rId4" Type="http://schemas.openxmlformats.org/officeDocument/2006/relationships/image" Target="../media/image2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F17A1DDD-511E-4AA6-AEA1-895F2901C5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41"/>
          <a:stretch/>
        </p:blipFill>
        <p:spPr>
          <a:xfrm>
            <a:off x="3566612" y="0"/>
            <a:ext cx="8625388" cy="6336792"/>
          </a:xfrm>
          <a:prstGeom prst="rect">
            <a:avLst/>
          </a:prstGeom>
        </p:spPr>
      </p:pic>
      <p:sp>
        <p:nvSpPr>
          <p:cNvPr id="5" name="Untertitel 4">
            <a:extLst>
              <a:ext uri="{FF2B5EF4-FFF2-40B4-BE49-F238E27FC236}">
                <a16:creationId xmlns:a16="http://schemas.microsoft.com/office/drawing/2014/main" id="{DEA61371-D895-416B-AB72-C4E2BAF26E9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37744" y="4800600"/>
            <a:ext cx="11164824" cy="1623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Martha Stocker</a:t>
            </a:r>
          </a:p>
          <a:p>
            <a:pPr algn="l"/>
            <a:br>
              <a:rPr lang="de-DE" sz="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Landesrätin für Gesundheit, Sport, Soziales, Arbeit und Chancengleichheit</a:t>
            </a:r>
          </a:p>
          <a:p>
            <a:pPr algn="l"/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Assessora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alla Salute, Sport,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Politiche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sociali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Lavoro e Pari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opportunità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94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AA9F9103-2AD8-4552-AD40-4D5353AC08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7" b="9957"/>
          <a:stretch/>
        </p:blipFill>
        <p:spPr>
          <a:xfrm>
            <a:off x="9708444" y="0"/>
            <a:ext cx="2483556" cy="19449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F06228-559F-4002-91F1-2CBC8661F5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" y="198457"/>
            <a:ext cx="7228800" cy="774000"/>
          </a:xfrm>
          <a:prstGeom prst="rect">
            <a:avLst/>
          </a:prstGeom>
        </p:spPr>
      </p:pic>
      <p:sp>
        <p:nvSpPr>
          <p:cNvPr id="4" name="TextBox 8">
            <a:extLst>
              <a:ext uri="{FF2B5EF4-FFF2-40B4-BE49-F238E27FC236}">
                <a16:creationId xmlns:a16="http://schemas.microsoft.com/office/drawing/2014/main" id="{08F36FC2-7A21-422D-BCEE-E794BCE579C2}"/>
              </a:ext>
            </a:extLst>
          </p:cNvPr>
          <p:cNvSpPr txBox="1"/>
          <p:nvPr/>
        </p:nvSpPr>
        <p:spPr>
          <a:xfrm>
            <a:off x="454419" y="1257282"/>
            <a:ext cx="85067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Rafforzare</a:t>
            </a:r>
            <a:r>
              <a:rPr lang="de-DE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la </a:t>
            </a:r>
            <a:r>
              <a:rPr lang="de-DE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responsabilità</a:t>
            </a:r>
            <a:r>
              <a:rPr lang="de-DE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personale</a:t>
            </a:r>
          </a:p>
          <a:p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Autodeterminazione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dignità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alla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fine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della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vita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97C52DC-44F3-4286-A635-3F7C5F1E53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70" r="8102"/>
          <a:stretch/>
        </p:blipFill>
        <p:spPr>
          <a:xfrm>
            <a:off x="0" y="3008365"/>
            <a:ext cx="4442691" cy="33045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7C395F3-5576-42F5-A271-6A04D46CAA0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29" t="9942" r="5726" b="7271"/>
          <a:stretch/>
        </p:blipFill>
        <p:spPr>
          <a:xfrm>
            <a:off x="4442691" y="3008364"/>
            <a:ext cx="2968397" cy="33045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4" descr="_MAR7774">
            <a:extLst>
              <a:ext uri="{FF2B5EF4-FFF2-40B4-BE49-F238E27FC236}">
                <a16:creationId xmlns:a16="http://schemas.microsoft.com/office/drawing/2014/main" id="{01945D74-5A7A-4448-A525-BEC8F59B16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2"/>
          <a:stretch/>
        </p:blipFill>
        <p:spPr bwMode="auto">
          <a:xfrm>
            <a:off x="7411088" y="3008364"/>
            <a:ext cx="4817230" cy="33045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215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AA9F9103-2AD8-4552-AD40-4D5353AC08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7" b="9957"/>
          <a:stretch/>
        </p:blipFill>
        <p:spPr>
          <a:xfrm>
            <a:off x="9708444" y="0"/>
            <a:ext cx="2483556" cy="19449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F06228-559F-4002-91F1-2CBC8661F5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" y="198457"/>
            <a:ext cx="7228800" cy="774000"/>
          </a:xfrm>
          <a:prstGeom prst="rect">
            <a:avLst/>
          </a:prstGeom>
        </p:spPr>
      </p:pic>
      <p:sp>
        <p:nvSpPr>
          <p:cNvPr id="4" name="TextBox 8">
            <a:extLst>
              <a:ext uri="{FF2B5EF4-FFF2-40B4-BE49-F238E27FC236}">
                <a16:creationId xmlns:a16="http://schemas.microsoft.com/office/drawing/2014/main" id="{BF68349A-4E08-412A-912E-D86734D1B8AD}"/>
              </a:ext>
            </a:extLst>
          </p:cNvPr>
          <p:cNvSpPr txBox="1"/>
          <p:nvPr/>
        </p:nvSpPr>
        <p:spPr>
          <a:xfrm>
            <a:off x="454419" y="1257282"/>
            <a:ext cx="854988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Gesundheit 2020: Sicher. Gut. Versorgt.</a:t>
            </a:r>
          </a:p>
          <a:p>
            <a:r>
              <a:rPr lang="de-DE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Neuausrichtung der Gesundheitsversorgung </a:t>
            </a:r>
            <a:br>
              <a:rPr lang="de-DE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de-DE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1FA38E94-D081-46E7-85D5-5E9544A46F5D}"/>
              </a:ext>
            </a:extLst>
          </p:cNvPr>
          <p:cNvSpPr txBox="1"/>
          <p:nvPr/>
        </p:nvSpPr>
        <p:spPr>
          <a:xfrm>
            <a:off x="9824788" y="6627168"/>
            <a:ext cx="25427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Bild 1 aus: Der Erker, Sterzing, 09.10.2014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2E1D446-E244-4C2B-A3E0-C62222D24B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"/>
          <a:stretch/>
        </p:blipFill>
        <p:spPr>
          <a:xfrm>
            <a:off x="0" y="3176601"/>
            <a:ext cx="4552850" cy="31332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DD4800CD-070F-4EB3-82F7-C9F2A5B3B141}"/>
              </a:ext>
            </a:extLst>
          </p:cNvPr>
          <p:cNvGrpSpPr/>
          <p:nvPr/>
        </p:nvGrpSpPr>
        <p:grpSpPr>
          <a:xfrm>
            <a:off x="4552849" y="3176600"/>
            <a:ext cx="3898424" cy="3133275"/>
            <a:chOff x="4552849" y="3176600"/>
            <a:chExt cx="3898424" cy="3133275"/>
          </a:xfrm>
        </p:grpSpPr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85EB9813-E9D5-40A5-8B54-163E9A7CE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2849" y="3176600"/>
              <a:ext cx="3898424" cy="313327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BD35F269-8F05-4AE0-806C-08768CDAD5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9" t="7839" r="3071" b="7195"/>
            <a:stretch/>
          </p:blipFill>
          <p:spPr>
            <a:xfrm>
              <a:off x="4659463" y="3278909"/>
              <a:ext cx="3740612" cy="3030966"/>
            </a:xfrm>
            <a:prstGeom prst="rect">
              <a:avLst/>
            </a:prstGeom>
          </p:spPr>
        </p:pic>
      </p:grpSp>
      <p:pic>
        <p:nvPicPr>
          <p:cNvPr id="2" name="Grafik 1">
            <a:extLst>
              <a:ext uri="{FF2B5EF4-FFF2-40B4-BE49-F238E27FC236}">
                <a16:creationId xmlns:a16="http://schemas.microsoft.com/office/drawing/2014/main" id="{6DC58025-7B68-4B2E-87F9-201C552879A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0798" r="-1"/>
          <a:stretch/>
        </p:blipFill>
        <p:spPr>
          <a:xfrm>
            <a:off x="8451273" y="3176600"/>
            <a:ext cx="3740727" cy="313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68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AA9F9103-2AD8-4552-AD40-4D5353AC08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7" b="9957"/>
          <a:stretch/>
        </p:blipFill>
        <p:spPr>
          <a:xfrm>
            <a:off x="9708444" y="0"/>
            <a:ext cx="2483556" cy="19449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F06228-559F-4002-91F1-2CBC8661F5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" y="198457"/>
            <a:ext cx="7228800" cy="774000"/>
          </a:xfrm>
          <a:prstGeom prst="rect">
            <a:avLst/>
          </a:prstGeom>
        </p:spPr>
      </p:pic>
      <p:sp>
        <p:nvSpPr>
          <p:cNvPr id="4" name="TextBox 8">
            <a:extLst>
              <a:ext uri="{FF2B5EF4-FFF2-40B4-BE49-F238E27FC236}">
                <a16:creationId xmlns:a16="http://schemas.microsoft.com/office/drawing/2014/main" id="{BF68349A-4E08-412A-912E-D86734D1B8AD}"/>
              </a:ext>
            </a:extLst>
          </p:cNvPr>
          <p:cNvSpPr txBox="1"/>
          <p:nvPr/>
        </p:nvSpPr>
        <p:spPr>
          <a:xfrm>
            <a:off x="454419" y="1257282"/>
            <a:ext cx="854988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Gesundheit 2020: Sicher. Gut. Versorgt.</a:t>
            </a:r>
          </a:p>
          <a:p>
            <a:r>
              <a:rPr lang="de-DE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Die Weichen für die Zukunft sind gestellt.</a:t>
            </a:r>
            <a:br>
              <a:rPr lang="de-DE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de-DE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34068FF-88B7-4125-BD98-7C0E43AB5A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7" r="326"/>
          <a:stretch/>
        </p:blipFill>
        <p:spPr>
          <a:xfrm>
            <a:off x="3544101" y="3188499"/>
            <a:ext cx="4493138" cy="31160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60A8E81B-3546-4448-80C5-3CD121FCE0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8" r="37"/>
          <a:stretch/>
        </p:blipFill>
        <p:spPr>
          <a:xfrm>
            <a:off x="0" y="3188498"/>
            <a:ext cx="3665597" cy="31160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CD053D56-B424-49A6-86FA-A638FA4265A3}"/>
              </a:ext>
            </a:extLst>
          </p:cNvPr>
          <p:cNvSpPr txBox="1"/>
          <p:nvPr/>
        </p:nvSpPr>
        <p:spPr>
          <a:xfrm>
            <a:off x="6530109" y="6596390"/>
            <a:ext cx="58650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Bild 1 zur Verfügung gestellt von Heli, Bild 3 von der Webseite des </a:t>
            </a:r>
            <a:r>
              <a:rPr lang="de-DE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Sabes</a:t>
            </a:r>
            <a:r>
              <a:rPr lang="de-DE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27.11.2017</a:t>
            </a:r>
          </a:p>
        </p:txBody>
      </p:sp>
      <p:pic>
        <p:nvPicPr>
          <p:cNvPr id="1026" name="Picture 2" descr="Bildergebnis für bruneck sabes primare">
            <a:hlinkClick r:id="rId6"/>
            <a:extLst>
              <a:ext uri="{FF2B5EF4-FFF2-40B4-BE49-F238E27FC236}">
                <a16:creationId xmlns:a16="http://schemas.microsoft.com/office/drawing/2014/main" id="{1466A22B-82BA-455A-875A-74F5EF66AE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" t="12747" r="24947" b="13797"/>
          <a:stretch/>
        </p:blipFill>
        <p:spPr bwMode="auto">
          <a:xfrm>
            <a:off x="8037239" y="3188498"/>
            <a:ext cx="4154761" cy="31160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801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AA9F9103-2AD8-4552-AD40-4D5353AC08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7" b="9957"/>
          <a:stretch/>
        </p:blipFill>
        <p:spPr>
          <a:xfrm>
            <a:off x="9708444" y="0"/>
            <a:ext cx="2483556" cy="19449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F06228-559F-4002-91F1-2CBC8661F5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" y="198457"/>
            <a:ext cx="7228800" cy="774000"/>
          </a:xfrm>
          <a:prstGeom prst="rect">
            <a:avLst/>
          </a:prstGeom>
        </p:spPr>
      </p:pic>
      <p:sp>
        <p:nvSpPr>
          <p:cNvPr id="4" name="TextBox 8">
            <a:extLst>
              <a:ext uri="{FF2B5EF4-FFF2-40B4-BE49-F238E27FC236}">
                <a16:creationId xmlns:a16="http://schemas.microsoft.com/office/drawing/2014/main" id="{DFDC41A0-51E8-4CEA-8C2C-6D6BF731D080}"/>
              </a:ext>
            </a:extLst>
          </p:cNvPr>
          <p:cNvSpPr txBox="1"/>
          <p:nvPr/>
        </p:nvSpPr>
        <p:spPr>
          <a:xfrm>
            <a:off x="454419" y="1257282"/>
            <a:ext cx="925402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Dem demographischen Wandel begegnen</a:t>
            </a:r>
          </a:p>
          <a:p>
            <a:r>
              <a:rPr lang="de-DE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Pflege und Betreuung der älteren Menschen</a:t>
            </a:r>
          </a:p>
          <a:p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Unterstützen und entlasten </a:t>
            </a:r>
          </a:p>
        </p:txBody>
      </p:sp>
      <p:pic>
        <p:nvPicPr>
          <p:cNvPr id="9" name="Picture 6" descr="DSC_065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2"/>
          <a:stretch/>
        </p:blipFill>
        <p:spPr bwMode="auto">
          <a:xfrm>
            <a:off x="3676072" y="2985891"/>
            <a:ext cx="5331075" cy="33285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fik 9">
            <a:extLst/>
          </p:cNvPr>
          <p:cNvPicPr>
            <a:picLocks noChangeAspect="1"/>
          </p:cNvPicPr>
          <p:nvPr/>
        </p:nvPicPr>
        <p:blipFill rotWithShape="1">
          <a:blip r:embed="rId5"/>
          <a:srcRect t="1983" b="24169"/>
          <a:stretch/>
        </p:blipFill>
        <p:spPr>
          <a:xfrm>
            <a:off x="9002301" y="2985891"/>
            <a:ext cx="3189699" cy="33318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B8A47301-352C-4012-8D61-C5FC9A2FFCD7}"/>
              </a:ext>
            </a:extLst>
          </p:cNvPr>
          <p:cNvGrpSpPr/>
          <p:nvPr/>
        </p:nvGrpSpPr>
        <p:grpSpPr>
          <a:xfrm>
            <a:off x="6751" y="2988654"/>
            <a:ext cx="3669322" cy="3421470"/>
            <a:chOff x="0" y="2808726"/>
            <a:chExt cx="3585869" cy="3509033"/>
          </a:xfrm>
        </p:grpSpPr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FE78889F-CC07-4AE4-BCC2-7E7ECFDACEB6}"/>
                </a:ext>
              </a:extLst>
            </p:cNvPr>
            <p:cNvSpPr/>
            <p:nvPr/>
          </p:nvSpPr>
          <p:spPr>
            <a:xfrm>
              <a:off x="0" y="2808726"/>
              <a:ext cx="165100" cy="3509033"/>
            </a:xfrm>
            <a:prstGeom prst="rect">
              <a:avLst/>
            </a:prstGeom>
            <a:solidFill>
              <a:srgbClr val="1E1915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0FD3DB66-FA8F-4B49-B486-9D3E473517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9" t="2724" b="29044"/>
            <a:stretch/>
          </p:blipFill>
          <p:spPr>
            <a:xfrm>
              <a:off x="74720" y="2808726"/>
              <a:ext cx="3511149" cy="341147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206544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AA9F9103-2AD8-4552-AD40-4D5353AC08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7" b="9957"/>
          <a:stretch/>
        </p:blipFill>
        <p:spPr>
          <a:xfrm>
            <a:off x="9708444" y="0"/>
            <a:ext cx="2483556" cy="19449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F06228-559F-4002-91F1-2CBC8661F5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" y="198457"/>
            <a:ext cx="7228800" cy="774000"/>
          </a:xfrm>
          <a:prstGeom prst="rect">
            <a:avLst/>
          </a:prstGeom>
        </p:spPr>
      </p:pic>
      <p:sp>
        <p:nvSpPr>
          <p:cNvPr id="4" name="TextBox 8">
            <a:extLst>
              <a:ext uri="{FF2B5EF4-FFF2-40B4-BE49-F238E27FC236}">
                <a16:creationId xmlns:a16="http://schemas.microsoft.com/office/drawing/2014/main" id="{DFDC41A0-51E8-4CEA-8C2C-6D6BF731D080}"/>
              </a:ext>
            </a:extLst>
          </p:cNvPr>
          <p:cNvSpPr txBox="1"/>
          <p:nvPr/>
        </p:nvSpPr>
        <p:spPr>
          <a:xfrm>
            <a:off x="323272" y="1456317"/>
            <a:ext cx="109755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Affrontare</a:t>
            </a:r>
            <a:r>
              <a:rPr lang="de-DE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le </a:t>
            </a:r>
            <a:r>
              <a:rPr lang="de-DE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sfide</a:t>
            </a:r>
            <a:r>
              <a:rPr lang="de-DE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del </a:t>
            </a:r>
            <a:r>
              <a:rPr lang="de-DE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cambiamento</a:t>
            </a:r>
            <a:r>
              <a:rPr lang="de-DE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demografico</a:t>
            </a:r>
            <a:r>
              <a:rPr lang="de-DE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r>
              <a:rPr lang="de-DE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Informazione</a:t>
            </a:r>
            <a:r>
              <a:rPr lang="de-DE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 </a:t>
            </a:r>
            <a:r>
              <a:rPr lang="de-DE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sensibilizzazione</a:t>
            </a:r>
            <a:r>
              <a:rPr lang="de-DE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</a:t>
            </a:r>
            <a:r>
              <a:rPr lang="de-DE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merito</a:t>
            </a:r>
            <a:r>
              <a:rPr lang="de-DE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al </a:t>
            </a:r>
            <a:r>
              <a:rPr lang="de-DE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cambiamento</a:t>
            </a:r>
            <a:r>
              <a:rPr lang="de-DE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r>
              <a:rPr lang="de-DE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demografico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24F6E4D3-A9CE-4125-B8E9-EFC7CA572B54}"/>
              </a:ext>
            </a:extLst>
          </p:cNvPr>
          <p:cNvSpPr/>
          <p:nvPr/>
        </p:nvSpPr>
        <p:spPr>
          <a:xfrm>
            <a:off x="15241" y="3198533"/>
            <a:ext cx="4571999" cy="1847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6FCDA0E-ADCF-45B3-936E-2EEA1B34C7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72" y="2742406"/>
            <a:ext cx="11560123" cy="3639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5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319" y="-1"/>
            <a:ext cx="3371681" cy="26943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334609"/>
            <a:ext cx="7228800" cy="774000"/>
          </a:xfrm>
          <a:prstGeom prst="rect">
            <a:avLst/>
          </a:prstGeom>
        </p:spPr>
      </p:pic>
      <p:sp>
        <p:nvSpPr>
          <p:cNvPr id="2" name="AutoShape 2" descr="Bildergebnis für twitter">
            <a:extLst>
              <a:ext uri="{FF2B5EF4-FFF2-40B4-BE49-F238E27FC236}">
                <a16:creationId xmlns:a16="http://schemas.microsoft.com/office/drawing/2014/main" id="{8378330F-C8EB-412B-90ED-E1888A67314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BF147FCF-8A6D-4F8A-89C8-3CA47C62D45F}"/>
              </a:ext>
            </a:extLst>
          </p:cNvPr>
          <p:cNvSpPr txBox="1"/>
          <p:nvPr/>
        </p:nvSpPr>
        <p:spPr>
          <a:xfrm>
            <a:off x="781138" y="2048055"/>
            <a:ext cx="95023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Domande</a:t>
            </a:r>
            <a:r>
              <a:rPr lang="de-DE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- Fragen</a:t>
            </a:r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528E2636-225B-40EB-9450-B977573B8353}"/>
              </a:ext>
            </a:extLst>
          </p:cNvPr>
          <p:cNvGrpSpPr/>
          <p:nvPr/>
        </p:nvGrpSpPr>
        <p:grpSpPr>
          <a:xfrm>
            <a:off x="2229063" y="3105624"/>
            <a:ext cx="7752162" cy="3127332"/>
            <a:chOff x="2219919" y="3178776"/>
            <a:chExt cx="7752162" cy="3127332"/>
          </a:xfrm>
        </p:grpSpPr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CA2C099B-5D49-48AD-B852-51D18C5DC489}"/>
                </a:ext>
              </a:extLst>
            </p:cNvPr>
            <p:cNvGrpSpPr/>
            <p:nvPr/>
          </p:nvGrpSpPr>
          <p:grpSpPr>
            <a:xfrm>
              <a:off x="2219919" y="3178776"/>
              <a:ext cx="7752162" cy="3127332"/>
              <a:chOff x="2544440" y="3197064"/>
              <a:chExt cx="7752162" cy="3127332"/>
            </a:xfrm>
          </p:grpSpPr>
          <p:pic>
            <p:nvPicPr>
              <p:cNvPr id="7" name="Grafik 6">
                <a:extLst>
                  <a:ext uri="{FF2B5EF4-FFF2-40B4-BE49-F238E27FC236}">
                    <a16:creationId xmlns:a16="http://schemas.microsoft.com/office/drawing/2014/main" id="{455DFD20-2A80-48D4-BF38-0196317D63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44035" y="3572107"/>
                <a:ext cx="2952567" cy="2507222"/>
              </a:xfrm>
              <a:prstGeom prst="rect">
                <a:avLst/>
              </a:prstGeom>
            </p:spPr>
          </p:pic>
          <p:pic>
            <p:nvPicPr>
              <p:cNvPr id="13" name="Grafik 12">
                <a:extLst>
                  <a:ext uri="{FF2B5EF4-FFF2-40B4-BE49-F238E27FC236}">
                    <a16:creationId xmlns:a16="http://schemas.microsoft.com/office/drawing/2014/main" id="{8CD70F0E-4F4F-41E4-A42E-4AD6045301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44440" y="3197064"/>
                <a:ext cx="5262544" cy="3127332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</p:grp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A205FCE3-BEEB-41D2-A42A-7FD50779D3CB}"/>
                </a:ext>
              </a:extLst>
            </p:cNvPr>
            <p:cNvSpPr/>
            <p:nvPr/>
          </p:nvSpPr>
          <p:spPr>
            <a:xfrm>
              <a:off x="5992953" y="5181451"/>
              <a:ext cx="205312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b="1" dirty="0">
                  <a:solidFill>
                    <a:srgbClr val="00ACED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#5Jahre5anni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384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319" y="-1"/>
            <a:ext cx="3371681" cy="26943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334609"/>
            <a:ext cx="7228800" cy="774000"/>
          </a:xfrm>
          <a:prstGeom prst="rect">
            <a:avLst/>
          </a:prstGeom>
        </p:spPr>
      </p:pic>
      <p:sp>
        <p:nvSpPr>
          <p:cNvPr id="2" name="AutoShape 2" descr="Bildergebnis für twitter">
            <a:extLst>
              <a:ext uri="{FF2B5EF4-FFF2-40B4-BE49-F238E27FC236}">
                <a16:creationId xmlns:a16="http://schemas.microsoft.com/office/drawing/2014/main" id="{8378330F-C8EB-412B-90ED-E1888A67314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BF147FCF-8A6D-4F8A-89C8-3CA47C62D45F}"/>
              </a:ext>
            </a:extLst>
          </p:cNvPr>
          <p:cNvSpPr txBox="1"/>
          <p:nvPr/>
        </p:nvSpPr>
        <p:spPr>
          <a:xfrm>
            <a:off x="4356443" y="3429000"/>
            <a:ext cx="2391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249562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Martha eingehängt mit Behinderten">
            <a:extLst>
              <a:ext uri="{FF2B5EF4-FFF2-40B4-BE49-F238E27FC236}">
                <a16:creationId xmlns:a16="http://schemas.microsoft.com/office/drawing/2014/main" id="{B38A5E9C-BE85-4009-8D8F-F39551D23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273" y="304801"/>
            <a:ext cx="6235647" cy="41418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1529AD26-491C-4F0F-B280-657CE520AA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554" y="4607480"/>
            <a:ext cx="11737086" cy="2215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de-DE" altLang="de-DE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Das Ziel ist dies: </a:t>
            </a:r>
          </a:p>
          <a:p>
            <a:pPr algn="ctr"/>
            <a:r>
              <a:rPr lang="de-DE" altLang="de-DE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mich immer dahin zu stellen, wo ich am besten dienen kann, </a:t>
            </a:r>
          </a:p>
          <a:p>
            <a:pPr algn="ctr"/>
            <a:r>
              <a:rPr lang="de-DE" altLang="de-DE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 meine Art, meine Eigenschaften und Gaben den besten Boden, </a:t>
            </a:r>
          </a:p>
          <a:p>
            <a:pPr algn="ctr"/>
            <a:r>
              <a:rPr lang="de-DE" altLang="de-DE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das größte Wirkungsfeld finden.</a:t>
            </a:r>
          </a:p>
          <a:p>
            <a:pPr algn="ctr" eaLnBrk="0" hangingPunct="0"/>
            <a:r>
              <a:rPr lang="de-DE" altLang="de-DE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 gibt kein anderes Ziel.</a:t>
            </a:r>
          </a:p>
          <a:p>
            <a:pPr algn="ctr" eaLnBrk="0" hangingPunct="0"/>
            <a:r>
              <a:rPr lang="de-DE" altLang="de-DE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(Hermann Hesse)</a:t>
            </a:r>
          </a:p>
        </p:txBody>
      </p:sp>
    </p:spTree>
    <p:extLst>
      <p:ext uri="{BB962C8B-B14F-4D97-AF65-F5344CB8AC3E}">
        <p14:creationId xmlns:p14="http://schemas.microsoft.com/office/powerpoint/2010/main" val="357055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AA9F9103-2AD8-4552-AD40-4D5353AC08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7" b="9957"/>
          <a:stretch/>
        </p:blipFill>
        <p:spPr>
          <a:xfrm>
            <a:off x="9708444" y="0"/>
            <a:ext cx="2483556" cy="19449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F06228-559F-4002-91F1-2CBC8661F5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" y="198457"/>
            <a:ext cx="7228800" cy="774000"/>
          </a:xfrm>
          <a:prstGeom prst="rect">
            <a:avLst/>
          </a:prstGeom>
        </p:spPr>
      </p:pic>
      <p:sp>
        <p:nvSpPr>
          <p:cNvPr id="7" name="TextBox 8">
            <a:extLst>
              <a:ext uri="{FF2B5EF4-FFF2-40B4-BE49-F238E27FC236}">
                <a16:creationId xmlns:a16="http://schemas.microsoft.com/office/drawing/2014/main" id="{BC6F722C-90BA-4136-B593-6CB4A5290769}"/>
              </a:ext>
            </a:extLst>
          </p:cNvPr>
          <p:cNvSpPr txBox="1"/>
          <p:nvPr/>
        </p:nvSpPr>
        <p:spPr>
          <a:xfrm>
            <a:off x="650192" y="1445716"/>
            <a:ext cx="65853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Unser Auftrag ist der Mensch</a:t>
            </a:r>
            <a:br>
              <a:rPr lang="de-DE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de-DE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530F0C6-51FB-49DE-8358-5E7360A18E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6"/>
          <a:stretch/>
        </p:blipFill>
        <p:spPr>
          <a:xfrm>
            <a:off x="2964080" y="2301866"/>
            <a:ext cx="3191493" cy="23066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B836C388-68A1-47AB-B960-1CFA969207C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86"/>
          <a:stretch/>
        </p:blipFill>
        <p:spPr>
          <a:xfrm>
            <a:off x="-10473" y="2301867"/>
            <a:ext cx="2974553" cy="23093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626D01C5-1D43-41CF-B2BC-1A19BBF3D3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3"/>
          <a:stretch/>
        </p:blipFill>
        <p:spPr>
          <a:xfrm>
            <a:off x="8749897" y="2300759"/>
            <a:ext cx="3442103" cy="23113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5" name="Picture 7" descr="Brixen 6-1">
            <a:extLst>
              <a:ext uri="{FF2B5EF4-FFF2-40B4-BE49-F238E27FC236}">
                <a16:creationId xmlns:a16="http://schemas.microsoft.com/office/drawing/2014/main" id="{D7710E12-60A0-42A0-88E6-62ED9468A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573" y="2301866"/>
            <a:ext cx="2623390" cy="23187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_MAR7774">
            <a:extLst>
              <a:ext uri="{FF2B5EF4-FFF2-40B4-BE49-F238E27FC236}">
                <a16:creationId xmlns:a16="http://schemas.microsoft.com/office/drawing/2014/main" id="{BF3538F8-7A5A-4D8B-820B-8294EE09F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7031" y="4612502"/>
            <a:ext cx="3384184" cy="22650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60CC477B-847B-4F7B-953E-B70D8B17FC9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592" y="4607125"/>
            <a:ext cx="3409450" cy="22582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3DFEC024-38D8-4056-89F5-B0C9E8360AB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8" r="6677"/>
          <a:stretch/>
        </p:blipFill>
        <p:spPr>
          <a:xfrm>
            <a:off x="2641749" y="4617632"/>
            <a:ext cx="3278760" cy="22508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3752D7D7-900B-4A65-9008-215C5B9EE2C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9" r="18291"/>
          <a:stretch/>
        </p:blipFill>
        <p:spPr>
          <a:xfrm>
            <a:off x="0" y="4607124"/>
            <a:ext cx="2628503" cy="22554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666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AA9F9103-2AD8-4552-AD40-4D5353AC08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7" b="9957"/>
          <a:stretch/>
        </p:blipFill>
        <p:spPr>
          <a:xfrm>
            <a:off x="9708444" y="0"/>
            <a:ext cx="2483556" cy="19449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F06228-559F-4002-91F1-2CBC8661F5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" y="198457"/>
            <a:ext cx="7228800" cy="774000"/>
          </a:xfrm>
          <a:prstGeom prst="rect">
            <a:avLst/>
          </a:prstGeom>
        </p:spPr>
      </p:pic>
      <p:sp>
        <p:nvSpPr>
          <p:cNvPr id="7" name="TextBox 8">
            <a:extLst>
              <a:ext uri="{FF2B5EF4-FFF2-40B4-BE49-F238E27FC236}">
                <a16:creationId xmlns:a16="http://schemas.microsoft.com/office/drawing/2014/main" id="{BC6F722C-90BA-4136-B593-6CB4A5290769}"/>
              </a:ext>
            </a:extLst>
          </p:cNvPr>
          <p:cNvSpPr txBox="1"/>
          <p:nvPr/>
        </p:nvSpPr>
        <p:spPr>
          <a:xfrm>
            <a:off x="454419" y="1257282"/>
            <a:ext cx="1040754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Utilizzare</a:t>
            </a:r>
            <a:r>
              <a:rPr lang="de-DE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le </a:t>
            </a:r>
            <a:r>
              <a:rPr lang="de-DE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risorse</a:t>
            </a:r>
            <a:r>
              <a:rPr lang="de-DE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ed</a:t>
            </a:r>
            <a:r>
              <a:rPr lang="de-DE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 </a:t>
            </a:r>
            <a:r>
              <a:rPr lang="de-DE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potenziali</a:t>
            </a:r>
            <a:br>
              <a:rPr lang="de-DE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de-DE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Lavoro e </a:t>
            </a:r>
            <a:r>
              <a:rPr lang="de-DE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sicurezza</a:t>
            </a:r>
            <a:r>
              <a:rPr lang="de-DE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sul </a:t>
            </a:r>
            <a:r>
              <a:rPr lang="de-DE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lavoro</a:t>
            </a:r>
            <a:endParaRPr lang="de-DE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crisi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è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superata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Promuovere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uno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sviluppo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positivo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330C9EE4-A48C-4A7A-BC9D-03655B13488A}"/>
              </a:ext>
            </a:extLst>
          </p:cNvPr>
          <p:cNvGrpSpPr/>
          <p:nvPr/>
        </p:nvGrpSpPr>
        <p:grpSpPr>
          <a:xfrm>
            <a:off x="8904351" y="3139059"/>
            <a:ext cx="3287649" cy="3156921"/>
            <a:chOff x="3335211" y="2724760"/>
            <a:chExt cx="3756180" cy="3480805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7C613A6B-ED07-41F3-9CD1-B2245ACAE6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-192" r="66073"/>
            <a:stretch/>
          </p:blipFill>
          <p:spPr>
            <a:xfrm>
              <a:off x="3335211" y="2724850"/>
              <a:ext cx="3756180" cy="348071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6B2A694A-3955-4DEA-AF16-AB6E9E3CC5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4382" r="46060" b="81060"/>
            <a:stretch/>
          </p:blipFill>
          <p:spPr>
            <a:xfrm>
              <a:off x="4078076" y="2724760"/>
              <a:ext cx="1819357" cy="563385"/>
            </a:xfrm>
            <a:prstGeom prst="rect">
              <a:avLst/>
            </a:prstGeom>
          </p:spPr>
        </p:pic>
      </p:grpSp>
      <p:pic>
        <p:nvPicPr>
          <p:cNvPr id="11" name="Grafik 10">
            <a:extLst>
              <a:ext uri="{FF2B5EF4-FFF2-40B4-BE49-F238E27FC236}">
                <a16:creationId xmlns:a16="http://schemas.microsoft.com/office/drawing/2014/main" id="{D2B0C92B-7C5B-41C5-9F53-1FB2AED84B7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0" r="-15"/>
          <a:stretch/>
        </p:blipFill>
        <p:spPr>
          <a:xfrm>
            <a:off x="4507346" y="3137111"/>
            <a:ext cx="4461957" cy="31588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7ADADB8-A11F-4DD5-AE3B-423904D2184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228" r="10246"/>
          <a:stretch/>
        </p:blipFill>
        <p:spPr>
          <a:xfrm>
            <a:off x="-9236" y="3137111"/>
            <a:ext cx="4516582" cy="31588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547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AA9F9103-2AD8-4552-AD40-4D5353AC08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7" b="9957"/>
          <a:stretch/>
        </p:blipFill>
        <p:spPr>
          <a:xfrm>
            <a:off x="9708444" y="0"/>
            <a:ext cx="2483556" cy="19449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F06228-559F-4002-91F1-2CBC8661F5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" y="198457"/>
            <a:ext cx="7228800" cy="774000"/>
          </a:xfrm>
          <a:prstGeom prst="rect">
            <a:avLst/>
          </a:prstGeom>
        </p:spPr>
      </p:pic>
      <p:sp>
        <p:nvSpPr>
          <p:cNvPr id="7" name="TextBox 8">
            <a:extLst>
              <a:ext uri="{FF2B5EF4-FFF2-40B4-BE49-F238E27FC236}">
                <a16:creationId xmlns:a16="http://schemas.microsoft.com/office/drawing/2014/main" id="{BC6F722C-90BA-4136-B593-6CB4A5290769}"/>
              </a:ext>
            </a:extLst>
          </p:cNvPr>
          <p:cNvSpPr txBox="1"/>
          <p:nvPr/>
        </p:nvSpPr>
        <p:spPr>
          <a:xfrm>
            <a:off x="454419" y="1257282"/>
            <a:ext cx="812513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Ressourcen und Potentiale nutzen</a:t>
            </a:r>
            <a:br>
              <a:rPr lang="de-DE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de-DE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Chancengleichheit - Chancengerechtigkeit</a:t>
            </a:r>
          </a:p>
          <a:p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Demokratische Teilhabe und Selbstbewusstsein stärken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0"/>
          <a:stretch/>
        </p:blipFill>
        <p:spPr>
          <a:xfrm>
            <a:off x="7887855" y="3060999"/>
            <a:ext cx="4304145" cy="32362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C0FE255-B1F1-430B-805B-71786AD83B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4" r="12375"/>
          <a:stretch/>
        </p:blipFill>
        <p:spPr>
          <a:xfrm>
            <a:off x="6751" y="3060998"/>
            <a:ext cx="3916219" cy="32362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 descr="gerechtigkeit-1">
            <a:extLst>
              <a:ext uri="{FF2B5EF4-FFF2-40B4-BE49-F238E27FC236}">
                <a16:creationId xmlns:a16="http://schemas.microsoft.com/office/drawing/2014/main" id="{78114976-7798-4E27-80A3-1CC9479A44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7" t="4165" r="15430" b="11355"/>
          <a:stretch/>
        </p:blipFill>
        <p:spPr bwMode="auto">
          <a:xfrm>
            <a:off x="3922970" y="3060997"/>
            <a:ext cx="4038776" cy="3236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336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FF326EDC-7EE7-4CF4-91FF-3D86764A9B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342" y="3057237"/>
            <a:ext cx="4911150" cy="32528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A9F9103-2AD8-4552-AD40-4D5353AC0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7" b="9957"/>
          <a:stretch/>
        </p:blipFill>
        <p:spPr>
          <a:xfrm>
            <a:off x="9708444" y="0"/>
            <a:ext cx="2483556" cy="19449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F06228-559F-4002-91F1-2CBC8661F5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" y="198457"/>
            <a:ext cx="7228800" cy="774000"/>
          </a:xfrm>
          <a:prstGeom prst="rect">
            <a:avLst/>
          </a:prstGeom>
        </p:spPr>
      </p:pic>
      <p:sp>
        <p:nvSpPr>
          <p:cNvPr id="4" name="TextBox 8">
            <a:extLst>
              <a:ext uri="{FF2B5EF4-FFF2-40B4-BE49-F238E27FC236}">
                <a16:creationId xmlns:a16="http://schemas.microsoft.com/office/drawing/2014/main" id="{2C87BDEE-1B5D-4B4A-9C64-F5C0344D0915}"/>
              </a:ext>
            </a:extLst>
          </p:cNvPr>
          <p:cNvSpPr txBox="1"/>
          <p:nvPr/>
        </p:nvSpPr>
        <p:spPr>
          <a:xfrm>
            <a:off x="454419" y="1257282"/>
            <a:ext cx="812513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Menschen mitnehmen </a:t>
            </a:r>
            <a:br>
              <a:rPr lang="de-DE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de-DE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Menschen mit Behinderung</a:t>
            </a:r>
          </a:p>
          <a:p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Mittendrin statt nur dabei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551" y="3057237"/>
            <a:ext cx="4911154" cy="32528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DDDF7985-4861-495B-A00C-0ACC57EF062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5"/>
          <a:stretch/>
        </p:blipFill>
        <p:spPr>
          <a:xfrm>
            <a:off x="0" y="3057237"/>
            <a:ext cx="3948283" cy="32528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879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AA9F9103-2AD8-4552-AD40-4D5353AC08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7" b="9957"/>
          <a:stretch/>
        </p:blipFill>
        <p:spPr>
          <a:xfrm>
            <a:off x="9708444" y="0"/>
            <a:ext cx="2483556" cy="19449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F06228-559F-4002-91F1-2CBC8661F5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" y="198457"/>
            <a:ext cx="7228800" cy="774000"/>
          </a:xfrm>
          <a:prstGeom prst="rect">
            <a:avLst/>
          </a:prstGeom>
        </p:spPr>
      </p:pic>
      <p:sp>
        <p:nvSpPr>
          <p:cNvPr id="4" name="TextBox 8">
            <a:extLst>
              <a:ext uri="{FF2B5EF4-FFF2-40B4-BE49-F238E27FC236}">
                <a16:creationId xmlns:a16="http://schemas.microsoft.com/office/drawing/2014/main" id="{DFDC41A0-51E8-4CEA-8C2C-6D6BF731D080}"/>
              </a:ext>
            </a:extLst>
          </p:cNvPr>
          <p:cNvSpPr txBox="1"/>
          <p:nvPr/>
        </p:nvSpPr>
        <p:spPr>
          <a:xfrm>
            <a:off x="454419" y="1257282"/>
            <a:ext cx="812513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Coinvolgere</a:t>
            </a:r>
            <a:r>
              <a:rPr lang="de-DE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le persone</a:t>
            </a:r>
          </a:p>
          <a:p>
            <a:r>
              <a:rPr lang="de-DE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Aumento</a:t>
            </a:r>
            <a:r>
              <a:rPr lang="de-DE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delle </a:t>
            </a:r>
            <a:r>
              <a:rPr lang="de-DE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prestazioni</a:t>
            </a:r>
            <a:endParaRPr lang="de-DE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Sostenere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le persone più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deboli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della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nostra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società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Grafik 2">
            <a:extLst>
              <a:ext uri="{FF2B5EF4-FFF2-40B4-BE49-F238E27FC236}">
                <a16:creationId xmlns:a16="http://schemas.microsoft.com/office/drawing/2014/main" id="{D7C9DC48-EC35-4C3D-9B58-03AA7BC15B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58" b="24048"/>
          <a:stretch/>
        </p:blipFill>
        <p:spPr bwMode="auto">
          <a:xfrm>
            <a:off x="7999343" y="2943415"/>
            <a:ext cx="3933670" cy="33647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E9BC0A27-BDF0-4D97-9CF2-2F62C5F085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671" b="15648"/>
          <a:stretch/>
        </p:blipFill>
        <p:spPr>
          <a:xfrm>
            <a:off x="6751" y="2943415"/>
            <a:ext cx="3493008" cy="33647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7CAA400-A54B-4629-8977-D4FD88E2A1B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" b="18017"/>
          <a:stretch/>
        </p:blipFill>
        <p:spPr>
          <a:xfrm>
            <a:off x="3499759" y="2943416"/>
            <a:ext cx="4499584" cy="33647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9234FC02-1A6C-4F20-857A-0CDCFF59BB3E}"/>
              </a:ext>
            </a:extLst>
          </p:cNvPr>
          <p:cNvSpPr/>
          <p:nvPr/>
        </p:nvSpPr>
        <p:spPr>
          <a:xfrm>
            <a:off x="11933013" y="2943413"/>
            <a:ext cx="246888" cy="336477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124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AA9F9103-2AD8-4552-AD40-4D5353AC08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7" b="9957"/>
          <a:stretch/>
        </p:blipFill>
        <p:spPr>
          <a:xfrm>
            <a:off x="9708444" y="0"/>
            <a:ext cx="2483556" cy="19449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F06228-559F-4002-91F1-2CBC8661F5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" y="198457"/>
            <a:ext cx="7228800" cy="774000"/>
          </a:xfrm>
          <a:prstGeom prst="rect">
            <a:avLst/>
          </a:prstGeom>
        </p:spPr>
      </p:pic>
      <p:sp>
        <p:nvSpPr>
          <p:cNvPr id="4" name="TextBox 8">
            <a:extLst>
              <a:ext uri="{FF2B5EF4-FFF2-40B4-BE49-F238E27FC236}">
                <a16:creationId xmlns:a16="http://schemas.microsoft.com/office/drawing/2014/main" id="{2C87BDEE-1B5D-4B4A-9C64-F5C0344D0915}"/>
              </a:ext>
            </a:extLst>
          </p:cNvPr>
          <p:cNvSpPr txBox="1"/>
          <p:nvPr/>
        </p:nvSpPr>
        <p:spPr>
          <a:xfrm>
            <a:off x="454419" y="1257282"/>
            <a:ext cx="81251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Asylwerber und Asylwerberinnen</a:t>
            </a:r>
            <a:br>
              <a:rPr lang="de-DE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de-DE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Ankommen…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BE7D085-CEE8-4A1A-9B5D-2820FCE98A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0" r="1"/>
          <a:stretch/>
        </p:blipFill>
        <p:spPr>
          <a:xfrm>
            <a:off x="7558486" y="3101137"/>
            <a:ext cx="4626763" cy="32152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A8F44A9-A79A-4982-8149-B2C8A6FA3D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0590"/>
          <a:stretch/>
        </p:blipFill>
        <p:spPr>
          <a:xfrm>
            <a:off x="0" y="3094182"/>
            <a:ext cx="2382982" cy="32152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2" descr="Flüchtlinge Fußballspiel-1">
            <a:extLst>
              <a:ext uri="{FF2B5EF4-FFF2-40B4-BE49-F238E27FC236}">
                <a16:creationId xmlns:a16="http://schemas.microsoft.com/office/drawing/2014/main" id="{9B4B423A-2FFC-4BAC-9608-B581FE009B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" r="3305"/>
          <a:stretch/>
        </p:blipFill>
        <p:spPr bwMode="auto">
          <a:xfrm>
            <a:off x="2382982" y="3094182"/>
            <a:ext cx="5175504" cy="3208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527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AA9F9103-2AD8-4552-AD40-4D5353AC08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7" b="9957"/>
          <a:stretch/>
        </p:blipFill>
        <p:spPr>
          <a:xfrm>
            <a:off x="9708444" y="0"/>
            <a:ext cx="2483556" cy="19449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F06228-559F-4002-91F1-2CBC8661F5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" y="198457"/>
            <a:ext cx="7228800" cy="774000"/>
          </a:xfrm>
          <a:prstGeom prst="rect">
            <a:avLst/>
          </a:prstGeom>
        </p:spPr>
      </p:pic>
      <p:sp>
        <p:nvSpPr>
          <p:cNvPr id="4" name="TextBox 8">
            <a:extLst>
              <a:ext uri="{FF2B5EF4-FFF2-40B4-BE49-F238E27FC236}">
                <a16:creationId xmlns:a16="http://schemas.microsoft.com/office/drawing/2014/main" id="{08F36FC2-7A21-422D-BCEE-E794BCE579C2}"/>
              </a:ext>
            </a:extLst>
          </p:cNvPr>
          <p:cNvSpPr txBox="1"/>
          <p:nvPr/>
        </p:nvSpPr>
        <p:spPr>
          <a:xfrm>
            <a:off x="454419" y="1257282"/>
            <a:ext cx="864386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Rafforzare</a:t>
            </a:r>
            <a:r>
              <a:rPr lang="de-DE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la </a:t>
            </a:r>
            <a:r>
              <a:rPr lang="de-DE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responsabilità</a:t>
            </a:r>
            <a:r>
              <a:rPr lang="de-DE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personale</a:t>
            </a:r>
          </a:p>
          <a:p>
            <a:r>
              <a:rPr lang="de-DE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Promozione</a:t>
            </a:r>
            <a:r>
              <a:rPr lang="de-DE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della </a:t>
            </a:r>
            <a:r>
              <a:rPr lang="de-DE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salute</a:t>
            </a:r>
            <a:r>
              <a:rPr lang="de-DE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 </a:t>
            </a:r>
            <a:r>
              <a:rPr lang="de-DE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prevenzione</a:t>
            </a:r>
            <a:endParaRPr lang="de-DE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Prevenire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è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meglio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che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curare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4"/>
          <a:srcRect r="7281"/>
          <a:stretch/>
        </p:blipFill>
        <p:spPr>
          <a:xfrm>
            <a:off x="0" y="3039403"/>
            <a:ext cx="4184072" cy="32663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48D2073-FEF6-42E4-9222-8C86466478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" b="35511"/>
          <a:stretch/>
        </p:blipFill>
        <p:spPr>
          <a:xfrm>
            <a:off x="4189692" y="3039402"/>
            <a:ext cx="3621654" cy="32663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Grafik 8">
            <a:extLst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021" y="3039404"/>
            <a:ext cx="4412979" cy="32692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776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AA9F9103-2AD8-4552-AD40-4D5353AC08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7" b="9957"/>
          <a:stretch/>
        </p:blipFill>
        <p:spPr>
          <a:xfrm>
            <a:off x="9708444" y="0"/>
            <a:ext cx="2483556" cy="19449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F06228-559F-4002-91F1-2CBC8661F5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" y="198457"/>
            <a:ext cx="7228800" cy="774000"/>
          </a:xfrm>
          <a:prstGeom prst="rect">
            <a:avLst/>
          </a:prstGeom>
        </p:spPr>
      </p:pic>
      <p:sp>
        <p:nvSpPr>
          <p:cNvPr id="4" name="TextBox 8">
            <a:extLst>
              <a:ext uri="{FF2B5EF4-FFF2-40B4-BE49-F238E27FC236}">
                <a16:creationId xmlns:a16="http://schemas.microsoft.com/office/drawing/2014/main" id="{08F36FC2-7A21-422D-BCEE-E794BCE579C2}"/>
              </a:ext>
            </a:extLst>
          </p:cNvPr>
          <p:cNvSpPr txBox="1"/>
          <p:nvPr/>
        </p:nvSpPr>
        <p:spPr>
          <a:xfrm>
            <a:off x="454419" y="1257282"/>
            <a:ext cx="812513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Eigenverantwortung stärken</a:t>
            </a:r>
          </a:p>
          <a:p>
            <a:r>
              <a:rPr lang="de-DE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Sport und Bewegung</a:t>
            </a:r>
            <a:br>
              <a:rPr lang="de-DE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Breiten- und Leistungssport stärken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569" y="3008370"/>
            <a:ext cx="4955019" cy="33045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199"/>
          <a:stretch/>
        </p:blipFill>
        <p:spPr>
          <a:xfrm>
            <a:off x="4498108" y="3008370"/>
            <a:ext cx="2705225" cy="33045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D121CB1-9E3E-4F47-AD86-7CA150E6802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7" r="8441"/>
          <a:stretch/>
        </p:blipFill>
        <p:spPr>
          <a:xfrm>
            <a:off x="6751" y="3008370"/>
            <a:ext cx="4491358" cy="330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190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0</TotalTime>
  <Words>200</Words>
  <Application>Microsoft Office PowerPoint</Application>
  <PresentationFormat>Breitbild</PresentationFormat>
  <Paragraphs>41</Paragraphs>
  <Slides>17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Open Sans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Gruber, Lotte</dc:creator>
  <cp:lastModifiedBy>Griesser, Ulrike</cp:lastModifiedBy>
  <cp:revision>128</cp:revision>
  <cp:lastPrinted>2018-07-26T10:42:31Z</cp:lastPrinted>
  <dcterms:created xsi:type="dcterms:W3CDTF">2018-07-02T09:44:43Z</dcterms:created>
  <dcterms:modified xsi:type="dcterms:W3CDTF">2018-08-02T09:49:18Z</dcterms:modified>
</cp:coreProperties>
</file>