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2" r:id="rId2"/>
    <p:sldId id="438" r:id="rId3"/>
    <p:sldId id="285" r:id="rId4"/>
    <p:sldId id="443" r:id="rId5"/>
    <p:sldId id="441" r:id="rId6"/>
    <p:sldId id="439" r:id="rId7"/>
    <p:sldId id="442" r:id="rId8"/>
    <p:sldId id="440" r:id="rId9"/>
  </p:sldIdLst>
  <p:sldSz cx="9144000" cy="6858000" type="screen4x3"/>
  <p:notesSz cx="7102475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9" autoAdjust="0"/>
    <p:restoredTop sz="94606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aten\Daten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1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22484880320741E-2"/>
          <c:y val="0.18190443689886071"/>
          <c:w val="0.8312611012433393"/>
          <c:h val="0.79676935113422354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0">
              <a:gsLst>
                <a:gs pos="0">
                  <a:srgbClr val="993300"/>
                </a:gs>
                <a:gs pos="100000">
                  <a:srgbClr val="C0C0C0"/>
                </a:gs>
              </a:gsLst>
              <a:lin ang="5400000" scaled="1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numRef>
              <c:f>'Südtirol - Tirol '!$B$1:$AB$1</c:f>
              <c:numCache>
                <c:formatCode>General</c:formatCode>
                <c:ptCount val="27"/>
                <c:pt idx="0">
                  <c:v>1990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'Südtirol - Tirol '!$B$2:$AB$2</c:f>
              <c:numCache>
                <c:formatCode>#,##0</c:formatCode>
                <c:ptCount val="27"/>
                <c:pt idx="0">
                  <c:v>5099</c:v>
                </c:pt>
                <c:pt idx="1">
                  <c:v>6456</c:v>
                </c:pt>
                <c:pt idx="2">
                  <c:v>7255</c:v>
                </c:pt>
                <c:pt idx="3">
                  <c:v>8243</c:v>
                </c:pt>
                <c:pt idx="4">
                  <c:v>9461</c:v>
                </c:pt>
                <c:pt idx="5">
                  <c:v>10625</c:v>
                </c:pt>
                <c:pt idx="6">
                  <c:v>11622</c:v>
                </c:pt>
                <c:pt idx="7">
                  <c:v>12702</c:v>
                </c:pt>
                <c:pt idx="8">
                  <c:v>13900</c:v>
                </c:pt>
                <c:pt idx="9">
                  <c:v>15402</c:v>
                </c:pt>
                <c:pt idx="10">
                  <c:v>16971</c:v>
                </c:pt>
                <c:pt idx="11">
                  <c:v>19185</c:v>
                </c:pt>
                <c:pt idx="12">
                  <c:v>22154</c:v>
                </c:pt>
                <c:pt idx="13">
                  <c:v>25466</c:v>
                </c:pt>
                <c:pt idx="14">
                  <c:v>28394</c:v>
                </c:pt>
                <c:pt idx="15">
                  <c:v>32945</c:v>
                </c:pt>
                <c:pt idx="16">
                  <c:v>36284</c:v>
                </c:pt>
                <c:pt idx="17">
                  <c:v>39156</c:v>
                </c:pt>
                <c:pt idx="18">
                  <c:v>41699</c:v>
                </c:pt>
                <c:pt idx="19">
                  <c:v>44362</c:v>
                </c:pt>
                <c:pt idx="20">
                  <c:v>42522</c:v>
                </c:pt>
                <c:pt idx="21">
                  <c:v>45469</c:v>
                </c:pt>
                <c:pt idx="22">
                  <c:v>46045</c:v>
                </c:pt>
                <c:pt idx="23">
                  <c:v>46454</c:v>
                </c:pt>
                <c:pt idx="24">
                  <c:v>46794</c:v>
                </c:pt>
                <c:pt idx="25">
                  <c:v>48018</c:v>
                </c:pt>
                <c:pt idx="26">
                  <c:v>50333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0C-412A-A125-B5F13CC23980}"/>
            </c:ext>
          </c:extLst>
        </c:ser>
        <c:ser>
          <c:idx val="1"/>
          <c:order val="1"/>
          <c:spPr>
            <a:gradFill rotWithShape="0">
              <a:gsLst>
                <a:gs pos="0">
                  <a:srgbClr val="FFFF00"/>
                </a:gs>
                <a:gs pos="100000">
                  <a:srgbClr val="FFFFFF"/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90C-412A-A125-B5F13CC23980}"/>
              </c:ext>
            </c:extLst>
          </c:dPt>
          <c:cat>
            <c:numRef>
              <c:f>'Südtirol - Tirol '!$B$1:$AB$1</c:f>
              <c:numCache>
                <c:formatCode>General</c:formatCode>
                <c:ptCount val="27"/>
                <c:pt idx="0">
                  <c:v>1990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'Südtirol - Tirol '!$B$3:$AA$3</c:f>
              <c:numCache>
                <c:formatCode>#,##0</c:formatCode>
                <c:ptCount val="26"/>
                <c:pt idx="1">
                  <c:v>1357</c:v>
                </c:pt>
                <c:pt idx="2">
                  <c:v>799</c:v>
                </c:pt>
                <c:pt idx="3">
                  <c:v>988</c:v>
                </c:pt>
                <c:pt idx="4">
                  <c:v>1218</c:v>
                </c:pt>
                <c:pt idx="5">
                  <c:v>1164</c:v>
                </c:pt>
                <c:pt idx="6">
                  <c:v>997</c:v>
                </c:pt>
                <c:pt idx="7">
                  <c:v>1080</c:v>
                </c:pt>
                <c:pt idx="8">
                  <c:v>1198</c:v>
                </c:pt>
                <c:pt idx="9">
                  <c:v>1502</c:v>
                </c:pt>
                <c:pt idx="10">
                  <c:v>1569</c:v>
                </c:pt>
                <c:pt idx="11">
                  <c:v>2214</c:v>
                </c:pt>
                <c:pt idx="12">
                  <c:v>2969</c:v>
                </c:pt>
                <c:pt idx="13">
                  <c:v>3312</c:v>
                </c:pt>
                <c:pt idx="14">
                  <c:v>2928</c:v>
                </c:pt>
                <c:pt idx="15">
                  <c:v>4551</c:v>
                </c:pt>
                <c:pt idx="16">
                  <c:v>3339</c:v>
                </c:pt>
                <c:pt idx="17">
                  <c:v>2872</c:v>
                </c:pt>
                <c:pt idx="18">
                  <c:v>2543</c:v>
                </c:pt>
                <c:pt idx="19">
                  <c:v>2663</c:v>
                </c:pt>
                <c:pt idx="20">
                  <c:v>-1840</c:v>
                </c:pt>
                <c:pt idx="21">
                  <c:v>2947</c:v>
                </c:pt>
                <c:pt idx="22">
                  <c:v>576</c:v>
                </c:pt>
                <c:pt idx="23">
                  <c:v>409</c:v>
                </c:pt>
                <c:pt idx="24">
                  <c:v>340</c:v>
                </c:pt>
                <c:pt idx="25">
                  <c:v>1224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0C-412A-A125-B5F13CC239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7512944"/>
        <c:axId val="1"/>
      </c:barChart>
      <c:catAx>
        <c:axId val="2027512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2027512944"/>
        <c:crosses val="autoZero"/>
        <c:crossBetween val="between"/>
      </c:valAx>
    </c:plotArea>
    <c:plotVisOnly val="1"/>
    <c:dispBlanksAs val="gap"/>
    <c:showDLblsOverMax val="0"/>
  </c:chart>
  <c:spPr>
    <a:gradFill flip="none" rotWithShape="1">
      <a:gsLst>
        <a:gs pos="0">
          <a:srgbClr val="E7BCBB">
            <a:shade val="30000"/>
            <a:satMod val="115000"/>
          </a:srgbClr>
        </a:gs>
        <a:gs pos="50000">
          <a:srgbClr val="E7BCBB">
            <a:shade val="67500"/>
            <a:satMod val="115000"/>
          </a:srgbClr>
        </a:gs>
        <a:gs pos="100000">
          <a:srgbClr val="E7BCBB">
            <a:shade val="100000"/>
            <a:satMod val="115000"/>
          </a:srgbClr>
        </a:gs>
      </a:gsLst>
      <a:lin ang="16200000" scaled="1"/>
      <a:tileRect/>
    </a:gradFill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18181818181818"/>
          <c:y val="7.1428571428571425E-2"/>
          <c:w val="0.85"/>
          <c:h val="0.85915773352915503"/>
        </c:manualLayout>
      </c:layout>
      <c:areaChart>
        <c:grouping val="stacked"/>
        <c:varyColors val="0"/>
        <c:ser>
          <c:idx val="0"/>
          <c:order val="0"/>
          <c:spPr>
            <a:gradFill>
              <a:gsLst>
                <a:gs pos="7000">
                  <a:schemeClr val="accent1">
                    <a:lumMod val="5000"/>
                    <a:lumOff val="95000"/>
                  </a:schemeClr>
                </a:gs>
                <a:gs pos="4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000000"/>
              </a:solidFill>
            </a:ln>
          </c:spPr>
          <c:cat>
            <c:numRef>
              <c:f>'Südtirol - Tirol '!$C$1:$AB$1</c:f>
              <c:numCache>
                <c:formatCode>General</c:formatCode>
                <c:ptCount val="2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</c:numCache>
            </c:numRef>
          </c:cat>
          <c:val>
            <c:numRef>
              <c:f>'Südtirol - Tirol '!$C$3:$AB$3</c:f>
              <c:numCache>
                <c:formatCode>#,##0</c:formatCode>
                <c:ptCount val="26"/>
                <c:pt idx="0">
                  <c:v>1357</c:v>
                </c:pt>
                <c:pt idx="1">
                  <c:v>799</c:v>
                </c:pt>
                <c:pt idx="2">
                  <c:v>988</c:v>
                </c:pt>
                <c:pt idx="3">
                  <c:v>1218</c:v>
                </c:pt>
                <c:pt idx="4">
                  <c:v>1164</c:v>
                </c:pt>
                <c:pt idx="5">
                  <c:v>997</c:v>
                </c:pt>
                <c:pt idx="6">
                  <c:v>1080</c:v>
                </c:pt>
                <c:pt idx="7">
                  <c:v>1198</c:v>
                </c:pt>
                <c:pt idx="8">
                  <c:v>1502</c:v>
                </c:pt>
                <c:pt idx="9">
                  <c:v>1569</c:v>
                </c:pt>
                <c:pt idx="10">
                  <c:v>2214</c:v>
                </c:pt>
                <c:pt idx="11">
                  <c:v>2969</c:v>
                </c:pt>
                <c:pt idx="12">
                  <c:v>3312</c:v>
                </c:pt>
                <c:pt idx="13">
                  <c:v>2928</c:v>
                </c:pt>
                <c:pt idx="14">
                  <c:v>4551</c:v>
                </c:pt>
                <c:pt idx="15">
                  <c:v>3339</c:v>
                </c:pt>
                <c:pt idx="16">
                  <c:v>2872</c:v>
                </c:pt>
                <c:pt idx="17">
                  <c:v>2543</c:v>
                </c:pt>
                <c:pt idx="18">
                  <c:v>2663</c:v>
                </c:pt>
                <c:pt idx="19">
                  <c:v>-1840</c:v>
                </c:pt>
                <c:pt idx="20">
                  <c:v>2947</c:v>
                </c:pt>
                <c:pt idx="21">
                  <c:v>576</c:v>
                </c:pt>
                <c:pt idx="22">
                  <c:v>409</c:v>
                </c:pt>
                <c:pt idx="23">
                  <c:v>340</c:v>
                </c:pt>
                <c:pt idx="24">
                  <c:v>1224</c:v>
                </c:pt>
                <c:pt idx="25">
                  <c:v>2315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45-4A56-8802-3B9EF138EC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27519344"/>
        <c:axId val="1"/>
      </c:areaChart>
      <c:catAx>
        <c:axId val="202751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16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2027519344"/>
        <c:crosses val="autoZero"/>
        <c:crossBetween val="midCat"/>
      </c:valAx>
      <c:spPr>
        <a:noFill/>
        <a:ln w="12700">
          <a:solidFill>
            <a:schemeClr val="accent1">
              <a:lumMod val="40000"/>
              <a:lumOff val="60000"/>
            </a:schemeClr>
          </a:solidFill>
          <a:prstDash val="solid"/>
        </a:ln>
      </c:spPr>
    </c:plotArea>
    <c:plotVisOnly val="1"/>
    <c:dispBlanksAs val="gap"/>
    <c:showDLblsOverMax val="0"/>
  </c:chart>
  <c:spPr>
    <a:gradFill rotWithShape="0">
      <a:gsLst>
        <a:gs pos="0">
          <a:schemeClr val="accent2">
            <a:lumMod val="60000"/>
            <a:lumOff val="40000"/>
          </a:schemeClr>
        </a:gs>
        <a:gs pos="100000">
          <a:srgbClr val="FFFFFF"/>
        </a:gs>
      </a:gsLst>
      <a:lin ang="5400000" scaled="1"/>
    </a:gradFill>
    <a:ln w="3175">
      <a:solidFill>
        <a:schemeClr val="accent2">
          <a:lumMod val="60000"/>
          <a:lumOff val="40000"/>
        </a:schemeClr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Kontinente!$I$5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c:spPr>
          <c:invertIfNegative val="0"/>
          <c:cat>
            <c:strRef>
              <c:f>Kontinente!$C$1:$C$6</c:f>
              <c:strCache>
                <c:ptCount val="6"/>
                <c:pt idx="0">
                  <c:v>EU</c:v>
                </c:pt>
                <c:pt idx="1">
                  <c:v>nicht EU </c:v>
                </c:pt>
                <c:pt idx="2">
                  <c:v>Asien</c:v>
                </c:pt>
                <c:pt idx="3">
                  <c:v>Afrika</c:v>
                </c:pt>
                <c:pt idx="4">
                  <c:v>Amerika </c:v>
                </c:pt>
                <c:pt idx="5">
                  <c:v>Andere </c:v>
                </c:pt>
              </c:strCache>
            </c:strRef>
          </c:cat>
          <c:val>
            <c:numRef>
              <c:f>Kontinente!$D$1:$D$6</c:f>
              <c:numCache>
                <c:formatCode>General</c:formatCode>
                <c:ptCount val="6"/>
                <c:pt idx="0">
                  <c:v>16052</c:v>
                </c:pt>
                <c:pt idx="1">
                  <c:v>14848</c:v>
                </c:pt>
                <c:pt idx="2">
                  <c:v>8678</c:v>
                </c:pt>
                <c:pt idx="3">
                  <c:v>6410</c:v>
                </c:pt>
                <c:pt idx="4">
                  <c:v>2003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7-49C1-9BF5-3FD9A66B175B}"/>
            </c:ext>
          </c:extLst>
        </c:ser>
        <c:ser>
          <c:idx val="1"/>
          <c:order val="1"/>
          <c:tx>
            <c:strRef>
              <c:f>Kontinente!$I$6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913533"/>
            </a:solidFill>
            <a:ln>
              <a:noFill/>
            </a:ln>
            <a:effectLst/>
          </c:spPr>
          <c:invertIfNegative val="0"/>
          <c:cat>
            <c:strRef>
              <c:f>Kontinente!$C$1:$C$6</c:f>
              <c:strCache>
                <c:ptCount val="6"/>
                <c:pt idx="0">
                  <c:v>EU</c:v>
                </c:pt>
                <c:pt idx="1">
                  <c:v>nicht EU </c:v>
                </c:pt>
                <c:pt idx="2">
                  <c:v>Asien</c:v>
                </c:pt>
                <c:pt idx="3">
                  <c:v>Afrika</c:v>
                </c:pt>
                <c:pt idx="4">
                  <c:v>Amerika </c:v>
                </c:pt>
                <c:pt idx="5">
                  <c:v>Andere </c:v>
                </c:pt>
              </c:strCache>
            </c:strRef>
          </c:cat>
          <c:val>
            <c:numRef>
              <c:f>Kontinente!$G$1:$G$6</c:f>
              <c:numCache>
                <c:formatCode>General</c:formatCode>
                <c:ptCount val="6"/>
                <c:pt idx="0">
                  <c:v>16288</c:v>
                </c:pt>
                <c:pt idx="1">
                  <c:v>15497</c:v>
                </c:pt>
                <c:pt idx="2">
                  <c:v>9377</c:v>
                </c:pt>
                <c:pt idx="3">
                  <c:v>7075</c:v>
                </c:pt>
                <c:pt idx="4">
                  <c:v>2076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57-49C1-9BF5-3FD9A66B1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1461264"/>
        <c:axId val="267402512"/>
      </c:barChart>
      <c:catAx>
        <c:axId val="28146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67402512"/>
        <c:crosses val="autoZero"/>
        <c:auto val="1"/>
        <c:lblAlgn val="ctr"/>
        <c:lblOffset val="100"/>
        <c:noMultiLvlLbl val="0"/>
      </c:catAx>
      <c:valAx>
        <c:axId val="26740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146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9.3032791678117621E-2"/>
          <c:y val="0.17693513864120261"/>
          <c:w val="0.89768461399025834"/>
          <c:h val="0.65436547845473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Tabelle5!$B$1</c:f>
              <c:strCache>
                <c:ptCount val="1"/>
                <c:pt idx="0">
                  <c:v>Erweb der Staatbürgerschaft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1353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EF-477C-9451-90EA7EF41CFC}"/>
              </c:ext>
            </c:extLst>
          </c:dPt>
          <c:cat>
            <c:numRef>
              <c:f>Tabelle5!$B$2:$B$3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Tabelle5!$A$2:$A$3</c:f>
              <c:numCache>
                <c:formatCode>General</c:formatCode>
                <c:ptCount val="2"/>
                <c:pt idx="0">
                  <c:v>2377</c:v>
                </c:pt>
                <c:pt idx="1">
                  <c:v>1115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EF-477C-9451-90EA7EF41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04482944"/>
        <c:axId val="267431216"/>
      </c:barChart>
      <c:catAx>
        <c:axId val="40448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67431216"/>
        <c:crosses val="autoZero"/>
        <c:auto val="1"/>
        <c:lblAlgn val="ctr"/>
        <c:lblOffset val="100"/>
        <c:noMultiLvlLbl val="0"/>
      </c:catAx>
      <c:valAx>
        <c:axId val="267431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448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0.05172</cdr:x>
      <cdr:y>0.86858</cdr:y>
    </cdr:from>
    <cdr:to>
      <cdr:x>0.41969</cdr:x>
      <cdr:y>0.99777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91794" y="3712668"/>
          <a:ext cx="2695489" cy="5450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DE" sz="800"/>
            <a:t>Daten:</a:t>
          </a:r>
          <a:r>
            <a:rPr lang="de-DE" sz="800" baseline="0"/>
            <a:t> Astat</a:t>
          </a:r>
        </a:p>
        <a:p xmlns:a="http://schemas.openxmlformats.org/drawingml/2006/main">
          <a:r>
            <a:rPr lang="de-DE" sz="800" baseline="0"/>
            <a:t>Grafik: M.Oberbacher  </a:t>
          </a:r>
          <a:endParaRPr lang="de-DE" sz="8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0.51464</cdr:x>
      <cdr:y>0.01425</cdr:y>
    </cdr:from>
    <cdr:to>
      <cdr:x>0.98868</cdr:x>
      <cdr:y>0.14541</cdr:y>
    </cdr:to>
    <cdr:sp macro="" textlink="">
      <cdr:nvSpPr>
        <cdr:cNvPr id="253953" name="Textfeld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76306" y="50800"/>
          <a:ext cx="1978743" cy="44903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0" tIns="22860" rIns="27432" bIns="0" anchor="t" upright="1"/>
        <a:lstStyle xmlns:a="http://schemas.openxmlformats.org/drawingml/2006/main"/>
        <a:p xmlns:a="http://schemas.openxmlformats.org/drawingml/2006/main">
          <a:pPr algn="r" rtl="0">
            <a:lnSpc>
              <a:spcPts val="900"/>
            </a:lnSpc>
            <a:defRPr sz="1000"/>
          </a:pPr>
          <a:r>
            <a:rPr lang="de-DE" sz="800" b="0" i="0" u="none" strike="noStrike" baseline="0" dirty="0">
              <a:solidFill>
                <a:srgbClr val="000000"/>
              </a:solidFill>
              <a:latin typeface="Calibri"/>
            </a:rPr>
            <a:t>Daten: </a:t>
          </a:r>
          <a:r>
            <a:rPr lang="de-DE" sz="800" dirty="0" err="1">
              <a:solidFill>
                <a:srgbClr val="000000"/>
              </a:solidFill>
              <a:latin typeface="Calibri"/>
            </a:rPr>
            <a:t>Istat</a:t>
          </a:r>
          <a:endParaRPr lang="de-DE" sz="800" b="0" i="0" u="none" strike="noStrike" baseline="0" dirty="0">
            <a:solidFill>
              <a:srgbClr val="000000"/>
            </a:solidFill>
            <a:latin typeface="Calibri"/>
          </a:endParaRPr>
        </a:p>
        <a:p xmlns:a="http://schemas.openxmlformats.org/drawingml/2006/main">
          <a:pPr algn="r" rtl="0">
            <a:defRPr sz="1000"/>
          </a:pPr>
          <a:r>
            <a:rPr lang="de-DE" sz="800" b="0" i="0" u="none" strike="noStrike" baseline="0" dirty="0">
              <a:solidFill>
                <a:srgbClr val="000000"/>
              </a:solidFill>
              <a:latin typeface="Calibri"/>
            </a:rPr>
            <a:t>Grafik: </a:t>
          </a:r>
          <a:r>
            <a:rPr lang="de-DE" sz="800" b="0" i="0" u="none" strike="noStrike" baseline="0" dirty="0" err="1">
              <a:solidFill>
                <a:srgbClr val="000000"/>
              </a:solidFill>
              <a:latin typeface="Calibri"/>
            </a:rPr>
            <a:t>M.Oberbacher</a:t>
          </a:r>
          <a:r>
            <a:rPr lang="de-DE" sz="800" b="0" i="0" u="none" strike="noStrike" baseline="0" dirty="0">
              <a:solidFill>
                <a:srgbClr val="000000"/>
              </a:solidFill>
              <a:latin typeface="Calibri"/>
            </a:rPr>
            <a:t> 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r>
              <a:rPr lang="de-DE"/>
              <a:t>Matthias Oberbacher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D4551CC0-AA5E-4C7C-A97D-CA16662EAB97}" type="datetimeFigureOut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r>
              <a:rPr lang="de-DE"/>
              <a:t>oberbacher@gmail.com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C4A8BE20-51DA-43F5-970F-5F8073BC6790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297058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r>
              <a:rPr lang="de-DE"/>
              <a:t>Matthias Oberbacher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5ACB9ACB-4DE1-4E90-A032-2F9897BEB746}" type="datetimeFigureOut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r>
              <a:rPr lang="de-DE"/>
              <a:t>oberbacher@gmail.com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7C054F5C-C01F-429B-BD57-75FA58DAE435}" type="slidenum">
              <a:rPr lang="de-DE" smtClean="0"/>
              <a:pPr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08901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FF187-8451-4F8C-8C20-7AC29884CD3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06DF8-EBE9-47C5-895D-3627881F278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8C0A-B726-40BE-B369-294241048798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07-74FA-4BA8-9362-1ECB5178E327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AF7EB-DA07-4DF2-800E-34D849489E5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54BDB-5C45-4A55-B347-E0FBE1A4736A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830B8-69AC-4F58-8749-631640EB664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458DB-BE57-4D47-B98C-3B31DA0C5312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763F-6A82-4FEF-9E11-804CF3B13FD3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1BD6-2033-4325-AF6D-24764EF86E16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CBD-DEDE-4E3B-9D0F-7F4C27170D2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82973-13F6-431C-85F3-2BD99F1191C4}" type="datetime1">
              <a:rPr lang="de-DE" smtClean="0"/>
              <a:pPr/>
              <a:t>24.10.2019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6D1B2-7DC5-410F-A47C-93649B8B691B}" type="slidenum">
              <a:rPr lang="de-DE" smtClean="0"/>
              <a:pPr/>
              <a:t>‹N›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chart" Target="../charts/chart3.xml"/><Relationship Id="rId4" Type="http://schemas.openxmlformats.org/officeDocument/2006/relationships/image" Target="../media/image4.png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82799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egnaposto contenuto 3" descr="logo-idos-biancoetrasp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1" y="6375316"/>
            <a:ext cx="432048" cy="395979"/>
          </a:xfrm>
        </p:spPr>
      </p:pic>
      <p:sp>
        <p:nvSpPr>
          <p:cNvPr id="7" name="CasellaDiTesto 6"/>
          <p:cNvSpPr txBox="1"/>
          <p:nvPr/>
        </p:nvSpPr>
        <p:spPr>
          <a:xfrm>
            <a:off x="658822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Fonte: Istat 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A4635B6F-A10F-4CD9-B15F-5CA2F3301221}"/>
              </a:ext>
            </a:extLst>
          </p:cNvPr>
          <p:cNvSpPr txBox="1">
            <a:spLocks/>
          </p:cNvSpPr>
          <p:nvPr/>
        </p:nvSpPr>
        <p:spPr>
          <a:xfrm>
            <a:off x="950119" y="881335"/>
            <a:ext cx="8024427" cy="378714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8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50.333 ansässige Ausländer/-innen – 2018 (+2,6%)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  2.315 Personen (+4,8%)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48.018 ansässige Ausländer/-innen – 2017 (+0,7)  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6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20,1 % sind Minderjährige </a:t>
            </a:r>
          </a:p>
          <a:p>
            <a:pPr marL="0" lvl="1" algn="l">
              <a:spcBef>
                <a:spcPct val="20000"/>
              </a:spcBef>
            </a:pPr>
            <a:r>
              <a:rPr lang="de-DE" sz="8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9,5 % der Südtiroler Bevölkerung </a:t>
            </a:r>
          </a:p>
          <a:p>
            <a:pPr lvl="1" indent="-457200" algn="l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5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der gesamtstaatliche Durchschnitt 8,7%</a:t>
            </a:r>
          </a:p>
          <a:p>
            <a:pPr lvl="1" indent="-457200" algn="l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de-DE" sz="5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Regionaler Durchschnitt 9,1%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endParaRPr lang="de-DE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endParaRPr lang="de-DE" sz="44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defRPr/>
            </a:pPr>
            <a:br>
              <a:rPr lang="de-DE" sz="28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de-DE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lvl="1">
              <a:spcBef>
                <a:spcPct val="20000"/>
              </a:spcBef>
            </a:pPr>
            <a:r>
              <a:rPr lang="de-DE" sz="4000" b="1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de-DE" dirty="0"/>
          </a:p>
        </p:txBody>
      </p:sp>
      <p:pic>
        <p:nvPicPr>
          <p:cNvPr id="9" name="Grafik 8" descr="Flag_of_South_Tyrol.svg.png">
            <a:extLst>
              <a:ext uri="{FF2B5EF4-FFF2-40B4-BE49-F238E27FC236}">
                <a16:creationId xmlns:a16="http://schemas.microsoft.com/office/drawing/2014/main" id="{C3FC822D-4799-4601-ACE8-F551919E6D9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8566" y="0"/>
            <a:ext cx="1043608" cy="626165"/>
          </a:xfrm>
          <a:prstGeom prst="rect">
            <a:avLst/>
          </a:prstGeom>
        </p:spPr>
      </p:pic>
      <p:graphicFrame>
        <p:nvGraphicFramePr>
          <p:cNvPr id="10" name="Chart 3">
            <a:extLst>
              <a:ext uri="{FF2B5EF4-FFF2-40B4-BE49-F238E27FC236}">
                <a16:creationId xmlns:a16="http://schemas.microsoft.com/office/drawing/2014/main" id="{69D36344-2C4F-4787-987B-87AA8A7C03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487802"/>
              </p:ext>
            </p:extLst>
          </p:nvPr>
        </p:nvGraphicFramePr>
        <p:xfrm>
          <a:off x="1187624" y="3220140"/>
          <a:ext cx="7128792" cy="3551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hteck 10">
            <a:extLst>
              <a:ext uri="{FF2B5EF4-FFF2-40B4-BE49-F238E27FC236}">
                <a16:creationId xmlns:a16="http://schemas.microsoft.com/office/drawing/2014/main" id="{3D64B25B-63CD-41EF-B50A-F46928E9F61D}"/>
              </a:ext>
            </a:extLst>
          </p:cNvPr>
          <p:cNvSpPr/>
          <p:nvPr/>
        </p:nvSpPr>
        <p:spPr>
          <a:xfrm>
            <a:off x="924230" y="160979"/>
            <a:ext cx="5675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8E001B"/>
                </a:solidFill>
              </a:rPr>
              <a:t>Einwanderung in Südtirol </a:t>
            </a:r>
            <a:endParaRPr lang="de-IT" sz="4000" b="1" dirty="0">
              <a:solidFill>
                <a:srgbClr val="8E00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17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82799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egnaposto contenuto 3" descr="logo-idos-biancoetrasp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1" y="6375316"/>
            <a:ext cx="432048" cy="395979"/>
          </a:xfrm>
        </p:spPr>
      </p:pic>
      <p:sp>
        <p:nvSpPr>
          <p:cNvPr id="7" name="CasellaDiTesto 6"/>
          <p:cNvSpPr txBox="1"/>
          <p:nvPr/>
        </p:nvSpPr>
        <p:spPr>
          <a:xfrm>
            <a:off x="658822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Fonte: Istat </a:t>
            </a:r>
          </a:p>
        </p:txBody>
      </p:sp>
      <p:pic>
        <p:nvPicPr>
          <p:cNvPr id="9" name="Grafik 8" descr="Flag_of_South_Tyrol.svg.png">
            <a:extLst>
              <a:ext uri="{FF2B5EF4-FFF2-40B4-BE49-F238E27FC236}">
                <a16:creationId xmlns:a16="http://schemas.microsoft.com/office/drawing/2014/main" id="{C3FC822D-4799-4601-ACE8-F551919E6D9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8566" y="0"/>
            <a:ext cx="1043608" cy="626165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2E2AF2E-F11B-4CD1-94A7-0BF92A5E6DA9}"/>
              </a:ext>
            </a:extLst>
          </p:cNvPr>
          <p:cNvSpPr/>
          <p:nvPr/>
        </p:nvSpPr>
        <p:spPr>
          <a:xfrm>
            <a:off x="924230" y="160979"/>
            <a:ext cx="5675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8E001B"/>
                </a:solidFill>
              </a:rPr>
              <a:t>Einwanderung in Südtirol </a:t>
            </a:r>
            <a:endParaRPr lang="de-IT" sz="4000" b="1" dirty="0">
              <a:solidFill>
                <a:srgbClr val="8E001B"/>
              </a:solidFill>
            </a:endParaRPr>
          </a:p>
        </p:txBody>
      </p:sp>
      <p:graphicFrame>
        <p:nvGraphicFramePr>
          <p:cNvPr id="12" name="Chart 60">
            <a:extLst>
              <a:ext uri="{FF2B5EF4-FFF2-40B4-BE49-F238E27FC236}">
                <a16:creationId xmlns:a16="http://schemas.microsoft.com/office/drawing/2014/main" id="{55D93AFE-ADB8-43A5-993D-9CFA11C552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835217"/>
              </p:ext>
            </p:extLst>
          </p:nvPr>
        </p:nvGraphicFramePr>
        <p:xfrm>
          <a:off x="899592" y="3099279"/>
          <a:ext cx="7941852" cy="366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DB393C9A-E35D-4F0D-BEB2-E95E9F016A3E}"/>
              </a:ext>
            </a:extLst>
          </p:cNvPr>
          <p:cNvSpPr txBox="1">
            <a:spLocks/>
          </p:cNvSpPr>
          <p:nvPr/>
        </p:nvSpPr>
        <p:spPr>
          <a:xfrm>
            <a:off x="735672" y="764704"/>
            <a:ext cx="7004680" cy="378714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endParaRPr lang="de-DE" sz="4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10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positiver Wanderungssaldo vom Ausland 2.525 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10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(3.405 Zuwanderungen / 880 Abwanderungen)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endParaRPr lang="de-DE" sz="9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10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Positive Geburtenbilanz 588  </a:t>
            </a:r>
          </a:p>
          <a:p>
            <a:pPr algn="l">
              <a:lnSpc>
                <a:spcPct val="100000"/>
              </a:lnSpc>
              <a:spcBef>
                <a:spcPct val="20000"/>
              </a:spcBef>
              <a:defRPr/>
            </a:pPr>
            <a:r>
              <a:rPr lang="de-DE" sz="10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(705 Lebendgeborene / 117 Verstorbene</a:t>
            </a:r>
            <a:r>
              <a:rPr lang="de-DE" sz="8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de-DE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1" algn="l">
              <a:spcBef>
                <a:spcPct val="20000"/>
              </a:spcBef>
            </a:pPr>
            <a:r>
              <a:rPr lang="de-DE" sz="4000" b="1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279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82799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egnaposto contenuto 3" descr="logo-idos-biancoetrasp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1" y="6375316"/>
            <a:ext cx="432048" cy="395979"/>
          </a:xfr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F5589412-DFAC-408D-A9CE-D483AABE1FD6}"/>
              </a:ext>
            </a:extLst>
          </p:cNvPr>
          <p:cNvSpPr/>
          <p:nvPr/>
        </p:nvSpPr>
        <p:spPr>
          <a:xfrm>
            <a:off x="924230" y="160979"/>
            <a:ext cx="5675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8E001B"/>
                </a:solidFill>
              </a:rPr>
              <a:t>Einwanderung in Südtirol </a:t>
            </a:r>
            <a:endParaRPr lang="de-IT" sz="4000" b="1" dirty="0">
              <a:solidFill>
                <a:srgbClr val="8E001B"/>
              </a:solidFill>
            </a:endParaRPr>
          </a:p>
        </p:txBody>
      </p:sp>
      <p:sp>
        <p:nvSpPr>
          <p:cNvPr id="6" name="Rectangle 1030">
            <a:extLst>
              <a:ext uri="{FF2B5EF4-FFF2-40B4-BE49-F238E27FC236}">
                <a16:creationId xmlns:a16="http://schemas.microsoft.com/office/drawing/2014/main" id="{FFFD4014-8354-42A5-99C9-6D0EB6246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021" y="923699"/>
            <a:ext cx="5156123" cy="290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Albanien 		 5.739	11,4%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Deutschland	              4.487	  8,9%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Pakistan 		 3.623	  7,2%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Marokko		 3.507	  7,0%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Rumänien	 	3.323	  6,6%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de-DE" sz="2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de-DE" sz="3200" b="1" dirty="0">
                <a:solidFill>
                  <a:schemeClr val="accent3">
                    <a:lumMod val="50000"/>
                  </a:schemeClr>
                </a:solidFill>
              </a:rPr>
              <a:t>			</a:t>
            </a:r>
          </a:p>
        </p:txBody>
      </p:sp>
      <p:pic>
        <p:nvPicPr>
          <p:cNvPr id="8" name="Immagine 15" descr="albania.gif">
            <a:extLst>
              <a:ext uri="{FF2B5EF4-FFF2-40B4-BE49-F238E27FC236}">
                <a16:creationId xmlns:a16="http://schemas.microsoft.com/office/drawing/2014/main" id="{2A9FB916-CBD3-4CB1-8E56-9925230DF78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1407" y="974896"/>
            <a:ext cx="416787" cy="28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32">
            <a:extLst>
              <a:ext uri="{FF2B5EF4-FFF2-40B4-BE49-F238E27FC236}">
                <a16:creationId xmlns:a16="http://schemas.microsoft.com/office/drawing/2014/main" id="{EE258016-892C-48A8-BDDD-27319DF04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9885" y="1400467"/>
            <a:ext cx="4318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34">
            <a:extLst>
              <a:ext uri="{FF2B5EF4-FFF2-40B4-BE49-F238E27FC236}">
                <a16:creationId xmlns:a16="http://schemas.microsoft.com/office/drawing/2014/main" id="{ED2224B5-1798-4E46-AF48-B0F167734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9885" y="1727647"/>
            <a:ext cx="4318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F53C305D-7235-4351-89C1-4A090CAFC4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7542" y="2162312"/>
            <a:ext cx="477819" cy="282653"/>
          </a:xfrm>
          <a:prstGeom prst="rect">
            <a:avLst/>
          </a:prstGeom>
        </p:spPr>
      </p:pic>
      <p:pic>
        <p:nvPicPr>
          <p:cNvPr id="11" name="Picture 1038">
            <a:extLst>
              <a:ext uri="{FF2B5EF4-FFF2-40B4-BE49-F238E27FC236}">
                <a16:creationId xmlns:a16="http://schemas.microsoft.com/office/drawing/2014/main" id="{13A5B3B3-4003-4385-95DA-8F9CF315C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1407" y="250838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olo 1">
            <a:extLst>
              <a:ext uri="{FF2B5EF4-FFF2-40B4-BE49-F238E27FC236}">
                <a16:creationId xmlns:a16="http://schemas.microsoft.com/office/drawing/2014/main" id="{7CE9919B-4986-456A-A3D6-2F819C7F0892}"/>
              </a:ext>
            </a:extLst>
          </p:cNvPr>
          <p:cNvSpPr txBox="1">
            <a:spLocks/>
          </p:cNvSpPr>
          <p:nvPr/>
        </p:nvSpPr>
        <p:spPr>
          <a:xfrm>
            <a:off x="6300192" y="1062178"/>
            <a:ext cx="2880320" cy="1209978"/>
          </a:xfrm>
          <a:prstGeom prst="rect">
            <a:avLst/>
          </a:prstGeom>
          <a:solidFill>
            <a:srgbClr val="8E001B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</a:rPr>
              <a:t>52,3</a:t>
            </a:r>
            <a:r>
              <a:rPr lang="it-IT" sz="3200" b="1" dirty="0">
                <a:solidFill>
                  <a:schemeClr val="bg1"/>
                </a:solidFill>
                <a:highlight>
                  <a:srgbClr val="8E001B"/>
                </a:highlight>
              </a:rPr>
              <a:t>% </a:t>
            </a:r>
            <a:r>
              <a:rPr lang="it-IT" sz="3200" b="1" dirty="0" err="1">
                <a:solidFill>
                  <a:schemeClr val="bg1"/>
                </a:solidFill>
                <a:highlight>
                  <a:srgbClr val="8E001B"/>
                </a:highlight>
              </a:rPr>
              <a:t>Frauen</a:t>
            </a:r>
            <a:r>
              <a:rPr lang="it-IT" sz="3200" b="1" dirty="0">
                <a:solidFill>
                  <a:schemeClr val="bg1"/>
                </a:solidFill>
                <a:highlight>
                  <a:srgbClr val="8E001B"/>
                </a:highlight>
              </a:rPr>
              <a:t> </a:t>
            </a:r>
          </a:p>
          <a:p>
            <a:pPr algn="ctr"/>
            <a:r>
              <a:rPr lang="it-IT" sz="3200" b="1" dirty="0">
                <a:solidFill>
                  <a:schemeClr val="bg1"/>
                </a:solidFill>
                <a:highlight>
                  <a:srgbClr val="8E001B"/>
                </a:highlight>
              </a:rPr>
              <a:t>47,7% </a:t>
            </a:r>
            <a:r>
              <a:rPr lang="it-IT" sz="3200" b="1" dirty="0" err="1">
                <a:solidFill>
                  <a:schemeClr val="bg1"/>
                </a:solidFill>
                <a:highlight>
                  <a:srgbClr val="8E001B"/>
                </a:highlight>
              </a:rPr>
              <a:t>Männer</a:t>
            </a:r>
            <a:r>
              <a:rPr lang="it-IT" sz="3200" b="1" dirty="0">
                <a:solidFill>
                  <a:schemeClr val="bg1"/>
                </a:solidFill>
                <a:highlight>
                  <a:srgbClr val="8E001B"/>
                </a:highlight>
              </a:rPr>
              <a:t> </a:t>
            </a:r>
          </a:p>
        </p:txBody>
      </p:sp>
      <p:pic>
        <p:nvPicPr>
          <p:cNvPr id="13" name="Grafik 12" descr="Flag_of_South_Tyrol.svg.png">
            <a:extLst>
              <a:ext uri="{FF2B5EF4-FFF2-40B4-BE49-F238E27FC236}">
                <a16:creationId xmlns:a16="http://schemas.microsoft.com/office/drawing/2014/main" id="{A1B9D442-436B-4EC7-967F-44B14B6082D6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78566" y="0"/>
            <a:ext cx="1043608" cy="626165"/>
          </a:xfrm>
          <a:prstGeom prst="rect">
            <a:avLst/>
          </a:prstGeom>
        </p:spPr>
      </p:pic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33F3491A-F41C-4DC9-BB80-706B9ED7AF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8968335"/>
              </p:ext>
            </p:extLst>
          </p:nvPr>
        </p:nvGraphicFramePr>
        <p:xfrm>
          <a:off x="1475656" y="2996952"/>
          <a:ext cx="712471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3B3C416D-A878-4AB5-8D65-7EF38ABE02CA}"/>
              </a:ext>
            </a:extLst>
          </p:cNvPr>
          <p:cNvSpPr/>
          <p:nvPr/>
        </p:nvSpPr>
        <p:spPr>
          <a:xfrm>
            <a:off x="6407696" y="2414096"/>
            <a:ext cx="2736304" cy="1056043"/>
          </a:xfrm>
          <a:prstGeom prst="roundRect">
            <a:avLst/>
          </a:prstGeom>
          <a:solidFill>
            <a:srgbClr val="8E00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3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138 Nationalitäten</a:t>
            </a:r>
            <a:endParaRPr lang="de-IT" sz="32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Graphic spid="14" grpId="0">
        <p:bldAsOne/>
      </p:bldGraphic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82799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egnaposto contenuto 3" descr="logo-idos-biancoetrasp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1" y="6375316"/>
            <a:ext cx="432048" cy="395979"/>
          </a:xfr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F5589412-DFAC-408D-A9CE-D483AABE1FD6}"/>
              </a:ext>
            </a:extLst>
          </p:cNvPr>
          <p:cNvSpPr/>
          <p:nvPr/>
        </p:nvSpPr>
        <p:spPr>
          <a:xfrm>
            <a:off x="924230" y="160979"/>
            <a:ext cx="56751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8E001B"/>
                </a:solidFill>
              </a:rPr>
              <a:t>Einwanderung in Südtirol </a:t>
            </a:r>
          </a:p>
          <a:p>
            <a:r>
              <a:rPr lang="de-DE" sz="4000" b="1" dirty="0">
                <a:solidFill>
                  <a:srgbClr val="8E001B"/>
                </a:solidFill>
              </a:rPr>
              <a:t>Gemeinden </a:t>
            </a:r>
            <a:endParaRPr lang="de-IT" sz="4000" b="1" dirty="0">
              <a:solidFill>
                <a:srgbClr val="8E001B"/>
              </a:solidFill>
            </a:endParaRPr>
          </a:p>
        </p:txBody>
      </p:sp>
      <p:pic>
        <p:nvPicPr>
          <p:cNvPr id="13" name="Grafik 12" descr="Flag_of_South_Tyrol.svg.png">
            <a:extLst>
              <a:ext uri="{FF2B5EF4-FFF2-40B4-BE49-F238E27FC236}">
                <a16:creationId xmlns:a16="http://schemas.microsoft.com/office/drawing/2014/main" id="{A1B9D442-436B-4EC7-967F-44B14B6082D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8566" y="0"/>
            <a:ext cx="1043608" cy="626165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B1987164-13CD-40F6-A4AD-759AB5ACAA41}"/>
              </a:ext>
            </a:extLst>
          </p:cNvPr>
          <p:cNvSpPr txBox="1"/>
          <p:nvPr/>
        </p:nvSpPr>
        <p:spPr>
          <a:xfrm>
            <a:off x="472906" y="1358558"/>
            <a:ext cx="87307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Bozen 				15.734		14,6%</a:t>
            </a:r>
          </a:p>
          <a:p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Meran 				  6.570		16,2%</a:t>
            </a:r>
          </a:p>
          <a:p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Brixen 				  2.447		10,9%</a:t>
            </a:r>
          </a:p>
          <a:p>
            <a:r>
              <a:rPr lang="de-DE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Leifers</a:t>
            </a:r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  1.6379	  	9,3%</a:t>
            </a:r>
          </a:p>
          <a:p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Bruneck 				  1.621		  9,7%</a:t>
            </a:r>
          </a:p>
          <a:p>
            <a:endParaRPr lang="de-DE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e-DE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Franzensfeste</a:t>
            </a:r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			   258		  25,8%</a:t>
            </a:r>
          </a:p>
          <a:p>
            <a:r>
              <a:rPr lang="de-DE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Salurn</a:t>
            </a:r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   798 	  20,9%</a:t>
            </a:r>
          </a:p>
          <a:p>
            <a:r>
              <a:rPr lang="de-DE" sz="32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Waidbruck</a:t>
            </a:r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			     38		  19,5%</a:t>
            </a:r>
          </a:p>
          <a:p>
            <a:r>
              <a:rPr lang="de-DE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Brenner				   382		  17,1%</a:t>
            </a:r>
          </a:p>
        </p:txBody>
      </p:sp>
    </p:spTree>
    <p:extLst>
      <p:ext uri="{BB962C8B-B14F-4D97-AF65-F5344CB8AC3E}">
        <p14:creationId xmlns:p14="http://schemas.microsoft.com/office/powerpoint/2010/main" val="160064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82799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egnaposto contenuto 3" descr="logo-idos-biancoetrasp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1" y="6375316"/>
            <a:ext cx="432048" cy="395979"/>
          </a:xfrm>
        </p:spPr>
      </p:pic>
      <p:sp>
        <p:nvSpPr>
          <p:cNvPr id="7" name="CasellaDiTesto 6"/>
          <p:cNvSpPr txBox="1"/>
          <p:nvPr/>
        </p:nvSpPr>
        <p:spPr>
          <a:xfrm>
            <a:off x="658822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Fonte: Istat </a:t>
            </a:r>
          </a:p>
        </p:txBody>
      </p:sp>
      <p:pic>
        <p:nvPicPr>
          <p:cNvPr id="9" name="Grafik 8" descr="Flag_of_South_Tyrol.svg.png">
            <a:extLst>
              <a:ext uri="{FF2B5EF4-FFF2-40B4-BE49-F238E27FC236}">
                <a16:creationId xmlns:a16="http://schemas.microsoft.com/office/drawing/2014/main" id="{C3FC822D-4799-4601-ACE8-F551919E6D9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8566" y="0"/>
            <a:ext cx="1043608" cy="626165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2E2AF2E-F11B-4CD1-94A7-0BF92A5E6DA9}"/>
              </a:ext>
            </a:extLst>
          </p:cNvPr>
          <p:cNvSpPr/>
          <p:nvPr/>
        </p:nvSpPr>
        <p:spPr>
          <a:xfrm>
            <a:off x="924230" y="160979"/>
            <a:ext cx="5675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8E001B"/>
                </a:solidFill>
              </a:rPr>
              <a:t>Einwanderung in Südtirol </a:t>
            </a:r>
            <a:endParaRPr lang="de-IT" sz="4000" b="1" dirty="0">
              <a:solidFill>
                <a:srgbClr val="8E001B"/>
              </a:solidFill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16FB2819-3703-46F7-A5C9-C0381CB68735}"/>
              </a:ext>
            </a:extLst>
          </p:cNvPr>
          <p:cNvSpPr/>
          <p:nvPr/>
        </p:nvSpPr>
        <p:spPr>
          <a:xfrm>
            <a:off x="1012556" y="1090449"/>
            <a:ext cx="6988341" cy="1042407"/>
          </a:xfrm>
          <a:prstGeom prst="roundRect">
            <a:avLst/>
          </a:prstGeom>
          <a:solidFill>
            <a:srgbClr val="8E00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13,3 % </a:t>
            </a:r>
          </a:p>
          <a:p>
            <a:pPr algn="ctr"/>
            <a:r>
              <a:rPr lang="de-DE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aller Neugeboren sind „Ausländer“</a:t>
            </a:r>
            <a:endParaRPr lang="de-IT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BB25C4E8-A03D-4553-B65E-247F197EF877}"/>
              </a:ext>
            </a:extLst>
          </p:cNvPr>
          <p:cNvSpPr/>
          <p:nvPr/>
        </p:nvSpPr>
        <p:spPr>
          <a:xfrm>
            <a:off x="779461" y="2708920"/>
            <a:ext cx="7564405" cy="1117169"/>
          </a:xfrm>
          <a:prstGeom prst="roundRect">
            <a:avLst/>
          </a:prstGeom>
          <a:solidFill>
            <a:srgbClr val="8E00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35.388 anwesende Nicht EU</a:t>
            </a:r>
          </a:p>
          <a:p>
            <a:pPr algn="ctr"/>
            <a:r>
              <a:rPr lang="de-DE" sz="2800" dirty="0"/>
              <a:t> 61,7 % mit langfristiger Aufenthaltserlaubnis </a:t>
            </a:r>
            <a:endParaRPr lang="de-IT" sz="2800" dirty="0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EA1B7CFB-BEEF-4407-9F5D-C800703DF326}"/>
              </a:ext>
            </a:extLst>
          </p:cNvPr>
          <p:cNvSpPr/>
          <p:nvPr/>
        </p:nvSpPr>
        <p:spPr>
          <a:xfrm>
            <a:off x="779461" y="4402153"/>
            <a:ext cx="7673351" cy="1338670"/>
          </a:xfrm>
          <a:prstGeom prst="roundRect">
            <a:avLst/>
          </a:prstGeom>
          <a:solidFill>
            <a:srgbClr val="8E00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53,6 % Familie</a:t>
            </a:r>
          </a:p>
          <a:p>
            <a:pPr algn="ctr"/>
            <a:r>
              <a:rPr lang="de-DE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25,1%  Asyl / Humanitäre Gründe</a:t>
            </a:r>
          </a:p>
          <a:p>
            <a:pPr algn="ctr"/>
            <a:r>
              <a:rPr lang="de-DE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17,9 % Arbeit </a:t>
            </a:r>
            <a:endParaRPr lang="de-IT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192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82799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egnaposto contenuto 3" descr="logo-idos-biancoetrasp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1" y="6375316"/>
            <a:ext cx="432048" cy="395979"/>
          </a:xfrm>
        </p:spPr>
      </p:pic>
      <p:sp>
        <p:nvSpPr>
          <p:cNvPr id="7" name="CasellaDiTesto 6"/>
          <p:cNvSpPr txBox="1"/>
          <p:nvPr/>
        </p:nvSpPr>
        <p:spPr>
          <a:xfrm>
            <a:off x="658822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Fonte: Istat </a:t>
            </a:r>
          </a:p>
        </p:txBody>
      </p:sp>
      <p:pic>
        <p:nvPicPr>
          <p:cNvPr id="9" name="Grafik 8" descr="Flag_of_South_Tyrol.svg.png">
            <a:extLst>
              <a:ext uri="{FF2B5EF4-FFF2-40B4-BE49-F238E27FC236}">
                <a16:creationId xmlns:a16="http://schemas.microsoft.com/office/drawing/2014/main" id="{C3FC822D-4799-4601-ACE8-F551919E6D9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8566" y="0"/>
            <a:ext cx="1043608" cy="626165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2E2AF2E-F11B-4CD1-94A7-0BF92A5E6DA9}"/>
              </a:ext>
            </a:extLst>
          </p:cNvPr>
          <p:cNvSpPr/>
          <p:nvPr/>
        </p:nvSpPr>
        <p:spPr>
          <a:xfrm>
            <a:off x="924230" y="160979"/>
            <a:ext cx="5675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8E001B"/>
                </a:solidFill>
              </a:rPr>
              <a:t>Einwanderung in Südtirol </a:t>
            </a:r>
            <a:endParaRPr lang="de-IT" sz="4000" b="1" dirty="0">
              <a:solidFill>
                <a:srgbClr val="8E001B"/>
              </a:solidFill>
            </a:endParaRPr>
          </a:p>
        </p:txBody>
      </p:sp>
      <p:graphicFrame>
        <p:nvGraphicFramePr>
          <p:cNvPr id="14" name="Diagramm 13">
            <a:extLst>
              <a:ext uri="{FF2B5EF4-FFF2-40B4-BE49-F238E27FC236}">
                <a16:creationId xmlns:a16="http://schemas.microsoft.com/office/drawing/2014/main" id="{0EC038FF-32F4-481E-8A09-2463D16EB7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515658"/>
              </p:ext>
            </p:extLst>
          </p:nvPr>
        </p:nvGraphicFramePr>
        <p:xfrm>
          <a:off x="1691680" y="1243662"/>
          <a:ext cx="5472608" cy="3371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C52939E-E3F5-49F6-8923-EA7B9FC3F6F7}"/>
              </a:ext>
            </a:extLst>
          </p:cNvPr>
          <p:cNvSpPr/>
          <p:nvPr/>
        </p:nvSpPr>
        <p:spPr>
          <a:xfrm>
            <a:off x="982799" y="5013176"/>
            <a:ext cx="6988341" cy="1042407"/>
          </a:xfrm>
          <a:prstGeom prst="roundRect">
            <a:avLst/>
          </a:prstGeom>
          <a:solidFill>
            <a:srgbClr val="8E00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Ein Inländer verdient im </a:t>
            </a:r>
            <a:r>
              <a:rPr lang="de-DE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Duchschnitt</a:t>
            </a:r>
            <a:r>
              <a:rPr lang="de-DE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1.487</a:t>
            </a:r>
          </a:p>
          <a:p>
            <a:pPr algn="ctr"/>
            <a:r>
              <a:rPr lang="de-DE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Ein Ausländer verdient im </a:t>
            </a:r>
            <a:r>
              <a:rPr lang="de-DE" sz="28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Duchschnitt</a:t>
            </a:r>
            <a:r>
              <a:rPr lang="de-DE" sz="2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1.255</a:t>
            </a:r>
          </a:p>
        </p:txBody>
      </p:sp>
    </p:spTree>
    <p:extLst>
      <p:ext uri="{BB962C8B-B14F-4D97-AF65-F5344CB8AC3E}">
        <p14:creationId xmlns:p14="http://schemas.microsoft.com/office/powerpoint/2010/main" val="421363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82799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egnaposto contenuto 3" descr="logo-idos-biancoetrasp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1" y="6375316"/>
            <a:ext cx="432048" cy="395979"/>
          </a:xfrm>
        </p:spPr>
      </p:pic>
      <p:sp>
        <p:nvSpPr>
          <p:cNvPr id="7" name="CasellaDiTesto 6"/>
          <p:cNvSpPr txBox="1"/>
          <p:nvPr/>
        </p:nvSpPr>
        <p:spPr>
          <a:xfrm>
            <a:off x="658822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Fonte: Istat </a:t>
            </a:r>
          </a:p>
        </p:txBody>
      </p:sp>
      <p:pic>
        <p:nvPicPr>
          <p:cNvPr id="9" name="Grafik 8" descr="Flag_of_South_Tyrol.svg.png">
            <a:extLst>
              <a:ext uri="{FF2B5EF4-FFF2-40B4-BE49-F238E27FC236}">
                <a16:creationId xmlns:a16="http://schemas.microsoft.com/office/drawing/2014/main" id="{C3FC822D-4799-4601-ACE8-F551919E6D9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8566" y="0"/>
            <a:ext cx="1043608" cy="626165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2E2AF2E-F11B-4CD1-94A7-0BF92A5E6DA9}"/>
              </a:ext>
            </a:extLst>
          </p:cNvPr>
          <p:cNvSpPr/>
          <p:nvPr/>
        </p:nvSpPr>
        <p:spPr>
          <a:xfrm>
            <a:off x="924230" y="160979"/>
            <a:ext cx="56751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8E001B"/>
                </a:solidFill>
              </a:rPr>
              <a:t>Einwanderung in Südtirol </a:t>
            </a:r>
            <a:endParaRPr lang="de-IT" sz="4000" b="1" dirty="0">
              <a:solidFill>
                <a:srgbClr val="8E001B"/>
              </a:solidFill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1C52939E-E3F5-49F6-8923-EA7B9FC3F6F7}"/>
              </a:ext>
            </a:extLst>
          </p:cNvPr>
          <p:cNvSpPr/>
          <p:nvPr/>
        </p:nvSpPr>
        <p:spPr>
          <a:xfrm>
            <a:off x="172979" y="1067607"/>
            <a:ext cx="8856983" cy="1335999"/>
          </a:xfrm>
          <a:prstGeom prst="roundRect">
            <a:avLst/>
          </a:prstGeom>
          <a:solidFill>
            <a:srgbClr val="8E00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/>
              <a:t>Die Fruchtbarkeitsrate liegt bei ausländischen Frauen bei 2,4</a:t>
            </a:r>
            <a:br>
              <a:rPr lang="de-DE" sz="2800" b="1" dirty="0"/>
            </a:br>
            <a:r>
              <a:rPr lang="de-DE" sz="2800" b="1" dirty="0"/>
              <a:t> bei inländischen Frauen bei 1,6 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27A704FB-2EAD-4D7E-8CE9-2A42F0D69450}"/>
              </a:ext>
            </a:extLst>
          </p:cNvPr>
          <p:cNvSpPr/>
          <p:nvPr/>
        </p:nvSpPr>
        <p:spPr>
          <a:xfrm>
            <a:off x="162351" y="2778518"/>
            <a:ext cx="8856983" cy="1596131"/>
          </a:xfrm>
          <a:prstGeom prst="roundRect">
            <a:avLst/>
          </a:prstGeom>
          <a:solidFill>
            <a:srgbClr val="8E00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/>
              <a:t>2.828 registrierten Firmen mit ausländischen Inhaber*in</a:t>
            </a:r>
          </a:p>
          <a:p>
            <a:pPr algn="ctr"/>
            <a:r>
              <a:rPr lang="de-DE" sz="2800" b="1" dirty="0"/>
              <a:t>(Albanien, </a:t>
            </a:r>
            <a:r>
              <a:rPr lang="de-DE" sz="2800" b="1" dirty="0" err="1"/>
              <a:t>Deuschland</a:t>
            </a:r>
            <a:r>
              <a:rPr lang="de-DE" sz="2800" b="1" dirty="0"/>
              <a:t>, Marokko, Österreich)</a:t>
            </a:r>
          </a:p>
          <a:p>
            <a:pPr algn="ctr"/>
            <a:r>
              <a:rPr lang="de-DE" sz="2800" b="1" dirty="0"/>
              <a:t>Vorwiegend im Baugewerbe, Handel und Gastgewerbe   </a:t>
            </a: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0100034A-4F1D-401B-B2C5-3AA8AD1DF506}"/>
              </a:ext>
            </a:extLst>
          </p:cNvPr>
          <p:cNvSpPr/>
          <p:nvPr/>
        </p:nvSpPr>
        <p:spPr>
          <a:xfrm>
            <a:off x="287017" y="4761026"/>
            <a:ext cx="8856983" cy="1221854"/>
          </a:xfrm>
          <a:prstGeom prst="roundRect">
            <a:avLst/>
          </a:prstGeom>
          <a:solidFill>
            <a:srgbClr val="8E00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2800" b="1" dirty="0"/>
              <a:t>Arbeitslosenrate 2,9 </a:t>
            </a:r>
          </a:p>
          <a:p>
            <a:pPr algn="ctr"/>
            <a:r>
              <a:rPr lang="de-DE" sz="2800" b="1" dirty="0" err="1"/>
              <a:t>Eu</a:t>
            </a:r>
            <a:r>
              <a:rPr lang="de-DE" sz="2800" b="1" dirty="0"/>
              <a:t> Bürger 2,3</a:t>
            </a:r>
          </a:p>
          <a:p>
            <a:pPr algn="ctr"/>
            <a:r>
              <a:rPr lang="de-DE" sz="2800" b="1" dirty="0"/>
              <a:t>Nicht </a:t>
            </a:r>
            <a:r>
              <a:rPr lang="de-DE" sz="2800" b="1" dirty="0" err="1"/>
              <a:t>Eu</a:t>
            </a:r>
            <a:r>
              <a:rPr lang="de-DE" sz="2800" b="1" dirty="0"/>
              <a:t> Bürgern 11,7 </a:t>
            </a:r>
          </a:p>
        </p:txBody>
      </p:sp>
    </p:spTree>
    <p:extLst>
      <p:ext uri="{BB962C8B-B14F-4D97-AF65-F5344CB8AC3E}">
        <p14:creationId xmlns:p14="http://schemas.microsoft.com/office/powerpoint/2010/main" val="37308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82799" cy="692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Segnaposto contenuto 3" descr="logo-idos-biancoetrasp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1" y="6375316"/>
            <a:ext cx="432048" cy="395979"/>
          </a:xfrm>
        </p:spPr>
      </p:pic>
      <p:sp>
        <p:nvSpPr>
          <p:cNvPr id="7" name="CasellaDiTesto 6"/>
          <p:cNvSpPr txBox="1"/>
          <p:nvPr/>
        </p:nvSpPr>
        <p:spPr>
          <a:xfrm>
            <a:off x="6588224" y="6453336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/>
              <a:t>Fonte: </a:t>
            </a:r>
            <a:r>
              <a:rPr lang="it-IT" sz="1400" i="1" dirty="0" err="1"/>
              <a:t>Astat</a:t>
            </a:r>
            <a:r>
              <a:rPr lang="it-IT" sz="1400" i="1" dirty="0"/>
              <a:t> </a:t>
            </a:r>
          </a:p>
        </p:txBody>
      </p:sp>
      <p:pic>
        <p:nvPicPr>
          <p:cNvPr id="9" name="Grafik 8" descr="Flag_of_South_Tyrol.svg.png">
            <a:extLst>
              <a:ext uri="{FF2B5EF4-FFF2-40B4-BE49-F238E27FC236}">
                <a16:creationId xmlns:a16="http://schemas.microsoft.com/office/drawing/2014/main" id="{C3FC822D-4799-4601-ACE8-F551919E6D9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8566" y="0"/>
            <a:ext cx="1043608" cy="626165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2E2AF2E-F11B-4CD1-94A7-0BF92A5E6DA9}"/>
              </a:ext>
            </a:extLst>
          </p:cNvPr>
          <p:cNvSpPr/>
          <p:nvPr/>
        </p:nvSpPr>
        <p:spPr>
          <a:xfrm>
            <a:off x="924230" y="160979"/>
            <a:ext cx="46923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000" b="1" dirty="0">
                <a:solidFill>
                  <a:srgbClr val="8E001B"/>
                </a:solidFill>
              </a:rPr>
              <a:t>Schuljahr 2018/2019 </a:t>
            </a:r>
            <a:endParaRPr lang="de-IT" sz="4000" b="1" dirty="0">
              <a:solidFill>
                <a:srgbClr val="8E001B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AF1ED9D-2B68-44F2-98CE-7ED761C8461C}"/>
              </a:ext>
            </a:extLst>
          </p:cNvPr>
          <p:cNvSpPr txBox="1"/>
          <p:nvPr/>
        </p:nvSpPr>
        <p:spPr>
          <a:xfrm>
            <a:off x="986640" y="836712"/>
            <a:ext cx="7192416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b="1" dirty="0"/>
              <a:t>9.814 ausländische Schüler/innen 12,%  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7D76D88C-59D8-4222-8723-57E56E2C7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634215"/>
              </p:ext>
            </p:extLst>
          </p:nvPr>
        </p:nvGraphicFramePr>
        <p:xfrm>
          <a:off x="169800" y="1700808"/>
          <a:ext cx="8460433" cy="38808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92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42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6326">
                <a:tc>
                  <a:txBody>
                    <a:bodyPr/>
                    <a:lstStyle/>
                    <a:p>
                      <a:pPr algn="l" fontAlgn="b"/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 dirty="0" err="1">
                          <a:effectLst/>
                        </a:rPr>
                        <a:t>dt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it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 dirty="0">
                          <a:effectLst/>
                        </a:rPr>
                        <a:t>lad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 dirty="0">
                          <a:effectLst/>
                        </a:rPr>
                        <a:t>Insgesamt 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57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Kindergarten 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%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11,7</a:t>
                      </a:r>
                      <a:r>
                        <a:rPr lang="de-DE" sz="20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(11,3</a:t>
                      </a:r>
                      <a:r>
                        <a:rPr lang="de-D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24,1</a:t>
                      </a:r>
                      <a:r>
                        <a:rPr lang="de-DE" sz="2000" u="none" strike="noStrike" dirty="0">
                          <a:effectLst/>
                        </a:rPr>
                        <a:t>(23,9)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7,8</a:t>
                      </a:r>
                      <a:r>
                        <a:rPr lang="de-DE" sz="2000" u="none" strike="noStrike" dirty="0">
                          <a:effectLst/>
                        </a:rPr>
                        <a:t>(8,4)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(13,9)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857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 dirty="0" err="1">
                          <a:effectLst/>
                        </a:rPr>
                        <a:t>abs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1.439</a:t>
                      </a:r>
                      <a:r>
                        <a:rPr lang="de-DE" sz="2000" u="none" strike="noStrike" dirty="0">
                          <a:effectLst/>
                        </a:rPr>
                        <a:t>(1.402)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861</a:t>
                      </a:r>
                      <a:r>
                        <a:rPr lang="de-DE" sz="2000" u="none" strike="noStrike" dirty="0">
                          <a:effectLst/>
                        </a:rPr>
                        <a:t>(861)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(58)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2.354</a:t>
                      </a:r>
                      <a:r>
                        <a:rPr lang="de-DE" sz="2000" u="none" strike="noStrike" dirty="0">
                          <a:effectLst/>
                        </a:rPr>
                        <a:t>(2.321)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857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Grundschule 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%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9,8</a:t>
                      </a:r>
                      <a:r>
                        <a:rPr lang="de-DE" sz="2000" u="none" strike="noStrike" dirty="0">
                          <a:effectLst/>
                        </a:rPr>
                        <a:t>(9,2)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25,3</a:t>
                      </a:r>
                      <a:r>
                        <a:rPr lang="de-DE" sz="2000" u="none" strike="noStrike" dirty="0">
                          <a:effectLst/>
                        </a:rPr>
                        <a:t>(25,3)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7,2</a:t>
                      </a:r>
                      <a:r>
                        <a:rPr lang="de-DE" sz="2000" u="none" strike="noStrike" dirty="0">
                          <a:effectLst/>
                        </a:rPr>
                        <a:t>(6,9)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</a:t>
                      </a:r>
                      <a:r>
                        <a:rPr lang="de-DE" sz="2000" u="none" strike="noStrike" dirty="0">
                          <a:effectLst/>
                        </a:rPr>
                        <a:t>(12,8)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857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 dirty="0" err="1">
                          <a:effectLst/>
                        </a:rPr>
                        <a:t>abs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1.972</a:t>
                      </a:r>
                      <a:r>
                        <a:rPr lang="de-DE" sz="2000" u="none" strike="noStrike" dirty="0">
                          <a:effectLst/>
                        </a:rPr>
                        <a:t>(1.844)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1.634</a:t>
                      </a:r>
                      <a:r>
                        <a:rPr lang="de-DE" sz="2000" u="none" strike="noStrike" dirty="0">
                          <a:effectLst/>
                        </a:rPr>
                        <a:t>(1.616</a:t>
                      </a:r>
                      <a:r>
                        <a:rPr lang="de-DE" sz="2400" u="none" strike="noStrike" dirty="0">
                          <a:effectLst/>
                        </a:rPr>
                        <a:t>)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82</a:t>
                      </a:r>
                      <a:r>
                        <a:rPr lang="de-DE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(83)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endParaRPr lang="de-DE" sz="2400" u="none" strike="noStrike" dirty="0">
                        <a:effectLst/>
                      </a:endParaRPr>
                    </a:p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3.688</a:t>
                      </a:r>
                      <a:r>
                        <a:rPr lang="de-DE" sz="2000" u="none" strike="noStrike" dirty="0">
                          <a:effectLst/>
                        </a:rPr>
                        <a:t>(3.543)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857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Mittelschule 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%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7,9</a:t>
                      </a:r>
                      <a:r>
                        <a:rPr lang="de-DE" sz="2000" u="none" strike="noStrike" dirty="0">
                          <a:effectLst/>
                        </a:rPr>
                        <a:t>(7,3)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24,4</a:t>
                      </a:r>
                      <a:r>
                        <a:rPr lang="de-DE" sz="2000" u="none" strike="noStrike" dirty="0">
                          <a:effectLst/>
                        </a:rPr>
                        <a:t>(23,8)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5,7</a:t>
                      </a:r>
                      <a:r>
                        <a:rPr lang="de-DE" sz="2000" u="none" strike="noStrike" dirty="0">
                          <a:effectLst/>
                        </a:rPr>
                        <a:t>(4,8)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(11,1)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857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 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 dirty="0" err="1">
                          <a:effectLst/>
                        </a:rPr>
                        <a:t>abs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981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(910)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</a:t>
                      </a:r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(981)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45</a:t>
                      </a:r>
                      <a:r>
                        <a:rPr lang="de-DE" sz="2000" u="none" strike="noStrike" dirty="0">
                          <a:effectLst/>
                        </a:rPr>
                        <a:t>(36)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2.042</a:t>
                      </a:r>
                      <a:r>
                        <a:rPr lang="de-DE" sz="2000" u="none" strike="noStrike" dirty="0">
                          <a:effectLst/>
                        </a:rPr>
                        <a:t>(1.927)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6326"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Oberschule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de-DE" sz="2400" u="none" strike="noStrike">
                          <a:effectLst/>
                        </a:rPr>
                        <a:t>%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4,9</a:t>
                      </a:r>
                      <a:r>
                        <a:rPr lang="de-DE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(4,5)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17,1</a:t>
                      </a:r>
                      <a:r>
                        <a:rPr lang="de-DE" sz="2000" u="none" strike="noStrike" dirty="0">
                          <a:effectLst/>
                        </a:rPr>
                        <a:t>(17,3)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2,7</a:t>
                      </a:r>
                      <a:r>
                        <a:rPr lang="de-DE" sz="2000" u="none" strike="noStrike" dirty="0">
                          <a:effectLst/>
                        </a:rPr>
                        <a:t>(2,3)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8,8</a:t>
                      </a:r>
                      <a:r>
                        <a:rPr lang="de-DE" sz="2000" u="none" strike="noStrike" dirty="0">
                          <a:effectLst/>
                        </a:rPr>
                        <a:t>(8,4)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857"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 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>
                          <a:effectLst/>
                        </a:rPr>
                        <a:t>abs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640</a:t>
                      </a:r>
                      <a:r>
                        <a:rPr lang="de-DE" sz="2000" u="none" strike="noStrike" dirty="0">
                          <a:effectLst/>
                        </a:rPr>
                        <a:t>(590)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1.077</a:t>
                      </a:r>
                      <a:r>
                        <a:rPr lang="de-DE" sz="2000" u="none" strike="noStrike" dirty="0">
                          <a:effectLst/>
                        </a:rPr>
                        <a:t>(1.063)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13</a:t>
                      </a:r>
                      <a:r>
                        <a:rPr lang="de-DE" sz="2000" u="none" strike="noStrike" dirty="0">
                          <a:effectLst/>
                        </a:rPr>
                        <a:t>(12)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u="none" strike="noStrike" dirty="0">
                          <a:effectLst/>
                        </a:rPr>
                        <a:t>1.730</a:t>
                      </a:r>
                      <a:r>
                        <a:rPr lang="de-DE" sz="2000" u="none" strike="noStrike" dirty="0">
                          <a:effectLst/>
                        </a:rPr>
                        <a:t>(1.665)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89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</Words>
  <Application>Microsoft Office PowerPoint</Application>
  <PresentationFormat>Presentazione su schermo (4:3)</PresentationFormat>
  <Paragraphs>128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Larissa-Design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Matthias</dc:creator>
  <cp:lastModifiedBy>Presentazione, Giunta</cp:lastModifiedBy>
  <cp:revision>199</cp:revision>
  <cp:lastPrinted>2014-03-28T10:37:21Z</cp:lastPrinted>
  <dcterms:created xsi:type="dcterms:W3CDTF">2012-09-13T06:59:54Z</dcterms:created>
  <dcterms:modified xsi:type="dcterms:W3CDTF">2019-10-24T07:56:47Z</dcterms:modified>
</cp:coreProperties>
</file>