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5" r:id="rId3"/>
    <p:sldId id="314" r:id="rId4"/>
    <p:sldId id="263" r:id="rId5"/>
    <p:sldId id="282" r:id="rId6"/>
    <p:sldId id="308" r:id="rId7"/>
    <p:sldId id="281" r:id="rId8"/>
    <p:sldId id="285" r:id="rId9"/>
    <p:sldId id="312" r:id="rId10"/>
    <p:sldId id="313" r:id="rId11"/>
    <p:sldId id="260" r:id="rId12"/>
    <p:sldId id="316" r:id="rId13"/>
    <p:sldId id="296" r:id="rId14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8F8F8"/>
    <a:srgbClr val="111111"/>
    <a:srgbClr val="333333"/>
    <a:srgbClr val="C9CED9"/>
    <a:srgbClr val="7CAFDE"/>
    <a:srgbClr val="336699"/>
    <a:srgbClr val="B8B8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41" autoAdjust="0"/>
  </p:normalViewPr>
  <p:slideViewPr>
    <p:cSldViewPr snapToGrid="0">
      <p:cViewPr>
        <p:scale>
          <a:sx n="100" d="100"/>
          <a:sy n="100" d="100"/>
        </p:scale>
        <p:origin x="-372" y="-330"/>
      </p:cViewPr>
      <p:guideLst>
        <p:guide orient="horz" pos="526"/>
        <p:guide pos="39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44"/>
    </p:cViewPr>
  </p:sorterViewPr>
  <p:notesViewPr>
    <p:cSldViewPr snapToGrid="0">
      <p:cViewPr varScale="1">
        <p:scale>
          <a:sx n="79" d="100"/>
          <a:sy n="79" d="100"/>
        </p:scale>
        <p:origin x="-3246" y="-90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F094B7E6-C3F9-43BF-A521-BA21FF5CBE38}" type="datetimeFigureOut">
              <a:rPr lang="de-DE"/>
              <a:pPr/>
              <a:t>15.10.2014</a:t>
            </a:fld>
            <a:endParaRPr lang="de-DE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de-DE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86E4410E-4C73-4731-BA2B-752EE33E7C6B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8" rIns="92958" bIns="46478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8" rIns="92958" bIns="4647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63ED75A1-37D3-4660-91E3-15C7C551CDBB}" type="datetimeFigureOut">
              <a:rPr lang="de-DE"/>
              <a:pPr/>
              <a:t>15.10.2014</a:t>
            </a:fld>
            <a:endParaRPr lang="de-DE"/>
          </a:p>
        </p:txBody>
      </p:sp>
      <p:sp>
        <p:nvSpPr>
          <p:cNvPr id="307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8" rIns="92958" bIns="46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8" rIns="92958" bIns="46478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de-DE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8" rIns="92958" bIns="4647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C01D2BCB-237A-477B-891C-33A42F27A244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Reform notwendig!</a:t>
            </a:r>
          </a:p>
          <a:p>
            <a:pPr eaLnBrk="1" hangingPunct="1"/>
            <a:r>
              <a:rPr lang="de-DE" sz="1800" b="1" smtClean="0"/>
              <a:t>Nur nicht bei uns!!!!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Zu 24-h Erreichbarkeit:</a:t>
            </a:r>
          </a:p>
          <a:p>
            <a:r>
              <a:rPr lang="de-DE" smtClean="0"/>
              <a:t>Nach dem Modell der „Diensthabenden Apotheke“</a:t>
            </a:r>
          </a:p>
          <a:p>
            <a:endParaRPr lang="de-DE" smtClean="0"/>
          </a:p>
          <a:p>
            <a:r>
              <a:rPr lang="de-DE" smtClean="0"/>
              <a:t>Zu Information:</a:t>
            </a:r>
          </a:p>
          <a:p>
            <a:r>
              <a:rPr lang="de-DE" smtClean="0"/>
              <a:t>Wunderbar funktionierender Anrufdienst „118“  auch nutzbar zur Kontaktaufnahme mit dem diensthabenden Arzt. </a:t>
            </a:r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Text Box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smtClean="0"/>
              <a:t>Zusätzlich zur Grundversorgung:</a:t>
            </a:r>
          </a:p>
          <a:p>
            <a:r>
              <a:rPr lang="de-DE" smtClean="0"/>
              <a:t>Sterzing:       Neuroreha</a:t>
            </a:r>
          </a:p>
          <a:p>
            <a:r>
              <a:rPr lang="de-DE" smtClean="0"/>
              <a:t>Schlanders:  Geburtshilfe mit Bettenabteilung  (24h-Aktivdienst)</a:t>
            </a:r>
          </a:p>
          <a:p>
            <a:r>
              <a:rPr lang="de-DE" smtClean="0"/>
              <a:t>                       1. Hilfe 24h	</a:t>
            </a:r>
          </a:p>
          <a:p>
            <a:r>
              <a:rPr lang="de-DE" smtClean="0"/>
              <a:t>	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smtClean="0"/>
              <a:t>Kosten: gesamt 1,2 Mrd € </a:t>
            </a:r>
          </a:p>
          <a:p>
            <a:r>
              <a:rPr lang="de-DE" smtClean="0"/>
              <a:t> KH Bozen 270 Mio €</a:t>
            </a:r>
          </a:p>
          <a:p>
            <a:r>
              <a:rPr lang="de-DE" smtClean="0"/>
              <a:t> KH Meran 127 Mio €</a:t>
            </a:r>
          </a:p>
          <a:p>
            <a:r>
              <a:rPr lang="de-DE" smtClean="0"/>
              <a:t> KH Brixen 87 Mio € </a:t>
            </a:r>
          </a:p>
          <a:p>
            <a:r>
              <a:rPr lang="de-DE" smtClean="0"/>
              <a:t> KH Bruneck 83 Mio €</a:t>
            </a:r>
          </a:p>
          <a:p>
            <a:r>
              <a:rPr lang="de-DE" smtClean="0"/>
              <a:t> KH Schlanders 29 Mio €</a:t>
            </a:r>
          </a:p>
          <a:p>
            <a:r>
              <a:rPr lang="de-DE" smtClean="0"/>
              <a:t> KH Innichen 20 Mio €</a:t>
            </a:r>
          </a:p>
          <a:p>
            <a:r>
              <a:rPr lang="de-DE" smtClean="0"/>
              <a:t> KH Sterzing 23 Mio €</a:t>
            </a:r>
          </a:p>
          <a:p>
            <a:r>
              <a:rPr lang="de-DE" smtClean="0"/>
              <a:t> konventionierte Einrichtungen   55 Mio</a:t>
            </a:r>
          </a:p>
          <a:p>
            <a:r>
              <a:rPr lang="de-DE" smtClean="0"/>
              <a:t>Mobilität 73 Mio €				</a:t>
            </a:r>
          </a:p>
          <a:p>
            <a:r>
              <a:rPr lang="de-DE" b="1" smtClean="0"/>
              <a:t>Gesamt KH 800 Mio. </a:t>
            </a:r>
          </a:p>
          <a:p>
            <a:r>
              <a:rPr lang="de-DE" smtClean="0"/>
              <a:t>  </a:t>
            </a:r>
          </a:p>
          <a:p>
            <a:r>
              <a:rPr lang="de-DE" b="1" smtClean="0"/>
              <a:t>Verwaltung und Allgemeine Dienste 109 Mio €</a:t>
            </a:r>
          </a:p>
          <a:p>
            <a:endParaRPr lang="de-DE" smtClean="0"/>
          </a:p>
          <a:p>
            <a:r>
              <a:rPr lang="de-DE" smtClean="0"/>
              <a:t>Territoriale Versorgung : Sprengel   40 Mio  Hausärzte 39 Mio + Kinderärzte  10 Mio, Fachdienste 45 Mio, Altersheime 30 Mio, Rettungsdienste 3 Mio,  Rückvergütungen 8 Mio., Apothekenleistungen(Medikamente und Heilbehelfe) 60 Mio         </a:t>
            </a:r>
            <a:br>
              <a:rPr lang="de-DE" smtClean="0"/>
            </a:br>
            <a:r>
              <a:rPr lang="de-DE" b="1" smtClean="0"/>
              <a:t>Gesamt Territorium 300 Mio</a:t>
            </a:r>
            <a:r>
              <a:rPr lang="de-DE" smtClean="0"/>
              <a:t>  	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"/>
          <p:cNvSpPr/>
          <p:nvPr userDrawn="1"/>
        </p:nvSpPr>
        <p:spPr>
          <a:xfrm rot="5400000">
            <a:off x="-2767012" y="2767012"/>
            <a:ext cx="6858000" cy="1323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Textfeld 8"/>
          <p:cNvSpPr txBox="1"/>
          <p:nvPr userDrawn="1"/>
        </p:nvSpPr>
        <p:spPr>
          <a:xfrm>
            <a:off x="0" y="2646363"/>
            <a:ext cx="1400175" cy="63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900">
                <a:solidFill>
                  <a:srgbClr val="5F5F5F"/>
                </a:solidFill>
              </a:rPr>
              <a:t>Gesundheitsversorgung Südtirol 2020</a:t>
            </a:r>
          </a:p>
          <a:p>
            <a:pPr algn="ctr">
              <a:defRPr/>
            </a:pPr>
            <a:r>
              <a:rPr lang="de-DE" sz="900">
                <a:solidFill>
                  <a:srgbClr val="5F5F5F"/>
                </a:solidFill>
              </a:rPr>
              <a:t>Entwicklungsleitlinien</a:t>
            </a:r>
            <a:br>
              <a:rPr lang="de-DE" sz="900">
                <a:solidFill>
                  <a:srgbClr val="5F5F5F"/>
                </a:solidFill>
              </a:rPr>
            </a:br>
            <a:endParaRPr lang="de-DE" sz="900">
              <a:solidFill>
                <a:srgbClr val="5F5F5F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8925" y="1600200"/>
            <a:ext cx="80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tift komp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775" y="3552825"/>
            <a:ext cx="11747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kinder komp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00" y="5305425"/>
            <a:ext cx="12065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oma kompr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5250" y="4351338"/>
            <a:ext cx="11747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itelplatzhalter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de-DE" smtClean="0"/>
              <a:t>Titelmasterformat durch Klicken bearbeiten</a:t>
            </a:r>
          </a:p>
        </p:txBody>
      </p:sp>
      <p:sp>
        <p:nvSpPr>
          <p:cNvPr id="71685" name="Textplatzhalt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de-DE" smtClean="0"/>
              <a:t>Formatvorlage des Untertitelmasters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EC29-A9A3-4A7B-9330-0FD5393BE016}" type="datetime1">
              <a:rPr lang="de-DE"/>
              <a:pPr>
                <a:defRPr/>
              </a:pPr>
              <a:t>15.10.2014</a:t>
            </a:fld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C12C-99E7-450B-B5BF-2A3C3B7392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27D04D-6098-45F3-A078-37F867C86A7E}" type="datetime1">
              <a:rPr lang="de-DE"/>
              <a:pPr>
                <a:defRPr/>
              </a:pPr>
              <a:t>15.10.2014</a:t>
            </a:fld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D25C3-1F81-404B-B74A-491FA98000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6B3BBBCF-9D9B-4019-9023-99C87FEBF7FA}" type="slidenum">
              <a:rPr lang="de-DE"/>
              <a:pPr>
                <a:defRPr/>
              </a:pPr>
              <a:t>1</a:t>
            </a:fld>
            <a:endParaRPr lang="de-DE"/>
          </a:p>
        </p:txBody>
      </p:sp>
      <p:sp>
        <p:nvSpPr>
          <p:cNvPr id="4098" name="Titel 1"/>
          <p:cNvSpPr>
            <a:spLocks noGrp="1"/>
          </p:cNvSpPr>
          <p:nvPr>
            <p:ph type="ctrTitle" idx="4294967295"/>
          </p:nvPr>
        </p:nvSpPr>
        <p:spPr>
          <a:xfrm>
            <a:off x="1524000" y="835025"/>
            <a:ext cx="9502775" cy="1793875"/>
          </a:xfrm>
        </p:spPr>
        <p:txBody>
          <a:bodyPr anchor="b"/>
          <a:lstStyle/>
          <a:p>
            <a:pPr algn="ctr" eaLnBrk="1" hangingPunct="1"/>
            <a:r>
              <a:rPr lang="de-DE" sz="4000" b="1" smtClean="0">
                <a:cs typeface="Arial" charset="0"/>
              </a:rPr>
              <a:t>Gesundheitsversorgung Südtirol 2020</a:t>
            </a:r>
            <a:br>
              <a:rPr lang="de-DE" sz="4000" b="1" smtClean="0">
                <a:cs typeface="Arial" charset="0"/>
              </a:rPr>
            </a:br>
            <a:r>
              <a:rPr lang="de-DE" sz="4000" b="1" smtClean="0">
                <a:cs typeface="Arial" charset="0"/>
              </a:rPr>
              <a:t/>
            </a:r>
            <a:br>
              <a:rPr lang="de-DE" sz="4000" b="1" smtClean="0">
                <a:cs typeface="Arial" charset="0"/>
              </a:rPr>
            </a:br>
            <a:r>
              <a:rPr lang="de-DE" sz="4000" b="1" smtClean="0">
                <a:cs typeface="Arial" charset="0"/>
              </a:rPr>
              <a:t>Entwicklungsleitlinien</a:t>
            </a:r>
          </a:p>
        </p:txBody>
      </p:sp>
      <p:sp>
        <p:nvSpPr>
          <p:cNvPr id="4099" name="Untertitel 2"/>
          <p:cNvSpPr>
            <a:spLocks noGrp="1"/>
          </p:cNvSpPr>
          <p:nvPr>
            <p:ph type="subTitle" idx="4294967295"/>
          </p:nvPr>
        </p:nvSpPr>
        <p:spPr>
          <a:xfrm>
            <a:off x="1643063" y="5126038"/>
            <a:ext cx="9144000" cy="126523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de-DE" sz="2400" smtClean="0"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de-DE" sz="2400" smtClean="0">
                <a:cs typeface="Arial" charset="0"/>
              </a:rPr>
              <a:t>Landesrätin Dr.</a:t>
            </a:r>
            <a:r>
              <a:rPr lang="de-DE" sz="2400" baseline="30000" smtClean="0">
                <a:cs typeface="Arial" charset="0"/>
              </a:rPr>
              <a:t>in</a:t>
            </a:r>
            <a:r>
              <a:rPr lang="de-DE" sz="2400" smtClean="0">
                <a:cs typeface="Arial" charset="0"/>
              </a:rPr>
              <a:t> Martha Stocker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de-DE" sz="2400" smtClean="0">
                <a:cs typeface="Arial" charset="0"/>
              </a:rPr>
              <a:t>Bozen, am 16. Oktober 2014</a:t>
            </a:r>
          </a:p>
        </p:txBody>
      </p:sp>
      <p:sp>
        <p:nvSpPr>
          <p:cNvPr id="4100" name="Untertitel 2"/>
          <p:cNvSpPr>
            <a:spLocks/>
          </p:cNvSpPr>
          <p:nvPr/>
        </p:nvSpPr>
        <p:spPr bwMode="auto">
          <a:xfrm>
            <a:off x="1685925" y="3125788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endParaRPr lang="de-DE" sz="2400">
              <a:solidFill>
                <a:srgbClr val="CC0000"/>
              </a:solidFill>
            </a:endParaRPr>
          </a:p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de-DE" sz="2800">
                <a:solidFill>
                  <a:srgbClr val="CC0000"/>
                </a:solidFill>
              </a:rPr>
              <a:t>Resümee der Begegnungen und die nächsten Schritte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uppieren 63"/>
          <p:cNvGrpSpPr>
            <a:grpSpLocks/>
          </p:cNvGrpSpPr>
          <p:nvPr/>
        </p:nvGrpSpPr>
        <p:grpSpPr bwMode="auto">
          <a:xfrm>
            <a:off x="5173663" y="1663700"/>
            <a:ext cx="6018212" cy="5000625"/>
            <a:chOff x="1285852" y="1428736"/>
            <a:chExt cx="5589611" cy="4429156"/>
          </a:xfrm>
        </p:grpSpPr>
        <p:cxnSp>
          <p:nvCxnSpPr>
            <p:cNvPr id="65" name="Gerade Verbindung 64"/>
            <p:cNvCxnSpPr/>
            <p:nvPr/>
          </p:nvCxnSpPr>
          <p:spPr>
            <a:xfrm rot="5400000">
              <a:off x="2368949" y="3793663"/>
              <a:ext cx="3553168" cy="4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/>
          </p:nvCxnSpPr>
          <p:spPr>
            <a:xfrm rot="16200000" flipH="1">
              <a:off x="4241837" y="4580160"/>
              <a:ext cx="1960077" cy="13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>
              <a:stCxn id="76" idx="4"/>
            </p:cNvCxnSpPr>
            <p:nvPr/>
          </p:nvCxnSpPr>
          <p:spPr>
            <a:xfrm rot="16200000" flipH="1">
              <a:off x="2061137" y="4580160"/>
              <a:ext cx="1960077" cy="1327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3" name="Rectangle 7"/>
            <p:cNvSpPr>
              <a:spLocks noChangeArrowheads="1"/>
            </p:cNvSpPr>
            <p:nvPr/>
          </p:nvSpPr>
          <p:spPr bwMode="auto">
            <a:xfrm>
              <a:off x="2428860" y="1428736"/>
              <a:ext cx="3287793" cy="589675"/>
            </a:xfrm>
            <a:prstGeom prst="rect">
              <a:avLst/>
            </a:prstGeom>
            <a:solidFill>
              <a:srgbClr val="FFD8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000" b="1"/>
                <a:t>Gesundheitsbezirk Bozen/Überetsch/Unterland</a:t>
              </a:r>
            </a:p>
            <a:p>
              <a:pPr algn="ctr"/>
              <a:r>
                <a:rPr lang="de-DE" sz="1000"/>
                <a:t>Bezirksleitung</a:t>
              </a:r>
            </a:p>
            <a:p>
              <a:pPr algn="ctr"/>
              <a:r>
                <a:rPr lang="de-DE" sz="800"/>
                <a:t>inkl. Koord. Supportbereich + Sprengel</a:t>
              </a:r>
            </a:p>
          </p:txBody>
        </p:sp>
        <p:sp>
          <p:nvSpPr>
            <p:cNvPr id="28684" name="Rectangle 8"/>
            <p:cNvSpPr>
              <a:spLocks noChangeArrowheads="1"/>
            </p:cNvSpPr>
            <p:nvPr/>
          </p:nvSpPr>
          <p:spPr bwMode="auto">
            <a:xfrm>
              <a:off x="3357554" y="2143116"/>
              <a:ext cx="1562336" cy="3962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900"/>
                <a:t>Schwerpunkt-KH Bozen</a:t>
              </a:r>
            </a:p>
          </p:txBody>
        </p:sp>
        <p:sp>
          <p:nvSpPr>
            <p:cNvPr id="28685" name="Oval 11"/>
            <p:cNvSpPr>
              <a:spLocks noChangeArrowheads="1"/>
            </p:cNvSpPr>
            <p:nvPr/>
          </p:nvSpPr>
          <p:spPr bwMode="auto">
            <a:xfrm>
              <a:off x="5806115" y="1753158"/>
              <a:ext cx="1069348" cy="505968"/>
            </a:xfrm>
            <a:prstGeom prst="ellipse">
              <a:avLst/>
            </a:prstGeom>
            <a:solidFill>
              <a:srgbClr val="DDA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/>
                <a:t>Pflegedienst-</a:t>
              </a:r>
            </a:p>
            <a:p>
              <a:pPr algn="ctr"/>
              <a:r>
                <a:rPr lang="de-DE" sz="800"/>
                <a:t>Leitung</a:t>
              </a:r>
            </a:p>
          </p:txBody>
        </p:sp>
        <p:sp>
          <p:nvSpPr>
            <p:cNvPr id="28686" name="Oval 12"/>
            <p:cNvSpPr>
              <a:spLocks noChangeArrowheads="1"/>
            </p:cNvSpPr>
            <p:nvPr/>
          </p:nvSpPr>
          <p:spPr bwMode="auto">
            <a:xfrm>
              <a:off x="1285852" y="1753158"/>
              <a:ext cx="1069348" cy="505968"/>
            </a:xfrm>
            <a:prstGeom prst="ellipse">
              <a:avLst/>
            </a:prstGeom>
            <a:solidFill>
              <a:srgbClr val="BACD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/>
                <a:t>Medizinische Leitung</a:t>
              </a:r>
            </a:p>
          </p:txBody>
        </p:sp>
        <p:sp>
          <p:nvSpPr>
            <p:cNvPr id="28687" name="Rectangle 22"/>
            <p:cNvSpPr>
              <a:spLocks noChangeArrowheads="1"/>
            </p:cNvSpPr>
            <p:nvPr/>
          </p:nvSpPr>
          <p:spPr bwMode="auto">
            <a:xfrm>
              <a:off x="3357554" y="2714620"/>
              <a:ext cx="1562336" cy="3962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900"/>
                <a:t>6 Sprengel</a:t>
              </a:r>
            </a:p>
          </p:txBody>
        </p:sp>
        <p:cxnSp>
          <p:nvCxnSpPr>
            <p:cNvPr id="73" name="Gerade Verbindung 72"/>
            <p:cNvCxnSpPr/>
            <p:nvPr/>
          </p:nvCxnSpPr>
          <p:spPr>
            <a:xfrm rot="5400000">
              <a:off x="1243678" y="2814395"/>
              <a:ext cx="1085495" cy="1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73"/>
            <p:cNvCxnSpPr/>
            <p:nvPr/>
          </p:nvCxnSpPr>
          <p:spPr>
            <a:xfrm>
              <a:off x="1785688" y="2356750"/>
              <a:ext cx="1571756" cy="28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>
            <a:xfrm rot="5400000">
              <a:off x="5815924" y="2814395"/>
              <a:ext cx="1085495" cy="1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12"/>
            <p:cNvSpPr>
              <a:spLocks noChangeArrowheads="1"/>
            </p:cNvSpPr>
            <p:nvPr/>
          </p:nvSpPr>
          <p:spPr bwMode="auto">
            <a:xfrm>
              <a:off x="2500793" y="3100567"/>
              <a:ext cx="1068970" cy="5061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800" dirty="0"/>
                <a:t>Ärztliche Leitung </a:t>
              </a:r>
            </a:p>
            <a:p>
              <a:pPr algn="ctr">
                <a:defRPr/>
              </a:pPr>
              <a:r>
                <a:rPr lang="de-DE" sz="800" dirty="0"/>
                <a:t>des Territoriums</a:t>
              </a:r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4638734" y="3110409"/>
              <a:ext cx="1068970" cy="5047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800" dirty="0"/>
                <a:t>Pflegedienstleitung </a:t>
              </a:r>
            </a:p>
            <a:p>
              <a:pPr algn="ctr">
                <a:defRPr/>
              </a:pPr>
              <a:r>
                <a:rPr lang="de-DE" sz="800" dirty="0"/>
                <a:t>des Territoriums</a:t>
              </a:r>
            </a:p>
          </p:txBody>
        </p:sp>
        <p:cxnSp>
          <p:nvCxnSpPr>
            <p:cNvPr id="78" name="Gerade Verbindung mit Pfeil 77"/>
            <p:cNvCxnSpPr/>
            <p:nvPr/>
          </p:nvCxnSpPr>
          <p:spPr>
            <a:xfrm rot="10800000">
              <a:off x="4929199" y="2356750"/>
              <a:ext cx="1428735" cy="28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>
              <a:endCxn id="77" idx="6"/>
            </p:cNvCxnSpPr>
            <p:nvPr/>
          </p:nvCxnSpPr>
          <p:spPr>
            <a:xfrm rot="10800000" flipV="1">
              <a:off x="5707705" y="3359286"/>
              <a:ext cx="650230" cy="42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mit Pfeil 79"/>
            <p:cNvCxnSpPr/>
            <p:nvPr/>
          </p:nvCxnSpPr>
          <p:spPr>
            <a:xfrm>
              <a:off x="1785688" y="3357880"/>
              <a:ext cx="7151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>
              <a:stCxn id="76" idx="6"/>
            </p:cNvCxnSpPr>
            <p:nvPr/>
          </p:nvCxnSpPr>
          <p:spPr>
            <a:xfrm>
              <a:off x="3569763" y="3353662"/>
              <a:ext cx="1049803" cy="4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97" name="Rectangle 22"/>
            <p:cNvSpPr>
              <a:spLocks noChangeArrowheads="1"/>
            </p:cNvSpPr>
            <p:nvPr/>
          </p:nvSpPr>
          <p:spPr bwMode="ltGray">
            <a:xfrm>
              <a:off x="3571868" y="3786191"/>
              <a:ext cx="1071570" cy="2857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700"/>
                <a:t>Sprengel 1</a:t>
              </a:r>
            </a:p>
          </p:txBody>
        </p:sp>
        <p:sp>
          <p:nvSpPr>
            <p:cNvPr id="28698" name="Rectangle 22"/>
            <p:cNvSpPr>
              <a:spLocks noChangeArrowheads="1"/>
            </p:cNvSpPr>
            <p:nvPr/>
          </p:nvSpPr>
          <p:spPr bwMode="ltGray">
            <a:xfrm>
              <a:off x="3571868" y="4143380"/>
              <a:ext cx="1071570" cy="2857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700"/>
                <a:t>Sprengel 2</a:t>
              </a:r>
            </a:p>
          </p:txBody>
        </p:sp>
        <p:sp>
          <p:nvSpPr>
            <p:cNvPr id="28699" name="Rectangle 22"/>
            <p:cNvSpPr>
              <a:spLocks noChangeArrowheads="1"/>
            </p:cNvSpPr>
            <p:nvPr/>
          </p:nvSpPr>
          <p:spPr bwMode="ltGray">
            <a:xfrm>
              <a:off x="3571868" y="4500570"/>
              <a:ext cx="1071570" cy="2857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700"/>
                <a:t>Sprengel 3</a:t>
              </a:r>
            </a:p>
          </p:txBody>
        </p:sp>
        <p:sp>
          <p:nvSpPr>
            <p:cNvPr id="28700" name="Rectangle 22"/>
            <p:cNvSpPr>
              <a:spLocks noChangeArrowheads="1"/>
            </p:cNvSpPr>
            <p:nvPr/>
          </p:nvSpPr>
          <p:spPr bwMode="ltGray">
            <a:xfrm>
              <a:off x="3571868" y="4857760"/>
              <a:ext cx="1071570" cy="2857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700"/>
                <a:t>Sprengel 4</a:t>
              </a:r>
            </a:p>
          </p:txBody>
        </p:sp>
        <p:sp>
          <p:nvSpPr>
            <p:cNvPr id="28701" name="Rectangle 22"/>
            <p:cNvSpPr>
              <a:spLocks noChangeArrowheads="1"/>
            </p:cNvSpPr>
            <p:nvPr/>
          </p:nvSpPr>
          <p:spPr bwMode="ltGray">
            <a:xfrm>
              <a:off x="3571868" y="5214950"/>
              <a:ext cx="1071570" cy="2857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700"/>
                <a:t>Sprengel 5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ltGray">
            <a:xfrm>
              <a:off x="3571868" y="5572140"/>
              <a:ext cx="1071570" cy="2857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700"/>
                <a:t>Sprengel 6</a:t>
              </a:r>
            </a:p>
          </p:txBody>
        </p:sp>
        <p:sp>
          <p:nvSpPr>
            <p:cNvPr id="88" name="Abgerundetes Rechteck 87"/>
            <p:cNvSpPr/>
            <p:nvPr/>
          </p:nvSpPr>
          <p:spPr>
            <a:xfrm>
              <a:off x="2571566" y="3786735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Hausärzte und Fachärzte im Sprengel</a:t>
              </a:r>
            </a:p>
          </p:txBody>
        </p:sp>
        <p:sp>
          <p:nvSpPr>
            <p:cNvPr id="89" name="Abgerundetes Rechteck 88"/>
            <p:cNvSpPr/>
            <p:nvPr/>
          </p:nvSpPr>
          <p:spPr>
            <a:xfrm>
              <a:off x="2571566" y="4143879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Hausärzte und Fachärzte im Sprengel</a:t>
              </a:r>
            </a:p>
          </p:txBody>
        </p:sp>
        <p:sp>
          <p:nvSpPr>
            <p:cNvPr id="90" name="Abgerundetes Rechteck 89"/>
            <p:cNvSpPr/>
            <p:nvPr/>
          </p:nvSpPr>
          <p:spPr>
            <a:xfrm>
              <a:off x="2571566" y="4501024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Hausärzte und Fachärzte im Sprengel</a:t>
              </a:r>
            </a:p>
          </p:txBody>
        </p:sp>
        <p:sp>
          <p:nvSpPr>
            <p:cNvPr id="91" name="Abgerundetes Rechteck 90"/>
            <p:cNvSpPr/>
            <p:nvPr/>
          </p:nvSpPr>
          <p:spPr>
            <a:xfrm>
              <a:off x="2571566" y="4858169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Hausärzte und Fachärzte im Sprengel</a:t>
              </a:r>
            </a:p>
          </p:txBody>
        </p:sp>
        <p:sp>
          <p:nvSpPr>
            <p:cNvPr id="92" name="Abgerundetes Rechteck 91"/>
            <p:cNvSpPr/>
            <p:nvPr/>
          </p:nvSpPr>
          <p:spPr>
            <a:xfrm>
              <a:off x="2571566" y="5215313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Hausärzte und Fachärzte im Sprengel</a:t>
              </a:r>
            </a:p>
          </p:txBody>
        </p:sp>
        <p:sp>
          <p:nvSpPr>
            <p:cNvPr id="93" name="Abgerundetes Rechteck 92"/>
            <p:cNvSpPr/>
            <p:nvPr/>
          </p:nvSpPr>
          <p:spPr>
            <a:xfrm>
              <a:off x="2571566" y="5572458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Hausärzte und Fachärzte im Sprengel</a:t>
              </a:r>
            </a:p>
          </p:txBody>
        </p:sp>
        <p:sp>
          <p:nvSpPr>
            <p:cNvPr id="94" name="Abgerundetes Rechteck 93"/>
            <p:cNvSpPr/>
            <p:nvPr/>
          </p:nvSpPr>
          <p:spPr>
            <a:xfrm>
              <a:off x="4715405" y="3786735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Koordinator Pflege</a:t>
              </a:r>
            </a:p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im Sprengel</a:t>
              </a:r>
            </a:p>
          </p:txBody>
        </p:sp>
        <p:sp>
          <p:nvSpPr>
            <p:cNvPr id="95" name="Abgerundetes Rechteck 94"/>
            <p:cNvSpPr/>
            <p:nvPr/>
          </p:nvSpPr>
          <p:spPr>
            <a:xfrm>
              <a:off x="4715405" y="4143879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Koordinator Pflege</a:t>
              </a:r>
            </a:p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im Sprengel</a:t>
              </a:r>
            </a:p>
          </p:txBody>
        </p:sp>
        <p:sp>
          <p:nvSpPr>
            <p:cNvPr id="96" name="Abgerundetes Rechteck 95"/>
            <p:cNvSpPr/>
            <p:nvPr/>
          </p:nvSpPr>
          <p:spPr>
            <a:xfrm>
              <a:off x="4715405" y="4501024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Koordinator Pflege</a:t>
              </a:r>
            </a:p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im Sprengel</a:t>
              </a:r>
            </a:p>
          </p:txBody>
        </p:sp>
        <p:sp>
          <p:nvSpPr>
            <p:cNvPr id="97" name="Abgerundetes Rechteck 96"/>
            <p:cNvSpPr/>
            <p:nvPr/>
          </p:nvSpPr>
          <p:spPr>
            <a:xfrm>
              <a:off x="4715405" y="4858169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Koordinator Pflege</a:t>
              </a:r>
            </a:p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im Sprengel</a:t>
              </a:r>
            </a:p>
          </p:txBody>
        </p:sp>
        <p:sp>
          <p:nvSpPr>
            <p:cNvPr id="98" name="Abgerundetes Rechteck 97"/>
            <p:cNvSpPr/>
            <p:nvPr/>
          </p:nvSpPr>
          <p:spPr>
            <a:xfrm>
              <a:off x="4715405" y="5215313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Koordinator Pflege</a:t>
              </a:r>
            </a:p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im Sprengel</a:t>
              </a:r>
            </a:p>
          </p:txBody>
        </p:sp>
        <p:sp>
          <p:nvSpPr>
            <p:cNvPr id="99" name="Abgerundetes Rechteck 98"/>
            <p:cNvSpPr/>
            <p:nvPr/>
          </p:nvSpPr>
          <p:spPr>
            <a:xfrm>
              <a:off x="4715405" y="5572458"/>
              <a:ext cx="928899" cy="28543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Koordinator Pflege</a:t>
              </a:r>
            </a:p>
            <a:p>
              <a:pPr algn="ctr">
                <a:defRPr/>
              </a:pPr>
              <a:r>
                <a:rPr lang="de-DE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im Sprengel</a:t>
              </a:r>
            </a:p>
          </p:txBody>
        </p:sp>
      </p:grpSp>
      <p:sp>
        <p:nvSpPr>
          <p:cNvPr id="17" name="Rechteck 16"/>
          <p:cNvSpPr/>
          <p:nvPr/>
        </p:nvSpPr>
        <p:spPr>
          <a:xfrm>
            <a:off x="2049463" y="1855788"/>
            <a:ext cx="2601912" cy="4708525"/>
          </a:xfrm>
          <a:prstGeom prst="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2000" b="1">
              <a:latin typeface="Arial" charset="0"/>
              <a:cs typeface="Arial" charset="0"/>
            </a:endParaRPr>
          </a:p>
          <a:p>
            <a:pPr algn="ctr">
              <a:defRPr/>
            </a:pPr>
            <a:endParaRPr lang="de-DE" sz="2000" b="1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de-DE" sz="2400" b="1">
                <a:latin typeface="Arial" charset="0"/>
                <a:cs typeface="Arial" charset="0"/>
              </a:rPr>
              <a:t>Organigramm des Territoriums</a:t>
            </a:r>
          </a:p>
          <a:p>
            <a:pPr algn="ctr">
              <a:defRPr/>
            </a:pPr>
            <a:endParaRPr lang="de-DE" sz="2400" b="1">
              <a:latin typeface="Arial" charset="0"/>
              <a:cs typeface="Arial" charset="0"/>
            </a:endParaRPr>
          </a:p>
        </p:txBody>
      </p:sp>
      <p:sp>
        <p:nvSpPr>
          <p:cNvPr id="28675" name="Titel 1"/>
          <p:cNvSpPr>
            <a:spLocks/>
          </p:cNvSpPr>
          <p:nvPr/>
        </p:nvSpPr>
        <p:spPr bwMode="auto">
          <a:xfrm>
            <a:off x="1587500" y="361950"/>
            <a:ext cx="97663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de-DE" sz="2800" b="1"/>
              <a:t>Die betriebliche Organisation neu ordnen</a:t>
            </a:r>
          </a:p>
        </p:txBody>
      </p:sp>
      <p:sp>
        <p:nvSpPr>
          <p:cNvPr id="8" name="Richtungspfeil 7"/>
          <p:cNvSpPr/>
          <p:nvPr/>
        </p:nvSpPr>
        <p:spPr>
          <a:xfrm>
            <a:off x="305271" y="403226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0863" y="58420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88AF96A3-FE80-4EF1-BB9C-079988A074D9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7" name="Richtungspfeil 6"/>
          <p:cNvSpPr/>
          <p:nvPr/>
        </p:nvSpPr>
        <p:spPr>
          <a:xfrm>
            <a:off x="5711825" y="3505200"/>
            <a:ext cx="546100" cy="2730500"/>
          </a:xfrm>
          <a:prstGeom prst="homePlate">
            <a:avLst>
              <a:gd name="adj" fmla="val 9537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0723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10163175" cy="944563"/>
          </a:xfrm>
        </p:spPr>
        <p:txBody>
          <a:bodyPr/>
          <a:lstStyle/>
          <a:p>
            <a:pPr eaLnBrk="1" hangingPunct="1"/>
            <a:r>
              <a:rPr lang="de-DE" sz="3200" b="1" smtClean="0"/>
              <a:t>Das Resümee aus den bisherigen Begegungen:</a:t>
            </a:r>
          </a:p>
        </p:txBody>
      </p:sp>
      <p:sp>
        <p:nvSpPr>
          <p:cNvPr id="30724" name="Inhaltsplatzhalter 2"/>
          <p:cNvSpPr>
            <a:spLocks noGrp="1"/>
          </p:cNvSpPr>
          <p:nvPr>
            <p:ph idx="4294967295"/>
          </p:nvPr>
        </p:nvSpPr>
        <p:spPr>
          <a:xfrm>
            <a:off x="1828800" y="3332163"/>
            <a:ext cx="4240213" cy="2943225"/>
          </a:xfrm>
        </p:spPr>
        <p:txBody>
          <a:bodyPr lIns="180000" rIns="144000"/>
          <a:lstStyle/>
          <a:p>
            <a:pPr marL="533400" indent="-533400" eaLnBrk="1" hangingPunct="1">
              <a:buFont typeface="Arial" charset="0"/>
              <a:buNone/>
            </a:pPr>
            <a:r>
              <a:rPr lang="de-DE" sz="2000" b="1" smtClean="0">
                <a:cs typeface="Arial" charset="0"/>
              </a:rPr>
              <a:t>Herausforderungen</a:t>
            </a:r>
            <a:r>
              <a:rPr lang="de-DE" sz="2000" smtClean="0">
                <a:cs typeface="Arial" charset="0"/>
              </a:rPr>
              <a:t> </a:t>
            </a:r>
            <a:br>
              <a:rPr lang="de-DE" sz="2000" smtClean="0">
                <a:cs typeface="Arial" charset="0"/>
              </a:rPr>
            </a:br>
            <a:endParaRPr lang="de-DE" sz="2000" smtClean="0">
              <a:cs typeface="Arial" charset="0"/>
            </a:endParaRPr>
          </a:p>
          <a:p>
            <a:pPr marL="533400" indent="-533400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Calibri Light" pitchFamily="34" charset="0"/>
              <a:buAutoNum type="arabicPeriod"/>
            </a:pPr>
            <a:r>
              <a:rPr lang="de-DE" sz="2000" smtClean="0">
                <a:cs typeface="Arial" charset="0"/>
              </a:rPr>
              <a:t>Alternde Bevölkerung</a:t>
            </a:r>
          </a:p>
          <a:p>
            <a:pPr marL="533400" indent="-533400" eaLnBrk="1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Font typeface="Calibri Light" pitchFamily="34" charset="0"/>
              <a:buAutoNum type="arabicPeriod"/>
            </a:pPr>
            <a:r>
              <a:rPr lang="de-DE" sz="2000" smtClean="0">
                <a:cs typeface="Arial" charset="0"/>
              </a:rPr>
              <a:t>Geänderte Erwartungen</a:t>
            </a:r>
          </a:p>
          <a:p>
            <a:pPr marL="533400" indent="-533400" eaLnBrk="1" hangingPunct="1">
              <a:spcBef>
                <a:spcPct val="0"/>
              </a:spcBef>
              <a:spcAft>
                <a:spcPts val="2400"/>
              </a:spcAft>
              <a:buFont typeface="Calibri Light" pitchFamily="34" charset="0"/>
              <a:buAutoNum type="arabicPeriod"/>
            </a:pPr>
            <a:r>
              <a:rPr lang="de-DE" sz="2000" smtClean="0">
                <a:cs typeface="Arial" charset="0"/>
              </a:rPr>
              <a:t>Fachärzte-Mangel</a:t>
            </a:r>
          </a:p>
          <a:p>
            <a:pPr marL="533400" indent="-533400" eaLnBrk="1" hangingPunct="1">
              <a:spcBef>
                <a:spcPct val="0"/>
              </a:spcBef>
              <a:spcAft>
                <a:spcPts val="2400"/>
              </a:spcAft>
              <a:buFont typeface="Calibri Light" pitchFamily="34" charset="0"/>
              <a:buAutoNum type="arabicPeriod"/>
            </a:pPr>
            <a:r>
              <a:rPr lang="de-DE" sz="2000" smtClean="0">
                <a:cs typeface="Arial" charset="0"/>
              </a:rPr>
              <a:t>Geänderte rechtliche Rahmenbedingungen</a:t>
            </a:r>
          </a:p>
          <a:p>
            <a:pPr marL="533400" indent="-533400" eaLnBrk="1" hangingPunct="1">
              <a:spcBef>
                <a:spcPct val="0"/>
              </a:spcBef>
              <a:spcAft>
                <a:spcPts val="2400"/>
              </a:spcAft>
              <a:buFont typeface="Calibri Light" pitchFamily="34" charset="0"/>
              <a:buAutoNum type="arabicPeriod"/>
            </a:pPr>
            <a:endParaRPr lang="de-DE" sz="2000" smtClean="0">
              <a:cs typeface="Arial" charset="0"/>
            </a:endParaRPr>
          </a:p>
        </p:txBody>
      </p:sp>
      <p:sp>
        <p:nvSpPr>
          <p:cNvPr id="30725" name="Inhaltsplatzhalter 2"/>
          <p:cNvSpPr txBox="1">
            <a:spLocks/>
          </p:cNvSpPr>
          <p:nvPr/>
        </p:nvSpPr>
        <p:spPr bwMode="auto">
          <a:xfrm>
            <a:off x="6257925" y="3167063"/>
            <a:ext cx="580231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rIns="144000"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de-DE" sz="2000" b="1"/>
              <a:t>   Leitlinien</a:t>
            </a:r>
          </a:p>
          <a:p>
            <a:pPr>
              <a:lnSpc>
                <a:spcPts val="2600"/>
              </a:lnSpc>
              <a:buFont typeface="Arial" charset="0"/>
              <a:buNone/>
            </a:pPr>
            <a:r>
              <a:rPr lang="de-DE" sz="2000" b="1"/>
              <a:t>	</a:t>
            </a:r>
          </a:p>
          <a:p>
            <a:pPr>
              <a:lnSpc>
                <a:spcPts val="2600"/>
              </a:lnSpc>
              <a:buFont typeface="Arial" charset="0"/>
              <a:buNone/>
            </a:pPr>
            <a:r>
              <a:rPr lang="de-DE" sz="2000" b="1"/>
              <a:t>	</a:t>
            </a:r>
            <a:r>
              <a:rPr lang="de-DE" sz="2000"/>
              <a:t>Gesundheitliche Nahversorgung stärken</a:t>
            </a:r>
          </a:p>
          <a:p>
            <a:pPr>
              <a:lnSpc>
                <a:spcPts val="2600"/>
              </a:lnSpc>
              <a:buFont typeface="Arial" charset="0"/>
              <a:buNone/>
            </a:pPr>
            <a:r>
              <a:rPr lang="de-DE" sz="2000" b="1"/>
              <a:t>	</a:t>
            </a:r>
          </a:p>
          <a:p>
            <a:pPr>
              <a:lnSpc>
                <a:spcPts val="2600"/>
              </a:lnSpc>
              <a:buFont typeface="Arial" charset="0"/>
              <a:buNone/>
            </a:pPr>
            <a:r>
              <a:rPr lang="de-DE" sz="2000" b="1"/>
              <a:t>	</a:t>
            </a:r>
            <a:r>
              <a:rPr lang="de-DE" sz="2000"/>
              <a:t>Langfristige Finanzierbarkeit sichern</a:t>
            </a:r>
          </a:p>
          <a:p>
            <a:pPr>
              <a:lnSpc>
                <a:spcPts val="2600"/>
              </a:lnSpc>
              <a:buFont typeface="Arial" charset="0"/>
              <a:buNone/>
            </a:pPr>
            <a:endParaRPr lang="de-DE" sz="2000"/>
          </a:p>
          <a:p>
            <a:pPr>
              <a:lnSpc>
                <a:spcPts val="2600"/>
              </a:lnSpc>
              <a:buFont typeface="Arial" charset="0"/>
              <a:buNone/>
            </a:pPr>
            <a:r>
              <a:rPr lang="de-DE" sz="2000"/>
              <a:t>	Betriebliche Organisation neu ordnen</a:t>
            </a:r>
            <a:endParaRPr lang="de-DE" sz="2000" b="1"/>
          </a:p>
        </p:txBody>
      </p:sp>
      <p:sp>
        <p:nvSpPr>
          <p:cNvPr id="30726" name="Inhaltsplatzhalter 2"/>
          <p:cNvSpPr txBox="1">
            <a:spLocks/>
          </p:cNvSpPr>
          <p:nvPr/>
        </p:nvSpPr>
        <p:spPr bwMode="auto">
          <a:xfrm>
            <a:off x="1919288" y="1535113"/>
            <a:ext cx="94567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rIns="144000" anchor="ctr"/>
          <a:lstStyle/>
          <a:p>
            <a:pPr algn="ctr">
              <a:lnSpc>
                <a:spcPts val="3100"/>
              </a:lnSpc>
              <a:buFont typeface="Arial" charset="0"/>
              <a:buNone/>
            </a:pPr>
            <a:r>
              <a:rPr lang="de-DE" sz="4000" b="1">
                <a:solidFill>
                  <a:srgbClr val="CC0000"/>
                </a:solidFill>
              </a:rPr>
              <a:t>Reform notwendig!</a:t>
            </a:r>
          </a:p>
        </p:txBody>
      </p:sp>
      <p:cxnSp>
        <p:nvCxnSpPr>
          <p:cNvPr id="13" name="Gerader Verbinder 12"/>
          <p:cNvCxnSpPr/>
          <p:nvPr/>
        </p:nvCxnSpPr>
        <p:spPr>
          <a:xfrm flipH="1">
            <a:off x="1982788" y="2406650"/>
            <a:ext cx="9144000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548438" y="3978275"/>
            <a:ext cx="612775" cy="49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Ellipse 24"/>
          <p:cNvSpPr/>
          <p:nvPr/>
        </p:nvSpPr>
        <p:spPr>
          <a:xfrm>
            <a:off x="6538913" y="4625975"/>
            <a:ext cx="612775" cy="49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0730" name="Titel 1"/>
          <p:cNvSpPr>
            <a:spLocks/>
          </p:cNvSpPr>
          <p:nvPr/>
        </p:nvSpPr>
        <p:spPr bwMode="auto">
          <a:xfrm>
            <a:off x="1920875" y="2524125"/>
            <a:ext cx="61531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de-DE" sz="2400" b="1"/>
              <a:t>Mehrheitliche Zustimmung für:</a:t>
            </a:r>
          </a:p>
        </p:txBody>
      </p:sp>
      <p:sp>
        <p:nvSpPr>
          <p:cNvPr id="3" name="Ellipse 24"/>
          <p:cNvSpPr/>
          <p:nvPr/>
        </p:nvSpPr>
        <p:spPr>
          <a:xfrm>
            <a:off x="6538913" y="5292725"/>
            <a:ext cx="612775" cy="49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444D72-2A3A-4A24-BE65-B38D5DBE22DE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ichtungspfeil 6"/>
          <p:cNvSpPr/>
          <p:nvPr/>
        </p:nvSpPr>
        <p:spPr>
          <a:xfrm>
            <a:off x="1990725" y="2400300"/>
            <a:ext cx="546100" cy="2730500"/>
          </a:xfrm>
          <a:prstGeom prst="homePlate">
            <a:avLst>
              <a:gd name="adj" fmla="val 9537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2771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10163175" cy="944563"/>
          </a:xfrm>
        </p:spPr>
        <p:txBody>
          <a:bodyPr/>
          <a:lstStyle/>
          <a:p>
            <a:pPr eaLnBrk="1" hangingPunct="1"/>
            <a:r>
              <a:rPr lang="de-DE" sz="3200" b="1" smtClean="0"/>
              <a:t>Das Resümee aus den bisherigen Begegungen:</a:t>
            </a:r>
          </a:p>
        </p:txBody>
      </p:sp>
      <p:sp>
        <p:nvSpPr>
          <p:cNvPr id="32772" name="Inhaltsplatzhalter 2"/>
          <p:cNvSpPr txBox="1">
            <a:spLocks/>
          </p:cNvSpPr>
          <p:nvPr/>
        </p:nvSpPr>
        <p:spPr bwMode="auto">
          <a:xfrm>
            <a:off x="1919288" y="1535113"/>
            <a:ext cx="94567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rIns="144000" anchor="ctr"/>
          <a:lstStyle/>
          <a:p>
            <a:pPr algn="ctr">
              <a:lnSpc>
                <a:spcPts val="3100"/>
              </a:lnSpc>
              <a:buFont typeface="Arial" charset="0"/>
              <a:buNone/>
            </a:pPr>
            <a:r>
              <a:rPr lang="de-DE" sz="4000" b="1">
                <a:solidFill>
                  <a:srgbClr val="CC0000"/>
                </a:solidFill>
              </a:rPr>
              <a:t>Reform notwendig!</a:t>
            </a:r>
          </a:p>
        </p:txBody>
      </p:sp>
      <p:cxnSp>
        <p:nvCxnSpPr>
          <p:cNvPr id="13" name="Gerader Verbinder 12"/>
          <p:cNvCxnSpPr/>
          <p:nvPr/>
        </p:nvCxnSpPr>
        <p:spPr>
          <a:xfrm flipH="1">
            <a:off x="1982788" y="2292350"/>
            <a:ext cx="9144000" cy="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4" name="Group 11"/>
          <p:cNvGrpSpPr>
            <a:grpSpLocks/>
          </p:cNvGrpSpPr>
          <p:nvPr/>
        </p:nvGrpSpPr>
        <p:grpSpPr bwMode="auto">
          <a:xfrm>
            <a:off x="2401888" y="3328988"/>
            <a:ext cx="7705725" cy="857250"/>
            <a:chOff x="1855" y="2187"/>
            <a:chExt cx="4854" cy="540"/>
          </a:xfrm>
        </p:grpSpPr>
        <p:sp>
          <p:nvSpPr>
            <p:cNvPr id="32777" name="Inhaltsplatzhalter 2"/>
            <p:cNvSpPr txBox="1">
              <a:spLocks/>
            </p:cNvSpPr>
            <p:nvPr/>
          </p:nvSpPr>
          <p:spPr bwMode="auto">
            <a:xfrm>
              <a:off x="1855" y="2187"/>
              <a:ext cx="4854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0" rIns="144000" anchor="ctr"/>
            <a:lstStyle/>
            <a:p>
              <a:pPr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de-DE" sz="2000" b="1"/>
                <a:t>   	</a:t>
              </a:r>
            </a:p>
            <a:p>
              <a:pPr>
                <a:lnSpc>
                  <a:spcPts val="2600"/>
                </a:lnSpc>
                <a:buFont typeface="Arial" charset="0"/>
                <a:buNone/>
              </a:pPr>
              <a:r>
                <a:rPr lang="de-DE" sz="2000" b="1"/>
                <a:t>	</a:t>
              </a:r>
              <a:r>
                <a:rPr lang="de-DE" sz="2000"/>
                <a:t>Die beste Qualität in</a:t>
              </a:r>
              <a:r>
                <a:rPr lang="de-DE" sz="2000" b="1"/>
                <a:t> </a:t>
              </a:r>
              <a:r>
                <a:rPr lang="de-DE" sz="2000"/>
                <a:t>7 Krankenhäusern schaffen</a:t>
              </a:r>
            </a:p>
            <a:p>
              <a:pPr>
                <a:lnSpc>
                  <a:spcPts val="2600"/>
                </a:lnSpc>
                <a:buFont typeface="Arial" charset="0"/>
                <a:buNone/>
              </a:pPr>
              <a:r>
                <a:rPr lang="de-DE" sz="2000" b="1"/>
                <a:t>		</a:t>
              </a:r>
            </a:p>
          </p:txBody>
        </p:sp>
        <p:sp>
          <p:nvSpPr>
            <p:cNvPr id="25" name="Ellipse 24"/>
            <p:cNvSpPr/>
            <p:nvPr/>
          </p:nvSpPr>
          <p:spPr>
            <a:xfrm>
              <a:off x="2067" y="2266"/>
              <a:ext cx="386" cy="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24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sp>
        <p:nvSpPr>
          <p:cNvPr id="32775" name="Titel 1"/>
          <p:cNvSpPr>
            <a:spLocks/>
          </p:cNvSpPr>
          <p:nvPr/>
        </p:nvSpPr>
        <p:spPr bwMode="auto">
          <a:xfrm>
            <a:off x="2330450" y="2524125"/>
            <a:ext cx="61531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de-DE" sz="2400" b="1"/>
              <a:t>Diskussionsbedarf zur Leitlinie </a:t>
            </a:r>
          </a:p>
        </p:txBody>
      </p:sp>
      <p:sp>
        <p:nvSpPr>
          <p:cNvPr id="32776" name="Inhaltsplatzhalter 2"/>
          <p:cNvSpPr txBox="1">
            <a:spLocks/>
          </p:cNvSpPr>
          <p:nvPr/>
        </p:nvSpPr>
        <p:spPr bwMode="auto">
          <a:xfrm>
            <a:off x="4402138" y="4433888"/>
            <a:ext cx="6934200" cy="1914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180000" rIns="144000"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de-DE" sz="1600" b="1" i="1"/>
          </a:p>
          <a:p>
            <a:pPr>
              <a:lnSpc>
                <a:spcPts val="2600"/>
              </a:lnSpc>
              <a:buFont typeface="Arial" charset="0"/>
              <a:buNone/>
            </a:pPr>
            <a:r>
              <a:rPr lang="de-DE" sz="1600" b="1" i="1"/>
              <a:t>   Große Identifikation mit der eigenen Struktur!</a:t>
            </a:r>
          </a:p>
          <a:p>
            <a:pPr>
              <a:lnSpc>
                <a:spcPts val="2600"/>
              </a:lnSpc>
              <a:buFont typeface="Arial" charset="0"/>
              <a:buNone/>
            </a:pPr>
            <a:r>
              <a:rPr lang="de-DE" sz="1600" b="1" i="1"/>
              <a:t>	</a:t>
            </a:r>
          </a:p>
          <a:p>
            <a:pPr>
              <a:lnSpc>
                <a:spcPts val="2600"/>
              </a:lnSpc>
              <a:buFont typeface="Arial" charset="0"/>
              <a:buNone/>
            </a:pPr>
            <a:r>
              <a:rPr lang="de-DE" sz="1600" b="1" i="1"/>
              <a:t> 	Viel Engagement!</a:t>
            </a:r>
          </a:p>
          <a:p>
            <a:pPr>
              <a:lnSpc>
                <a:spcPts val="2600"/>
              </a:lnSpc>
              <a:buFont typeface="Arial" charset="0"/>
              <a:buNone/>
            </a:pPr>
            <a:endParaRPr lang="de-DE" sz="1600" b="1" i="1"/>
          </a:p>
          <a:p>
            <a:pPr>
              <a:lnSpc>
                <a:spcPts val="2600"/>
              </a:lnSpc>
              <a:buFont typeface="Arial" charset="0"/>
              <a:buNone/>
            </a:pPr>
            <a:r>
              <a:rPr lang="de-DE" sz="1600" b="1" i="1"/>
              <a:t>		Unterschiedliche Meinungen zum Was und Wo!</a:t>
            </a:r>
          </a:p>
          <a:p>
            <a:pPr>
              <a:lnSpc>
                <a:spcPts val="2600"/>
              </a:lnSpc>
              <a:buFont typeface="Arial" charset="0"/>
              <a:buNone/>
            </a:pPr>
            <a:endParaRPr lang="de-DE" sz="1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E76A48C-33CF-4BAA-9AE9-0F54188422D9}" type="slidenum">
              <a:rPr lang="de-DE"/>
              <a:pPr>
                <a:defRPr/>
              </a:pPr>
              <a:t>13</a:t>
            </a:fld>
            <a:endParaRPr lang="de-DE"/>
          </a:p>
        </p:txBody>
      </p:sp>
      <p:sp>
        <p:nvSpPr>
          <p:cNvPr id="34818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9766300" cy="944563"/>
          </a:xfrm>
        </p:spPr>
        <p:txBody>
          <a:bodyPr/>
          <a:lstStyle/>
          <a:p>
            <a:pPr eaLnBrk="1" hangingPunct="1"/>
            <a:r>
              <a:rPr lang="de-DE" sz="2800" b="1" smtClean="0">
                <a:cs typeface="Arial" charset="0"/>
              </a:rPr>
              <a:t>Die nächsten Schritte</a:t>
            </a:r>
          </a:p>
        </p:txBody>
      </p:sp>
      <p:grpSp>
        <p:nvGrpSpPr>
          <p:cNvPr id="34819" name="Group 18"/>
          <p:cNvGrpSpPr>
            <a:grpSpLocks/>
          </p:cNvGrpSpPr>
          <p:nvPr/>
        </p:nvGrpSpPr>
        <p:grpSpPr bwMode="auto">
          <a:xfrm>
            <a:off x="1587500" y="2282825"/>
            <a:ext cx="10048875" cy="385763"/>
            <a:chOff x="1000" y="1642"/>
            <a:chExt cx="6330" cy="243"/>
          </a:xfrm>
        </p:grpSpPr>
        <p:sp>
          <p:nvSpPr>
            <p:cNvPr id="34831" name="Textfeld 3"/>
            <p:cNvSpPr txBox="1">
              <a:spLocks noChangeArrowheads="1"/>
            </p:cNvSpPr>
            <p:nvPr/>
          </p:nvSpPr>
          <p:spPr bwMode="auto">
            <a:xfrm>
              <a:off x="1984" y="1642"/>
              <a:ext cx="5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/>
              <a:r>
                <a:rPr lang="de-DE"/>
                <a:t>Präsentation der Pasdera-Datenbank</a:t>
              </a:r>
            </a:p>
          </p:txBody>
        </p:sp>
        <p:sp>
          <p:nvSpPr>
            <p:cNvPr id="34832" name="Textfeld 8"/>
            <p:cNvSpPr txBox="1">
              <a:spLocks noChangeArrowheads="1"/>
            </p:cNvSpPr>
            <p:nvPr/>
          </p:nvSpPr>
          <p:spPr bwMode="auto">
            <a:xfrm>
              <a:off x="1000" y="1654"/>
              <a:ext cx="9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/>
                <a:t>Mitte Nov.</a:t>
              </a:r>
            </a:p>
          </p:txBody>
        </p:sp>
      </p:grpSp>
      <p:sp>
        <p:nvSpPr>
          <p:cNvPr id="34820" name="Textfeld 5"/>
          <p:cNvSpPr txBox="1">
            <a:spLocks noChangeArrowheads="1"/>
          </p:cNvSpPr>
          <p:nvPr/>
        </p:nvSpPr>
        <p:spPr bwMode="auto">
          <a:xfrm>
            <a:off x="3149600" y="1571625"/>
            <a:ext cx="8486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Aussprache mit Gesundheitsministerin Beatrice Lorenzin </a:t>
            </a:r>
          </a:p>
        </p:txBody>
      </p:sp>
      <p:sp>
        <p:nvSpPr>
          <p:cNvPr id="34821" name="Textfeld 10"/>
          <p:cNvSpPr txBox="1">
            <a:spLocks noChangeArrowheads="1"/>
          </p:cNvSpPr>
          <p:nvPr/>
        </p:nvSpPr>
        <p:spPr bwMode="auto">
          <a:xfrm>
            <a:off x="1587500" y="1571625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22.10.14</a:t>
            </a:r>
          </a:p>
        </p:txBody>
      </p:sp>
      <p:grpSp>
        <p:nvGrpSpPr>
          <p:cNvPr id="34822" name="Group 19"/>
          <p:cNvGrpSpPr>
            <a:grpSpLocks/>
          </p:cNvGrpSpPr>
          <p:nvPr/>
        </p:nvGrpSpPr>
        <p:grpSpPr bwMode="auto">
          <a:xfrm>
            <a:off x="1587500" y="4064000"/>
            <a:ext cx="10048875" cy="385763"/>
            <a:chOff x="1000" y="1642"/>
            <a:chExt cx="6330" cy="243"/>
          </a:xfrm>
        </p:grpSpPr>
        <p:sp>
          <p:nvSpPr>
            <p:cNvPr id="34829" name="Textfeld 3"/>
            <p:cNvSpPr txBox="1">
              <a:spLocks noChangeArrowheads="1"/>
            </p:cNvSpPr>
            <p:nvPr/>
          </p:nvSpPr>
          <p:spPr bwMode="auto">
            <a:xfrm>
              <a:off x="1984" y="1642"/>
              <a:ext cx="5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/>
              <a:r>
                <a:rPr lang="de-DE"/>
                <a:t>Anhörung im Südtiroler Landtag</a:t>
              </a:r>
            </a:p>
          </p:txBody>
        </p:sp>
        <p:sp>
          <p:nvSpPr>
            <p:cNvPr id="34830" name="Textfeld 8"/>
            <p:cNvSpPr txBox="1">
              <a:spLocks noChangeArrowheads="1"/>
            </p:cNvSpPr>
            <p:nvPr/>
          </p:nvSpPr>
          <p:spPr bwMode="auto">
            <a:xfrm>
              <a:off x="1000" y="1654"/>
              <a:ext cx="9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/>
                <a:t>Ende Nov.</a:t>
              </a:r>
            </a:p>
          </p:txBody>
        </p:sp>
      </p:grpSp>
      <p:grpSp>
        <p:nvGrpSpPr>
          <p:cNvPr id="34823" name="Group 22"/>
          <p:cNvGrpSpPr>
            <a:grpSpLocks/>
          </p:cNvGrpSpPr>
          <p:nvPr/>
        </p:nvGrpSpPr>
        <p:grpSpPr bwMode="auto">
          <a:xfrm>
            <a:off x="1587500" y="4930775"/>
            <a:ext cx="10048875" cy="915988"/>
            <a:chOff x="1000" y="1642"/>
            <a:chExt cx="6330" cy="577"/>
          </a:xfrm>
        </p:grpSpPr>
        <p:sp>
          <p:nvSpPr>
            <p:cNvPr id="34827" name="Textfeld 3"/>
            <p:cNvSpPr txBox="1">
              <a:spLocks noChangeArrowheads="1"/>
            </p:cNvSpPr>
            <p:nvPr/>
          </p:nvSpPr>
          <p:spPr bwMode="auto">
            <a:xfrm>
              <a:off x="1984" y="1642"/>
              <a:ext cx="534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/>
              <a:r>
                <a:rPr lang="de-DE"/>
                <a:t>Sichtung, Wertung, Berechnung der Vorschläge;</a:t>
              </a:r>
            </a:p>
            <a:p>
              <a:pPr marL="180975" indent="-180975"/>
              <a:r>
                <a:rPr lang="de-DE">
                  <a:sym typeface="Wingdings" pitchFamily="2" charset="2"/>
                </a:rPr>
                <a:t>  </a:t>
              </a:r>
            </a:p>
            <a:p>
              <a:pPr marL="180975" indent="-180975"/>
              <a:r>
                <a:rPr lang="de-DE">
                  <a:sym typeface="Wingdings" pitchFamily="2" charset="2"/>
                </a:rPr>
                <a:t>    </a:t>
              </a:r>
              <a:r>
                <a:rPr lang="de-DE"/>
                <a:t>Ergebnisse im Januar 2015</a:t>
              </a:r>
            </a:p>
          </p:txBody>
        </p:sp>
        <p:sp>
          <p:nvSpPr>
            <p:cNvPr id="34828" name="Textfeld 8"/>
            <p:cNvSpPr txBox="1">
              <a:spLocks noChangeArrowheads="1"/>
            </p:cNvSpPr>
            <p:nvPr/>
          </p:nvSpPr>
          <p:spPr bwMode="auto">
            <a:xfrm>
              <a:off x="1000" y="1654"/>
              <a:ext cx="9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/>
                <a:t>Dez. 2014</a:t>
              </a:r>
            </a:p>
          </p:txBody>
        </p:sp>
      </p:grpSp>
      <p:grpSp>
        <p:nvGrpSpPr>
          <p:cNvPr id="34824" name="Group 25"/>
          <p:cNvGrpSpPr>
            <a:grpSpLocks/>
          </p:cNvGrpSpPr>
          <p:nvPr/>
        </p:nvGrpSpPr>
        <p:grpSpPr bwMode="auto">
          <a:xfrm>
            <a:off x="1587500" y="3187700"/>
            <a:ext cx="10048875" cy="385763"/>
            <a:chOff x="1000" y="1642"/>
            <a:chExt cx="6330" cy="243"/>
          </a:xfrm>
        </p:grpSpPr>
        <p:sp>
          <p:nvSpPr>
            <p:cNvPr id="34825" name="Textfeld 3"/>
            <p:cNvSpPr txBox="1">
              <a:spLocks noChangeArrowheads="1"/>
            </p:cNvSpPr>
            <p:nvPr/>
          </p:nvSpPr>
          <p:spPr bwMode="auto">
            <a:xfrm>
              <a:off x="1984" y="1642"/>
              <a:ext cx="5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/>
              <a:r>
                <a:rPr lang="de-DE"/>
                <a:t>Bezirke können Vorschläge einbringen</a:t>
              </a:r>
            </a:p>
          </p:txBody>
        </p:sp>
        <p:sp>
          <p:nvSpPr>
            <p:cNvPr id="34826" name="Textfeld 8"/>
            <p:cNvSpPr txBox="1">
              <a:spLocks noChangeArrowheads="1"/>
            </p:cNvSpPr>
            <p:nvPr/>
          </p:nvSpPr>
          <p:spPr bwMode="auto">
            <a:xfrm>
              <a:off x="1000" y="1654"/>
              <a:ext cx="9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b="1"/>
                <a:t>bis 24. Nov.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chtungspfeil 25"/>
          <p:cNvSpPr/>
          <p:nvPr/>
        </p:nvSpPr>
        <p:spPr>
          <a:xfrm>
            <a:off x="2978150" y="1809750"/>
            <a:ext cx="2252663" cy="571500"/>
          </a:xfrm>
          <a:prstGeom prst="homePlat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Planung </a:t>
            </a: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F9C4673-986C-4D55-BA79-8F4EE81AD318}" type="slidenum">
              <a:rPr lang="de-DE"/>
              <a:pPr>
                <a:defRPr/>
              </a:pPr>
              <a:t>2</a:t>
            </a:fld>
            <a:endParaRPr lang="de-DE"/>
          </a:p>
        </p:txBody>
      </p:sp>
      <p:sp>
        <p:nvSpPr>
          <p:cNvPr id="6147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9766300" cy="944563"/>
          </a:xfrm>
        </p:spPr>
        <p:txBody>
          <a:bodyPr/>
          <a:lstStyle/>
          <a:p>
            <a:pPr eaLnBrk="1" hangingPunct="1"/>
            <a:r>
              <a:rPr lang="de-DE" sz="2800" b="1" smtClean="0">
                <a:solidFill>
                  <a:srgbClr val="CC0000"/>
                </a:solidFill>
                <a:cs typeface="Arial" charset="0"/>
              </a:rPr>
              <a:t>Zur Erinnerung</a:t>
            </a:r>
            <a:r>
              <a:rPr lang="de-DE" sz="2800" b="1" smtClean="0">
                <a:cs typeface="Arial" charset="0"/>
              </a:rPr>
              <a:t>: Der Entwicklungs-Fahrplan</a:t>
            </a:r>
            <a:endParaRPr lang="de-DE" sz="2800" b="1" smtClean="0">
              <a:solidFill>
                <a:srgbClr val="CC0000"/>
              </a:solidFill>
              <a:cs typeface="Arial" charset="0"/>
            </a:endParaRPr>
          </a:p>
        </p:txBody>
      </p:sp>
      <p:cxnSp>
        <p:nvCxnSpPr>
          <p:cNvPr id="4" name="Gerader Verbinder 3"/>
          <p:cNvCxnSpPr/>
          <p:nvPr/>
        </p:nvCxnSpPr>
        <p:spPr>
          <a:xfrm>
            <a:off x="1882775" y="1155700"/>
            <a:ext cx="0" cy="51308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 flipH="1">
            <a:off x="1882775" y="6273800"/>
            <a:ext cx="95758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feld 7"/>
          <p:cNvSpPr txBox="1">
            <a:spLocks noChangeArrowheads="1"/>
          </p:cNvSpPr>
          <p:nvPr/>
        </p:nvSpPr>
        <p:spPr bwMode="auto">
          <a:xfrm>
            <a:off x="2203450" y="6115050"/>
            <a:ext cx="5810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2014</a:t>
            </a:r>
          </a:p>
        </p:txBody>
      </p:sp>
      <p:sp>
        <p:nvSpPr>
          <p:cNvPr id="6151" name="Textfeld 9"/>
          <p:cNvSpPr txBox="1">
            <a:spLocks noChangeArrowheads="1"/>
          </p:cNvSpPr>
          <p:nvPr/>
        </p:nvSpPr>
        <p:spPr bwMode="auto">
          <a:xfrm>
            <a:off x="3549650" y="6115050"/>
            <a:ext cx="58261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2015</a:t>
            </a:r>
          </a:p>
        </p:txBody>
      </p:sp>
      <p:sp>
        <p:nvSpPr>
          <p:cNvPr id="6152" name="Textfeld 10"/>
          <p:cNvSpPr txBox="1">
            <a:spLocks noChangeArrowheads="1"/>
          </p:cNvSpPr>
          <p:nvPr/>
        </p:nvSpPr>
        <p:spPr bwMode="auto">
          <a:xfrm>
            <a:off x="4895850" y="6115050"/>
            <a:ext cx="6318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2016 </a:t>
            </a:r>
          </a:p>
        </p:txBody>
      </p:sp>
      <p:sp>
        <p:nvSpPr>
          <p:cNvPr id="6153" name="Textfeld 12"/>
          <p:cNvSpPr txBox="1">
            <a:spLocks noChangeArrowheads="1"/>
          </p:cNvSpPr>
          <p:nvPr/>
        </p:nvSpPr>
        <p:spPr bwMode="auto">
          <a:xfrm>
            <a:off x="6292850" y="6115050"/>
            <a:ext cx="6318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2017 </a:t>
            </a:r>
          </a:p>
        </p:txBody>
      </p:sp>
      <p:sp>
        <p:nvSpPr>
          <p:cNvPr id="6154" name="Textfeld 13"/>
          <p:cNvSpPr txBox="1">
            <a:spLocks noChangeArrowheads="1"/>
          </p:cNvSpPr>
          <p:nvPr/>
        </p:nvSpPr>
        <p:spPr bwMode="auto">
          <a:xfrm>
            <a:off x="7688263" y="6115050"/>
            <a:ext cx="6318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2018 </a:t>
            </a:r>
          </a:p>
        </p:txBody>
      </p:sp>
      <p:sp>
        <p:nvSpPr>
          <p:cNvPr id="6155" name="Textfeld 14"/>
          <p:cNvSpPr txBox="1">
            <a:spLocks noChangeArrowheads="1"/>
          </p:cNvSpPr>
          <p:nvPr/>
        </p:nvSpPr>
        <p:spPr bwMode="auto">
          <a:xfrm>
            <a:off x="9085263" y="6115050"/>
            <a:ext cx="6318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2019 </a:t>
            </a:r>
          </a:p>
        </p:txBody>
      </p:sp>
      <p:sp>
        <p:nvSpPr>
          <p:cNvPr id="6156" name="Textfeld 15"/>
          <p:cNvSpPr txBox="1">
            <a:spLocks noChangeArrowheads="1"/>
          </p:cNvSpPr>
          <p:nvPr/>
        </p:nvSpPr>
        <p:spPr bwMode="auto">
          <a:xfrm>
            <a:off x="10480675" y="6115050"/>
            <a:ext cx="6318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2020 </a:t>
            </a:r>
          </a:p>
        </p:txBody>
      </p:sp>
      <p:grpSp>
        <p:nvGrpSpPr>
          <p:cNvPr id="6157" name="Group 26"/>
          <p:cNvGrpSpPr>
            <a:grpSpLocks/>
          </p:cNvGrpSpPr>
          <p:nvPr/>
        </p:nvGrpSpPr>
        <p:grpSpPr bwMode="auto">
          <a:xfrm>
            <a:off x="2001838" y="4972050"/>
            <a:ext cx="735012" cy="673100"/>
            <a:chOff x="1417" y="3144"/>
            <a:chExt cx="463" cy="424"/>
          </a:xfrm>
        </p:grpSpPr>
        <p:sp>
          <p:nvSpPr>
            <p:cNvPr id="18" name="Ellipse 17"/>
            <p:cNvSpPr/>
            <p:nvPr/>
          </p:nvSpPr>
          <p:spPr>
            <a:xfrm>
              <a:off x="1476" y="3200"/>
              <a:ext cx="212" cy="1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572" y="3296"/>
              <a:ext cx="212" cy="1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668" y="3392"/>
              <a:ext cx="212" cy="1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417" y="3335"/>
              <a:ext cx="213" cy="1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652" y="3144"/>
              <a:ext cx="212" cy="1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cmpd="sng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6158" name="Textfeld 22"/>
          <p:cNvSpPr txBox="1">
            <a:spLocks noChangeArrowheads="1"/>
          </p:cNvSpPr>
          <p:nvPr/>
        </p:nvSpPr>
        <p:spPr bwMode="auto">
          <a:xfrm>
            <a:off x="1838325" y="5659438"/>
            <a:ext cx="14160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700"/>
              </a:lnSpc>
            </a:pPr>
            <a:r>
              <a:rPr lang="de-DE" sz="1600" b="1"/>
              <a:t>Info-Runden</a:t>
            </a:r>
          </a:p>
        </p:txBody>
      </p:sp>
      <p:sp>
        <p:nvSpPr>
          <p:cNvPr id="24" name="Raute 23"/>
          <p:cNvSpPr/>
          <p:nvPr/>
        </p:nvSpPr>
        <p:spPr>
          <a:xfrm>
            <a:off x="2790825" y="3932238"/>
            <a:ext cx="508000" cy="455612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160" name="Textfeld 24"/>
          <p:cNvSpPr txBox="1">
            <a:spLocks noChangeArrowheads="1"/>
          </p:cNvSpPr>
          <p:nvPr/>
        </p:nvSpPr>
        <p:spPr bwMode="auto">
          <a:xfrm>
            <a:off x="1524000" y="4378325"/>
            <a:ext cx="3330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700"/>
              </a:lnSpc>
            </a:pPr>
            <a:r>
              <a:rPr lang="de-DE" sz="1600" b="1"/>
              <a:t>Änderung Landesgesetz, Landesgesundheitsplan</a:t>
            </a:r>
          </a:p>
        </p:txBody>
      </p:sp>
      <p:sp>
        <p:nvSpPr>
          <p:cNvPr id="2" name="Richtungspfeil 25"/>
          <p:cNvSpPr/>
          <p:nvPr/>
        </p:nvSpPr>
        <p:spPr>
          <a:xfrm>
            <a:off x="3000375" y="2879725"/>
            <a:ext cx="2252663" cy="571500"/>
          </a:xfrm>
          <a:prstGeom prst="homePlat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Planung </a:t>
            </a:r>
          </a:p>
        </p:txBody>
      </p:sp>
      <p:sp>
        <p:nvSpPr>
          <p:cNvPr id="27" name="Richtungspfeil 26"/>
          <p:cNvSpPr/>
          <p:nvPr/>
        </p:nvSpPr>
        <p:spPr>
          <a:xfrm>
            <a:off x="4543425" y="2879725"/>
            <a:ext cx="2073275" cy="5715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Umsetzung</a:t>
            </a:r>
          </a:p>
        </p:txBody>
      </p:sp>
      <p:sp>
        <p:nvSpPr>
          <p:cNvPr id="6163" name="Textfeld 27"/>
          <p:cNvSpPr txBox="1">
            <a:spLocks noChangeArrowheads="1"/>
          </p:cNvSpPr>
          <p:nvPr/>
        </p:nvSpPr>
        <p:spPr bwMode="auto">
          <a:xfrm>
            <a:off x="3035300" y="3516313"/>
            <a:ext cx="29813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700"/>
              </a:lnSpc>
            </a:pPr>
            <a:r>
              <a:rPr lang="de-DE" sz="1600" b="1"/>
              <a:t>Organisation</a:t>
            </a:r>
          </a:p>
        </p:txBody>
      </p:sp>
      <p:sp>
        <p:nvSpPr>
          <p:cNvPr id="29" name="Richtungspfeil 28"/>
          <p:cNvSpPr/>
          <p:nvPr/>
        </p:nvSpPr>
        <p:spPr>
          <a:xfrm>
            <a:off x="3886200" y="1806575"/>
            <a:ext cx="6870700" cy="5715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Umsetzung</a:t>
            </a:r>
          </a:p>
        </p:txBody>
      </p:sp>
      <p:sp>
        <p:nvSpPr>
          <p:cNvPr id="6165" name="Textfeld 29"/>
          <p:cNvSpPr txBox="1">
            <a:spLocks noChangeArrowheads="1"/>
          </p:cNvSpPr>
          <p:nvPr/>
        </p:nvSpPr>
        <p:spPr bwMode="auto">
          <a:xfrm>
            <a:off x="6372225" y="2443163"/>
            <a:ext cx="34004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b="1"/>
              <a:t>Kosten- und Effizienzprogramm</a:t>
            </a:r>
          </a:p>
        </p:txBody>
      </p:sp>
      <p:sp>
        <p:nvSpPr>
          <p:cNvPr id="3" name="Richtungspfeil 25"/>
          <p:cNvSpPr/>
          <p:nvPr/>
        </p:nvSpPr>
        <p:spPr>
          <a:xfrm>
            <a:off x="3000375" y="2879725"/>
            <a:ext cx="2252663" cy="571500"/>
          </a:xfrm>
          <a:prstGeom prst="homePlat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Planung </a:t>
            </a:r>
          </a:p>
        </p:txBody>
      </p:sp>
      <p:sp>
        <p:nvSpPr>
          <p:cNvPr id="6" name="Richtungspfeil 26"/>
          <p:cNvSpPr/>
          <p:nvPr/>
        </p:nvSpPr>
        <p:spPr>
          <a:xfrm>
            <a:off x="4543425" y="2879725"/>
            <a:ext cx="2073275" cy="5715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Umsetzung</a:t>
            </a:r>
          </a:p>
        </p:txBody>
      </p:sp>
      <p:sp>
        <p:nvSpPr>
          <p:cNvPr id="6168" name="Textfeld 27"/>
          <p:cNvSpPr txBox="1">
            <a:spLocks noChangeArrowheads="1"/>
          </p:cNvSpPr>
          <p:nvPr/>
        </p:nvSpPr>
        <p:spPr bwMode="auto">
          <a:xfrm>
            <a:off x="3035300" y="3516313"/>
            <a:ext cx="29813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700"/>
              </a:lnSpc>
            </a:pPr>
            <a:r>
              <a:rPr lang="de-DE" sz="1600" b="1"/>
              <a:t>Organisation</a:t>
            </a:r>
          </a:p>
        </p:txBody>
      </p:sp>
      <p:sp>
        <p:nvSpPr>
          <p:cNvPr id="6169" name="Titel 1"/>
          <p:cNvSpPr>
            <a:spLocks/>
          </p:cNvSpPr>
          <p:nvPr/>
        </p:nvSpPr>
        <p:spPr bwMode="auto">
          <a:xfrm>
            <a:off x="3898900" y="4914900"/>
            <a:ext cx="44132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de-DE" sz="3200" b="1">
                <a:solidFill>
                  <a:srgbClr val="CC0000"/>
                </a:solidFill>
              </a:rPr>
              <a:t>Hier stehen wir heute</a:t>
            </a:r>
          </a:p>
        </p:txBody>
      </p:sp>
      <p:sp>
        <p:nvSpPr>
          <p:cNvPr id="6170" name="Line 33"/>
          <p:cNvSpPr>
            <a:spLocks noChangeShapeType="1"/>
          </p:cNvSpPr>
          <p:nvPr/>
        </p:nvSpPr>
        <p:spPr bwMode="auto">
          <a:xfrm flipH="1">
            <a:off x="3152775" y="5381625"/>
            <a:ext cx="8096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BFF9069-0F6B-4B81-8813-6F9BA128F4BC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194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9766300" cy="944563"/>
          </a:xfrm>
        </p:spPr>
        <p:txBody>
          <a:bodyPr/>
          <a:lstStyle/>
          <a:p>
            <a:pPr eaLnBrk="1" hangingPunct="1"/>
            <a:r>
              <a:rPr lang="de-DE" sz="3200" b="1" smtClean="0">
                <a:cs typeface="Arial" charset="0"/>
              </a:rPr>
              <a:t>Die bisherigen Schritte</a:t>
            </a:r>
            <a:endParaRPr lang="de-DE" sz="3200" b="1" smtClean="0">
              <a:solidFill>
                <a:srgbClr val="CC0000"/>
              </a:solidFill>
              <a:cs typeface="Arial" charset="0"/>
            </a:endParaRPr>
          </a:p>
        </p:txBody>
      </p:sp>
      <p:cxnSp>
        <p:nvCxnSpPr>
          <p:cNvPr id="4" name="Gerader Verbinder 3"/>
          <p:cNvCxnSpPr/>
          <p:nvPr/>
        </p:nvCxnSpPr>
        <p:spPr>
          <a:xfrm>
            <a:off x="1882775" y="1155700"/>
            <a:ext cx="0" cy="51308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 flipH="1">
            <a:off x="1882775" y="6273800"/>
            <a:ext cx="95758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feld 7"/>
          <p:cNvSpPr txBox="1">
            <a:spLocks noChangeArrowheads="1"/>
          </p:cNvSpPr>
          <p:nvPr/>
        </p:nvSpPr>
        <p:spPr bwMode="auto">
          <a:xfrm>
            <a:off x="2203450" y="6115050"/>
            <a:ext cx="8239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05/2014</a:t>
            </a:r>
          </a:p>
        </p:txBody>
      </p:sp>
      <p:sp>
        <p:nvSpPr>
          <p:cNvPr id="8198" name="Textfeld 9"/>
          <p:cNvSpPr txBox="1">
            <a:spLocks noChangeArrowheads="1"/>
          </p:cNvSpPr>
          <p:nvPr/>
        </p:nvSpPr>
        <p:spPr bwMode="auto">
          <a:xfrm>
            <a:off x="4873625" y="6105525"/>
            <a:ext cx="8239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09/2014</a:t>
            </a:r>
          </a:p>
        </p:txBody>
      </p:sp>
      <p:sp>
        <p:nvSpPr>
          <p:cNvPr id="8199" name="Textfeld 10"/>
          <p:cNvSpPr txBox="1">
            <a:spLocks noChangeArrowheads="1"/>
          </p:cNvSpPr>
          <p:nvPr/>
        </p:nvSpPr>
        <p:spPr bwMode="auto">
          <a:xfrm>
            <a:off x="6219825" y="6105525"/>
            <a:ext cx="8731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10/2014 </a:t>
            </a:r>
          </a:p>
        </p:txBody>
      </p:sp>
      <p:sp>
        <p:nvSpPr>
          <p:cNvPr id="8200" name="Textfeld 12"/>
          <p:cNvSpPr txBox="1">
            <a:spLocks noChangeArrowheads="1"/>
          </p:cNvSpPr>
          <p:nvPr/>
        </p:nvSpPr>
        <p:spPr bwMode="auto">
          <a:xfrm>
            <a:off x="7616825" y="6115050"/>
            <a:ext cx="8731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11/2014 </a:t>
            </a:r>
          </a:p>
        </p:txBody>
      </p:sp>
      <p:grpSp>
        <p:nvGrpSpPr>
          <p:cNvPr id="8201" name="Group 34"/>
          <p:cNvGrpSpPr>
            <a:grpSpLocks/>
          </p:cNvGrpSpPr>
          <p:nvPr/>
        </p:nvGrpSpPr>
        <p:grpSpPr bwMode="auto">
          <a:xfrm>
            <a:off x="5321300" y="2638425"/>
            <a:ext cx="1416050" cy="996950"/>
            <a:chOff x="2648" y="864"/>
            <a:chExt cx="892" cy="628"/>
          </a:xfrm>
        </p:grpSpPr>
        <p:grpSp>
          <p:nvGrpSpPr>
            <p:cNvPr id="8212" name="Group 26"/>
            <p:cNvGrpSpPr>
              <a:grpSpLocks/>
            </p:cNvGrpSpPr>
            <p:nvPr/>
          </p:nvGrpSpPr>
          <p:grpSpPr bwMode="auto">
            <a:xfrm>
              <a:off x="2751" y="864"/>
              <a:ext cx="463" cy="424"/>
              <a:chOff x="1417" y="3144"/>
              <a:chExt cx="463" cy="424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1476" y="3200"/>
                <a:ext cx="212" cy="17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1572" y="3296"/>
                <a:ext cx="212" cy="17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1668" y="3392"/>
                <a:ext cx="212" cy="17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1417" y="3335"/>
                <a:ext cx="213" cy="17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1652" y="3144"/>
                <a:ext cx="212" cy="17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cmpd="sng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8213" name="Textfeld 22"/>
            <p:cNvSpPr txBox="1">
              <a:spLocks noChangeArrowheads="1"/>
            </p:cNvSpPr>
            <p:nvPr/>
          </p:nvSpPr>
          <p:spPr bwMode="auto">
            <a:xfrm>
              <a:off x="2648" y="1297"/>
              <a:ext cx="89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de-DE" sz="1600" b="1"/>
                <a:t>Info-Runden</a:t>
              </a:r>
            </a:p>
          </p:txBody>
        </p:sp>
      </p:grpSp>
      <p:sp>
        <p:nvSpPr>
          <p:cNvPr id="8202" name="Inhaltsplatzhalter 2"/>
          <p:cNvSpPr>
            <a:spLocks/>
          </p:cNvSpPr>
          <p:nvPr/>
        </p:nvSpPr>
        <p:spPr bwMode="auto">
          <a:xfrm>
            <a:off x="6816725" y="2362200"/>
            <a:ext cx="53752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  <a:buFont typeface="Arial" charset="0"/>
              <a:buNone/>
            </a:pPr>
            <a:r>
              <a:rPr lang="de-DE" sz="1600" b="1"/>
              <a:t>Vorstellung und Diskussion der Entwicklungsleitlinien</a:t>
            </a:r>
            <a:br>
              <a:rPr lang="de-DE" sz="1600" b="1"/>
            </a:br>
            <a:r>
              <a:rPr lang="de-DE" sz="1600" b="1"/>
              <a:t/>
            </a:r>
            <a:br>
              <a:rPr lang="de-DE" sz="1600" b="1"/>
            </a:br>
            <a:r>
              <a:rPr lang="de-DE" sz="1600" b="1"/>
              <a:t>Begegnungen 26.09. – 14.10.2014</a:t>
            </a:r>
            <a:br>
              <a:rPr lang="de-DE" sz="1600" b="1"/>
            </a:br>
            <a:endParaRPr lang="de-DE" sz="1600" b="1"/>
          </a:p>
          <a:p>
            <a:pPr>
              <a:lnSpc>
                <a:spcPct val="80000"/>
              </a:lnSpc>
              <a:spcAft>
                <a:spcPct val="30000"/>
              </a:spcAft>
              <a:buFont typeface="Calibri Light" pitchFamily="34" charset="0"/>
              <a:buChar char="•"/>
            </a:pPr>
            <a:r>
              <a:rPr lang="de-DE" sz="1400"/>
              <a:t> Stakeholder-Konvent</a:t>
            </a:r>
          </a:p>
          <a:p>
            <a:pPr>
              <a:lnSpc>
                <a:spcPct val="80000"/>
              </a:lnSpc>
              <a:spcAft>
                <a:spcPct val="30000"/>
              </a:spcAft>
              <a:buFont typeface="Calibri Light" pitchFamily="34" charset="0"/>
              <a:buChar char="•"/>
            </a:pPr>
            <a:r>
              <a:rPr lang="de-DE" sz="1400"/>
              <a:t> MitarbeiterInnen in allen 7 Krankenhäusern </a:t>
            </a:r>
          </a:p>
          <a:p>
            <a:pPr>
              <a:lnSpc>
                <a:spcPct val="80000"/>
              </a:lnSpc>
              <a:spcAft>
                <a:spcPct val="30000"/>
              </a:spcAft>
              <a:buFont typeface="Calibri Light" pitchFamily="34" charset="0"/>
              <a:buChar char="•"/>
            </a:pPr>
            <a:r>
              <a:rPr lang="de-DE" sz="1400"/>
              <a:t> Sozialpartner und Patientenvereinigungen</a:t>
            </a:r>
          </a:p>
          <a:p>
            <a:pPr>
              <a:lnSpc>
                <a:spcPct val="80000"/>
              </a:lnSpc>
              <a:spcAft>
                <a:spcPct val="30000"/>
              </a:spcAft>
              <a:buFont typeface="Calibri Light" pitchFamily="34" charset="0"/>
              <a:buChar char="•"/>
            </a:pPr>
            <a:r>
              <a:rPr lang="de-DE" sz="1400"/>
              <a:t> u.a. </a:t>
            </a:r>
          </a:p>
        </p:txBody>
      </p:sp>
      <p:grpSp>
        <p:nvGrpSpPr>
          <p:cNvPr id="8203" name="Group 37"/>
          <p:cNvGrpSpPr>
            <a:grpSpLocks/>
          </p:cNvGrpSpPr>
          <p:nvPr/>
        </p:nvGrpSpPr>
        <p:grpSpPr bwMode="auto">
          <a:xfrm>
            <a:off x="1781175" y="5284788"/>
            <a:ext cx="1797050" cy="754062"/>
            <a:chOff x="1122" y="3149"/>
            <a:chExt cx="1132" cy="475"/>
          </a:xfrm>
        </p:grpSpPr>
        <p:sp>
          <p:nvSpPr>
            <p:cNvPr id="24" name="Raute 23"/>
            <p:cNvSpPr/>
            <p:nvPr/>
          </p:nvSpPr>
          <p:spPr>
            <a:xfrm>
              <a:off x="1488" y="3149"/>
              <a:ext cx="320" cy="287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211" name="Textfeld 24"/>
            <p:cNvSpPr txBox="1">
              <a:spLocks noChangeArrowheads="1"/>
            </p:cNvSpPr>
            <p:nvPr/>
          </p:nvSpPr>
          <p:spPr bwMode="auto">
            <a:xfrm>
              <a:off x="1122" y="3430"/>
              <a:ext cx="11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de-DE" sz="1600" b="1"/>
                <a:t>Start-Klausur</a:t>
              </a:r>
            </a:p>
          </p:txBody>
        </p:sp>
      </p:grpSp>
      <p:sp>
        <p:nvSpPr>
          <p:cNvPr id="8204" name="Textfeld 24"/>
          <p:cNvSpPr txBox="1">
            <a:spLocks noChangeArrowheads="1"/>
          </p:cNvSpPr>
          <p:nvPr/>
        </p:nvSpPr>
        <p:spPr bwMode="auto">
          <a:xfrm>
            <a:off x="3762375" y="5168900"/>
            <a:ext cx="27876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700"/>
              </a:lnSpc>
            </a:pPr>
            <a:r>
              <a:rPr lang="de-DE" sz="1600" b="1"/>
              <a:t>Ergebnis-Klausur:</a:t>
            </a:r>
          </a:p>
          <a:p>
            <a:pPr algn="ctr">
              <a:lnSpc>
                <a:spcPts val="1700"/>
              </a:lnSpc>
            </a:pPr>
            <a:r>
              <a:rPr lang="de-DE" sz="1600" b="1"/>
              <a:t>Entwicklungsleitlinien Gesundheitsversorgung Südtirol 2020</a:t>
            </a:r>
          </a:p>
        </p:txBody>
      </p:sp>
      <p:sp>
        <p:nvSpPr>
          <p:cNvPr id="8205" name="Textfeld 12"/>
          <p:cNvSpPr txBox="1">
            <a:spLocks noChangeArrowheads="1"/>
          </p:cNvSpPr>
          <p:nvPr/>
        </p:nvSpPr>
        <p:spPr bwMode="auto">
          <a:xfrm>
            <a:off x="9169400" y="6115050"/>
            <a:ext cx="8731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12/2014 </a:t>
            </a:r>
          </a:p>
        </p:txBody>
      </p:sp>
      <p:sp>
        <p:nvSpPr>
          <p:cNvPr id="8206" name="AutoShape 45"/>
          <p:cNvSpPr>
            <a:spLocks/>
          </p:cNvSpPr>
          <p:nvPr/>
        </p:nvSpPr>
        <p:spPr bwMode="auto">
          <a:xfrm>
            <a:off x="4248150" y="4095750"/>
            <a:ext cx="2009775" cy="1019175"/>
          </a:xfrm>
          <a:prstGeom prst="accentBorderCallout1">
            <a:avLst>
              <a:gd name="adj1" fmla="val 11213"/>
              <a:gd name="adj2" fmla="val -3792"/>
              <a:gd name="adj3" fmla="val 138319"/>
              <a:gd name="adj4" fmla="val -65875"/>
            </a:avLst>
          </a:prstGeom>
          <a:solidFill>
            <a:srgbClr val="C9CED9"/>
          </a:solidFill>
          <a:ln w="38100">
            <a:solidFill>
              <a:srgbClr val="336699"/>
            </a:solidFill>
            <a:miter lim="800000"/>
            <a:headEnd/>
            <a:tailEnd/>
          </a:ln>
        </p:spPr>
        <p:txBody>
          <a:bodyPr/>
          <a:lstStyle/>
          <a:p>
            <a:endParaRPr lang="de-DE" sz="1200" b="1"/>
          </a:p>
          <a:p>
            <a:r>
              <a:rPr lang="de-DE" sz="1200" b="1"/>
              <a:t>4 Arbeitsgruppen:</a:t>
            </a:r>
          </a:p>
          <a:p>
            <a:r>
              <a:rPr lang="de-DE" sz="1200"/>
              <a:t>ca. 60 MitarbeiterInnen</a:t>
            </a:r>
          </a:p>
          <a:p>
            <a:r>
              <a:rPr lang="de-DE" sz="1200"/>
              <a:t>ca. 50 Arbeitssitzungen</a:t>
            </a:r>
          </a:p>
        </p:txBody>
      </p:sp>
      <p:grpSp>
        <p:nvGrpSpPr>
          <p:cNvPr id="8207" name="Group 47"/>
          <p:cNvGrpSpPr>
            <a:grpSpLocks/>
          </p:cNvGrpSpPr>
          <p:nvPr/>
        </p:nvGrpSpPr>
        <p:grpSpPr bwMode="auto">
          <a:xfrm>
            <a:off x="6496050" y="1285875"/>
            <a:ext cx="3790950" cy="731838"/>
            <a:chOff x="3852" y="1170"/>
            <a:chExt cx="2388" cy="461"/>
          </a:xfrm>
        </p:grpSpPr>
        <p:sp>
          <p:nvSpPr>
            <p:cNvPr id="8208" name="AutoShape 4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852" y="1176"/>
              <a:ext cx="348" cy="432"/>
            </a:xfrm>
            <a:prstGeom prst="actionButtonDocument">
              <a:avLst/>
            </a:prstGeom>
            <a:solidFill>
              <a:srgbClr val="336699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9" name="Inhaltsplatzhalter 2"/>
            <p:cNvSpPr>
              <a:spLocks/>
            </p:cNvSpPr>
            <p:nvPr/>
          </p:nvSpPr>
          <p:spPr bwMode="auto">
            <a:xfrm>
              <a:off x="4210" y="1170"/>
              <a:ext cx="203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000"/>
                </a:spcBef>
                <a:spcAft>
                  <a:spcPts val="1200"/>
                </a:spcAft>
                <a:buFont typeface="Arial" charset="0"/>
                <a:buNone/>
              </a:pPr>
              <a:r>
                <a:rPr lang="de-DE" sz="1600" b="1"/>
                <a:t>Sammlung Rückmeldungen, Anregungen, Vorschläge</a:t>
              </a:r>
            </a:p>
            <a:p>
              <a:pPr>
                <a:spcBef>
                  <a:spcPts val="1000"/>
                </a:spcBef>
                <a:spcAft>
                  <a:spcPts val="1200"/>
                </a:spcAft>
                <a:buFont typeface="Arial" charset="0"/>
                <a:buNone/>
              </a:pPr>
              <a:r>
                <a:rPr lang="de-DE" sz="1600" b="1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AB98F8DD-B0BA-46A2-BA3D-A026159B250C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18" name="Richtungspfeil 17"/>
          <p:cNvSpPr/>
          <p:nvPr/>
        </p:nvSpPr>
        <p:spPr>
          <a:xfrm>
            <a:off x="2950181" y="4421203"/>
            <a:ext cx="8174756" cy="855260"/>
          </a:xfrm>
          <a:prstGeom prst="homePlate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Finanzierbarkeit sichern</a:t>
            </a:r>
          </a:p>
        </p:txBody>
      </p:sp>
      <p:sp>
        <p:nvSpPr>
          <p:cNvPr id="17" name="Richtungspfeil 16"/>
          <p:cNvSpPr/>
          <p:nvPr/>
        </p:nvSpPr>
        <p:spPr>
          <a:xfrm>
            <a:off x="2961557" y="3443679"/>
            <a:ext cx="8174756" cy="855260"/>
          </a:xfrm>
          <a:prstGeom prst="homePlate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beste Qualität in den 7 Krankenhäusern schaffen</a:t>
            </a:r>
          </a:p>
        </p:txBody>
      </p:sp>
      <p:sp>
        <p:nvSpPr>
          <p:cNvPr id="16" name="Richtungspfeil 15"/>
          <p:cNvSpPr/>
          <p:nvPr/>
        </p:nvSpPr>
        <p:spPr>
          <a:xfrm>
            <a:off x="2961557" y="2486029"/>
            <a:ext cx="8174756" cy="855260"/>
          </a:xfrm>
          <a:prstGeom prst="homePlate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anchor="ctr"/>
          <a:lstStyle/>
          <a:p>
            <a:pPr>
              <a:defRPr/>
            </a:pPr>
            <a: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  <a:t>Gesundheitliche Nahversorgung stärken</a:t>
            </a:r>
          </a:p>
        </p:txBody>
      </p:sp>
      <p:sp>
        <p:nvSpPr>
          <p:cNvPr id="10251" name="Titel 1"/>
          <p:cNvSpPr>
            <a:spLocks noGrp="1"/>
          </p:cNvSpPr>
          <p:nvPr>
            <p:ph type="title" idx="4294967295"/>
          </p:nvPr>
        </p:nvSpPr>
        <p:spPr>
          <a:xfrm>
            <a:off x="1587500" y="193675"/>
            <a:ext cx="10217150" cy="639763"/>
          </a:xfrm>
        </p:spPr>
        <p:txBody>
          <a:bodyPr/>
          <a:lstStyle/>
          <a:p>
            <a:pPr eaLnBrk="1" hangingPunct="1"/>
            <a:r>
              <a:rPr lang="de-DE" sz="2600" b="1" smtClean="0">
                <a:cs typeface="Arial" charset="0"/>
              </a:rPr>
              <a:t>Entwicklungsleitlinien – Gesundheitsversorgung Südtirol 2020</a:t>
            </a:r>
            <a:r>
              <a:rPr lang="de-DE" sz="3200" b="1" smtClean="0">
                <a:cs typeface="Arial" charset="0"/>
              </a:rPr>
              <a:t>  </a:t>
            </a:r>
          </a:p>
        </p:txBody>
      </p:sp>
      <p:sp>
        <p:nvSpPr>
          <p:cNvPr id="10" name="Richtungspfeil 9"/>
          <p:cNvSpPr/>
          <p:nvPr/>
        </p:nvSpPr>
        <p:spPr>
          <a:xfrm>
            <a:off x="2101744" y="2486029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347913" y="266700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ichtungspfeil 11"/>
          <p:cNvSpPr/>
          <p:nvPr/>
        </p:nvSpPr>
        <p:spPr>
          <a:xfrm>
            <a:off x="2101744" y="3443679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47913" y="361950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ichtungspfeil 13"/>
          <p:cNvSpPr/>
          <p:nvPr/>
        </p:nvSpPr>
        <p:spPr>
          <a:xfrm>
            <a:off x="2101744" y="4421203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347913" y="459105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Richtungspfeil 17"/>
          <p:cNvSpPr/>
          <p:nvPr/>
        </p:nvSpPr>
        <p:spPr>
          <a:xfrm>
            <a:off x="2950181" y="5402278"/>
            <a:ext cx="8174756" cy="855260"/>
          </a:xfrm>
          <a:prstGeom prst="homePlate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anchor="ctr"/>
          <a:lstStyle/>
          <a:p>
            <a:pPr>
              <a:defRPr/>
            </a:pPr>
            <a: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  <a:t>Die betriebliche Organisation neu ordnen</a:t>
            </a:r>
          </a:p>
        </p:txBody>
      </p:sp>
      <p:sp>
        <p:nvSpPr>
          <p:cNvPr id="3" name="Richtungspfeil 13"/>
          <p:cNvSpPr/>
          <p:nvPr/>
        </p:nvSpPr>
        <p:spPr>
          <a:xfrm>
            <a:off x="2101744" y="5402278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4" name="Ellipse 14"/>
          <p:cNvSpPr/>
          <p:nvPr/>
        </p:nvSpPr>
        <p:spPr>
          <a:xfrm>
            <a:off x="2347913" y="5572125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5010150" y="1019175"/>
            <a:ext cx="2686050" cy="838200"/>
          </a:xfrm>
          <a:prstGeom prst="flowChartAlternateProcess">
            <a:avLst/>
          </a:prstGeom>
          <a:solidFill>
            <a:srgbClr val="C9CED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b="1"/>
              <a:t>Angemessenheit</a:t>
            </a:r>
          </a:p>
        </p:txBody>
      </p:sp>
      <p:sp>
        <p:nvSpPr>
          <p:cNvPr id="8228" name="AutoShape 36"/>
          <p:cNvSpPr>
            <a:spLocks noChangeArrowheads="1"/>
          </p:cNvSpPr>
          <p:nvPr/>
        </p:nvSpPr>
        <p:spPr bwMode="auto">
          <a:xfrm>
            <a:off x="7905750" y="1019175"/>
            <a:ext cx="2686050" cy="838200"/>
          </a:xfrm>
          <a:prstGeom prst="flowChartAlternateProcess">
            <a:avLst/>
          </a:prstGeom>
          <a:solidFill>
            <a:srgbClr val="C9CED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b="1"/>
              <a:t>Zukunftsorientierung</a:t>
            </a:r>
          </a:p>
        </p:txBody>
      </p:sp>
      <p:sp>
        <p:nvSpPr>
          <p:cNvPr id="8229" name="AutoShape 37"/>
          <p:cNvSpPr>
            <a:spLocks noChangeArrowheads="1"/>
          </p:cNvSpPr>
          <p:nvPr/>
        </p:nvSpPr>
        <p:spPr bwMode="auto">
          <a:xfrm>
            <a:off x="2114550" y="1019175"/>
            <a:ext cx="2686050" cy="838200"/>
          </a:xfrm>
          <a:prstGeom prst="flowChartAlternateProcess">
            <a:avLst/>
          </a:prstGeom>
          <a:solidFill>
            <a:srgbClr val="C9CED9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b="1"/>
              <a:t>Nachhaltigkeit</a:t>
            </a:r>
          </a:p>
        </p:txBody>
      </p:sp>
      <p:sp>
        <p:nvSpPr>
          <p:cNvPr id="10274" name="AutoShape 38"/>
          <p:cNvSpPr>
            <a:spLocks noChangeArrowheads="1"/>
          </p:cNvSpPr>
          <p:nvPr/>
        </p:nvSpPr>
        <p:spPr bwMode="auto">
          <a:xfrm>
            <a:off x="4391025" y="2038350"/>
            <a:ext cx="4095750" cy="409575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96364723-1BF3-4930-AA4F-C2133B70C04C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9766300" cy="944563"/>
          </a:xfrm>
        </p:spPr>
        <p:txBody>
          <a:bodyPr/>
          <a:lstStyle/>
          <a:p>
            <a:pPr eaLnBrk="1" hangingPunct="1"/>
            <a:r>
              <a:rPr lang="de-DE" sz="2800" b="1" smtClean="0">
                <a:cs typeface="Arial" charset="0"/>
              </a:rPr>
              <a:t>Gesundheitliche Nahversorgung stärken</a:t>
            </a:r>
          </a:p>
        </p:txBody>
      </p:sp>
      <p:sp>
        <p:nvSpPr>
          <p:cNvPr id="7" name="Rechteck 6"/>
          <p:cNvSpPr/>
          <p:nvPr/>
        </p:nvSpPr>
        <p:spPr>
          <a:xfrm>
            <a:off x="1738313" y="1530350"/>
            <a:ext cx="2601912" cy="4708525"/>
          </a:xfrm>
          <a:prstGeom prst="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Aufbau eines Systems der</a:t>
            </a:r>
            <a:br>
              <a:rPr lang="de-DE" sz="20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de-DE" sz="20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„Ersten Hilfe“</a:t>
            </a:r>
            <a:br>
              <a:rPr lang="de-DE" sz="20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de-DE" sz="20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im jeweiligen Territorium</a:t>
            </a:r>
          </a:p>
        </p:txBody>
      </p:sp>
      <p:sp>
        <p:nvSpPr>
          <p:cNvPr id="12292" name="Textfeld 12"/>
          <p:cNvSpPr txBox="1">
            <a:spLocks noChangeArrowheads="1"/>
          </p:cNvSpPr>
          <p:nvPr/>
        </p:nvSpPr>
        <p:spPr bwMode="auto">
          <a:xfrm>
            <a:off x="4749800" y="1266825"/>
            <a:ext cx="7146925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 Light" pitchFamily="34" charset="0"/>
              <a:buAutoNum type="arabicPeriod"/>
            </a:pPr>
            <a:r>
              <a:rPr lang="de-DE" sz="2000" b="1"/>
              <a:t>Netzwerkpartner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de-DE" sz="1600"/>
              <a:t>Hausärzte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de-DE" sz="1600"/>
              <a:t>Sprengel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de-DE" sz="1600"/>
              <a:t>Notruf 118 / Weißes Kreuz / Rettungsorganisationen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de-DE" sz="1600"/>
              <a:t>Apotheken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de-DE" sz="1600"/>
              <a:t>Alters- und Pflegeheime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de-DE" sz="1600"/>
              <a:t>Patientenorganisationen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de-DE" sz="1600"/>
              <a:t>Private Fachärzte, Psychologen und Gesundheitsträger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de-DE" sz="1600"/>
              <a:t>Hebammen </a:t>
            </a:r>
            <a:br>
              <a:rPr lang="de-DE" sz="1600"/>
            </a:br>
            <a:endParaRPr lang="de-DE" sz="1600"/>
          </a:p>
          <a:p>
            <a:pPr marL="457200" indent="-457200">
              <a:buFont typeface="Symbol" pitchFamily="18" charset="2"/>
              <a:buAutoNum type="arabicPeriod"/>
            </a:pPr>
            <a:r>
              <a:rPr lang="de-DE" sz="2000" b="1"/>
              <a:t>24h-Erreichbarkeit</a:t>
            </a:r>
          </a:p>
          <a:p>
            <a:pPr marL="804863" lvl="1" indent="-347663">
              <a:lnSpc>
                <a:spcPct val="90000"/>
              </a:lnSpc>
              <a:buFont typeface="Symbol" pitchFamily="18" charset="2"/>
              <a:buChar char="-"/>
            </a:pPr>
            <a:r>
              <a:rPr lang="de-DE" sz="1600"/>
              <a:t>Vernetzte Medizin, Gemeinschaftspraxen, Gesundheitszentren,</a:t>
            </a:r>
            <a:br>
              <a:rPr lang="de-DE" sz="1600"/>
            </a:br>
            <a:r>
              <a:rPr lang="de-DE" sz="1600"/>
              <a:t>Allgemeinmedizin im Sprengel</a:t>
            </a:r>
            <a:br>
              <a:rPr lang="de-DE" sz="1600"/>
            </a:br>
            <a:r>
              <a:rPr lang="de-DE" sz="1600"/>
              <a:t>(„Modell der diensthabenden Apotheke“)</a:t>
            </a:r>
            <a:endParaRPr lang="de-DE" sz="1600" b="1"/>
          </a:p>
          <a:p>
            <a:pPr marL="804863" lvl="1" indent="-347663">
              <a:buFont typeface="Symbol" pitchFamily="18" charset="2"/>
              <a:buChar char="-"/>
            </a:pPr>
            <a:endParaRPr lang="de-DE" sz="1600"/>
          </a:p>
          <a:p>
            <a:pPr marL="457200" indent="-457200">
              <a:buFont typeface="Symbol" pitchFamily="18" charset="2"/>
              <a:buAutoNum type="arabicPeriod"/>
            </a:pPr>
            <a:r>
              <a:rPr lang="de-DE" sz="2000" b="1"/>
              <a:t>Care Management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de-DE" sz="1600"/>
              <a:t>Beratung und Betreuung „aus einer Hand“</a:t>
            </a:r>
            <a:endParaRPr lang="de-DE" sz="1600" b="1"/>
          </a:p>
          <a:p>
            <a:pPr marL="457200" indent="-457200">
              <a:buFont typeface="Calibri Light" pitchFamily="34" charset="0"/>
              <a:buAutoNum type="arabicPeriod"/>
            </a:pPr>
            <a:endParaRPr lang="de-DE" sz="1600" b="1"/>
          </a:p>
          <a:p>
            <a:pPr marL="457200" indent="-457200">
              <a:buFont typeface="Calibri Light" pitchFamily="34" charset="0"/>
              <a:buAutoNum type="arabicPeriod"/>
            </a:pPr>
            <a:r>
              <a:rPr lang="de-DE" sz="2000" b="1"/>
              <a:t>Information, Steuerung und Technologie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de-DE" sz="1600"/>
              <a:t>Auskunft, Kontaktaufnahme, Steuerung per Telefon, app oder online</a:t>
            </a:r>
          </a:p>
          <a:p>
            <a:pPr marL="804863" lvl="1" indent="-347663">
              <a:buFont typeface="Symbol" pitchFamily="18" charset="2"/>
              <a:buChar char="-"/>
            </a:pPr>
            <a:r>
              <a:rPr lang="de-DE" sz="1600"/>
              <a:t>Telemedizin (Telefon, online)</a:t>
            </a:r>
            <a:br>
              <a:rPr lang="de-DE" sz="1600"/>
            </a:br>
            <a:endParaRPr lang="de-DE" sz="1600"/>
          </a:p>
        </p:txBody>
      </p:sp>
      <p:sp>
        <p:nvSpPr>
          <p:cNvPr id="8" name="Richtungspfeil 7"/>
          <p:cNvSpPr/>
          <p:nvPr/>
        </p:nvSpPr>
        <p:spPr>
          <a:xfrm>
            <a:off x="305271" y="393701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0863" y="574675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915514-6F67-4A32-9D53-9AE190A21C1E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338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9766300" cy="944563"/>
          </a:xfrm>
        </p:spPr>
        <p:txBody>
          <a:bodyPr/>
          <a:lstStyle/>
          <a:p>
            <a:pPr eaLnBrk="1" hangingPunct="1"/>
            <a:r>
              <a:rPr lang="de-DE" sz="2800" b="1" smtClean="0">
                <a:cs typeface="Arial" charset="0"/>
              </a:rPr>
              <a:t>Die beste Qualität in den 7 Krankenhäusern schaffen</a:t>
            </a:r>
          </a:p>
        </p:txBody>
      </p:sp>
      <p:sp>
        <p:nvSpPr>
          <p:cNvPr id="8" name="Richtungspfeil 7"/>
          <p:cNvSpPr/>
          <p:nvPr/>
        </p:nvSpPr>
        <p:spPr>
          <a:xfrm>
            <a:off x="305271" y="403226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0863" y="58420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Rechteck 6"/>
          <p:cNvSpPr/>
          <p:nvPr/>
        </p:nvSpPr>
        <p:spPr>
          <a:xfrm>
            <a:off x="1833563" y="1639888"/>
            <a:ext cx="2601912" cy="4708525"/>
          </a:xfrm>
          <a:prstGeom prst="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 Krankenhäuser im Stufenmodell</a:t>
            </a:r>
            <a:br>
              <a:rPr lang="de-DE" sz="20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de-DE" sz="2000" b="1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4344" name="Group 20"/>
          <p:cNvGrpSpPr>
            <a:grpSpLocks/>
          </p:cNvGrpSpPr>
          <p:nvPr/>
        </p:nvGrpSpPr>
        <p:grpSpPr bwMode="auto">
          <a:xfrm>
            <a:off x="4627563" y="1639888"/>
            <a:ext cx="3887787" cy="3573462"/>
            <a:chOff x="2200" y="1357"/>
            <a:chExt cx="2449" cy="2251"/>
          </a:xfrm>
        </p:grpSpPr>
        <p:sp>
          <p:nvSpPr>
            <p:cNvPr id="14355" name="Rectangle 16"/>
            <p:cNvSpPr>
              <a:spLocks noChangeArrowheads="1"/>
            </p:cNvSpPr>
            <p:nvPr/>
          </p:nvSpPr>
          <p:spPr bwMode="auto">
            <a:xfrm>
              <a:off x="3424" y="1357"/>
              <a:ext cx="1224" cy="437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Stationäre </a:t>
              </a:r>
            </a:p>
            <a:p>
              <a:pPr algn="ctr"/>
              <a:r>
                <a:rPr lang="de-DE" sz="1400"/>
                <a:t>Akutabteilung </a:t>
              </a:r>
            </a:p>
            <a:p>
              <a:pPr algn="ctr"/>
              <a:r>
                <a:rPr lang="de-DE" sz="1000"/>
                <a:t>(24h-Betreuung)</a:t>
              </a:r>
              <a:r>
                <a:rPr lang="de-DE" sz="1400"/>
                <a:t> </a:t>
              </a:r>
            </a:p>
          </p:txBody>
        </p:sp>
        <p:sp>
          <p:nvSpPr>
            <p:cNvPr id="14356" name="Rectangle 13"/>
            <p:cNvSpPr>
              <a:spLocks noChangeArrowheads="1"/>
            </p:cNvSpPr>
            <p:nvPr/>
          </p:nvSpPr>
          <p:spPr bwMode="auto">
            <a:xfrm>
              <a:off x="3424" y="1779"/>
              <a:ext cx="1225" cy="1828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de-DE" sz="1000"/>
                <a:t> Interdisziplinäre Bettenstation </a:t>
              </a:r>
              <a:br>
                <a:rPr lang="de-DE" sz="1000"/>
              </a:br>
              <a:r>
                <a:rPr lang="de-DE" sz="1000"/>
                <a:t>  mit Schwerpunkt </a:t>
              </a:r>
              <a:br>
                <a:rPr lang="de-DE" sz="1000"/>
              </a:br>
              <a:r>
                <a:rPr lang="de-DE" sz="1000"/>
                <a:t>  Innere Medizin</a:t>
              </a:r>
            </a:p>
            <a:p>
              <a:pPr>
                <a:buFontTx/>
                <a:buChar char="•"/>
              </a:pPr>
              <a:endParaRPr lang="de-DE" sz="1000"/>
            </a:p>
          </p:txBody>
        </p:sp>
        <p:sp>
          <p:nvSpPr>
            <p:cNvPr id="14357" name="Rectangle 9"/>
            <p:cNvSpPr>
              <a:spLocks noChangeArrowheads="1"/>
            </p:cNvSpPr>
            <p:nvPr/>
          </p:nvSpPr>
          <p:spPr bwMode="auto">
            <a:xfrm>
              <a:off x="2201" y="2525"/>
              <a:ext cx="1233" cy="419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Dienste</a:t>
              </a:r>
            </a:p>
            <a:p>
              <a:pPr algn="ctr"/>
              <a:r>
                <a:rPr lang="de-DE" sz="1000"/>
                <a:t>Radiologie, Labor, Anästhesie</a:t>
              </a:r>
            </a:p>
          </p:txBody>
        </p:sp>
        <p:sp>
          <p:nvSpPr>
            <p:cNvPr id="14358" name="Rectangle 12"/>
            <p:cNvSpPr>
              <a:spLocks noChangeArrowheads="1"/>
            </p:cNvSpPr>
            <p:nvPr/>
          </p:nvSpPr>
          <p:spPr bwMode="auto">
            <a:xfrm>
              <a:off x="2201" y="1779"/>
              <a:ext cx="392" cy="746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Tages-</a:t>
              </a:r>
            </a:p>
            <a:p>
              <a:pPr algn="ctr"/>
              <a:r>
                <a:rPr lang="de-DE" sz="1400"/>
                <a:t>klinik</a:t>
              </a:r>
            </a:p>
          </p:txBody>
        </p:sp>
        <p:sp>
          <p:nvSpPr>
            <p:cNvPr id="14359" name="Rectangle 13"/>
            <p:cNvSpPr>
              <a:spLocks noChangeArrowheads="1"/>
            </p:cNvSpPr>
            <p:nvPr/>
          </p:nvSpPr>
          <p:spPr bwMode="auto">
            <a:xfrm>
              <a:off x="2594" y="1779"/>
              <a:ext cx="839" cy="746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de-DE" sz="1000"/>
                <a:t> Innere Medizin</a:t>
              </a:r>
            </a:p>
            <a:p>
              <a:pPr>
                <a:buFontTx/>
                <a:buChar char="•"/>
              </a:pPr>
              <a:r>
                <a:rPr lang="de-DE" sz="1000"/>
                <a:t> Allgemeine Chirurgie</a:t>
              </a:r>
            </a:p>
            <a:p>
              <a:pPr>
                <a:buFontTx/>
                <a:buChar char="•"/>
              </a:pPr>
              <a:r>
                <a:rPr lang="de-DE" sz="1000"/>
                <a:t> Orthopädie</a:t>
              </a:r>
            </a:p>
            <a:p>
              <a:pPr>
                <a:buFontTx/>
                <a:buChar char="•"/>
              </a:pPr>
              <a:r>
                <a:rPr lang="de-DE" sz="1000"/>
                <a:t> Gynäkologie</a:t>
              </a:r>
            </a:p>
            <a:p>
              <a:pPr>
                <a:buFontTx/>
                <a:buChar char="•"/>
              </a:pPr>
              <a:r>
                <a:rPr lang="de-DE" sz="1000"/>
                <a:t> Pädiatrie</a:t>
              </a:r>
            </a:p>
            <a:p>
              <a:pPr>
                <a:buFontTx/>
                <a:buChar char="•"/>
              </a:pPr>
              <a:r>
                <a:rPr lang="de-DE" sz="1000"/>
                <a:t> Notaufnahme</a:t>
              </a:r>
            </a:p>
            <a:p>
              <a:endParaRPr lang="de-DE" sz="1000"/>
            </a:p>
          </p:txBody>
        </p:sp>
        <p:sp>
          <p:nvSpPr>
            <p:cNvPr id="14360" name="Rectangle 16"/>
            <p:cNvSpPr>
              <a:spLocks noChangeArrowheads="1"/>
            </p:cNvSpPr>
            <p:nvPr/>
          </p:nvSpPr>
          <p:spPr bwMode="auto">
            <a:xfrm>
              <a:off x="2201" y="1357"/>
              <a:ext cx="1232" cy="419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Stationäre postakute </a:t>
              </a:r>
            </a:p>
            <a:p>
              <a:pPr algn="ctr"/>
              <a:r>
                <a:rPr lang="de-DE" sz="1400"/>
                <a:t>Betreuung </a:t>
              </a:r>
            </a:p>
          </p:txBody>
        </p:sp>
        <p:sp>
          <p:nvSpPr>
            <p:cNvPr id="14361" name="Rectangle 9"/>
            <p:cNvSpPr>
              <a:spLocks noChangeArrowheads="1"/>
            </p:cNvSpPr>
            <p:nvPr/>
          </p:nvSpPr>
          <p:spPr bwMode="auto">
            <a:xfrm>
              <a:off x="2200" y="2945"/>
              <a:ext cx="1233" cy="329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/>
              <a:r>
                <a:rPr lang="de-DE" sz="1400"/>
                <a:t>Fachambulanzen</a:t>
              </a:r>
              <a:endParaRPr lang="de-DE" sz="1000"/>
            </a:p>
          </p:txBody>
        </p:sp>
        <p:sp>
          <p:nvSpPr>
            <p:cNvPr id="14362" name="Rectangle 9"/>
            <p:cNvSpPr>
              <a:spLocks noChangeArrowheads="1"/>
            </p:cNvSpPr>
            <p:nvPr/>
          </p:nvSpPr>
          <p:spPr bwMode="auto">
            <a:xfrm>
              <a:off x="2200" y="3267"/>
              <a:ext cx="1233" cy="341"/>
            </a:xfrm>
            <a:prstGeom prst="rect">
              <a:avLst/>
            </a:prstGeom>
            <a:solidFill>
              <a:srgbClr val="F3E80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/>
              <a:r>
                <a:rPr lang="de-DE" sz="1400"/>
                <a:t>Erstversorgung durch</a:t>
              </a:r>
            </a:p>
            <a:p>
              <a:pPr marL="342900" indent="-342900" algn="ctr"/>
              <a:r>
                <a:rPr lang="de-DE" sz="1400"/>
                <a:t>Allgemeinmediziner </a:t>
              </a:r>
              <a:r>
                <a:rPr lang="de-DE" sz="1000"/>
                <a:t>(24h)</a:t>
              </a:r>
            </a:p>
          </p:txBody>
        </p:sp>
      </p:grpSp>
      <p:grpSp>
        <p:nvGrpSpPr>
          <p:cNvPr id="14345" name="Group 27"/>
          <p:cNvGrpSpPr>
            <a:grpSpLocks/>
          </p:cNvGrpSpPr>
          <p:nvPr/>
        </p:nvGrpSpPr>
        <p:grpSpPr bwMode="auto">
          <a:xfrm>
            <a:off x="8515350" y="1636713"/>
            <a:ext cx="1944688" cy="3579812"/>
            <a:chOff x="3560" y="1688"/>
            <a:chExt cx="1225" cy="2255"/>
          </a:xfrm>
        </p:grpSpPr>
        <p:sp>
          <p:nvSpPr>
            <p:cNvPr id="14353" name="Rectangle 16"/>
            <p:cNvSpPr>
              <a:spLocks noChangeArrowheads="1"/>
            </p:cNvSpPr>
            <p:nvPr/>
          </p:nvSpPr>
          <p:spPr bwMode="auto">
            <a:xfrm>
              <a:off x="3560" y="1688"/>
              <a:ext cx="1224" cy="437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>
                  <a:solidFill>
                    <a:schemeClr val="bg1"/>
                  </a:solidFill>
                </a:rPr>
                <a:t>Stationäre </a:t>
              </a:r>
            </a:p>
            <a:p>
              <a:pPr algn="ctr"/>
              <a:r>
                <a:rPr lang="de-DE" sz="1400">
                  <a:solidFill>
                    <a:schemeClr val="bg1"/>
                  </a:solidFill>
                </a:rPr>
                <a:t>Akutabteilung </a:t>
              </a:r>
            </a:p>
            <a:p>
              <a:pPr algn="ctr"/>
              <a:r>
                <a:rPr lang="de-DE" sz="1000">
                  <a:solidFill>
                    <a:schemeClr val="bg1"/>
                  </a:solidFill>
                </a:rPr>
                <a:t>(24h-Betreuung)</a:t>
              </a:r>
              <a:r>
                <a:rPr lang="de-DE" sz="140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4354" name="Rectangle 13"/>
            <p:cNvSpPr>
              <a:spLocks noChangeArrowheads="1"/>
            </p:cNvSpPr>
            <p:nvPr/>
          </p:nvSpPr>
          <p:spPr bwMode="auto">
            <a:xfrm>
              <a:off x="3560" y="2115"/>
              <a:ext cx="1225" cy="182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de-DE" sz="1000">
                  <a:solidFill>
                    <a:schemeClr val="bg1"/>
                  </a:solidFill>
                </a:rPr>
                <a:t> Innere Medizin</a:t>
              </a:r>
            </a:p>
            <a:p>
              <a:pPr>
                <a:buFontTx/>
                <a:buChar char="•"/>
              </a:pPr>
              <a:r>
                <a:rPr lang="de-DE" sz="1000">
                  <a:solidFill>
                    <a:schemeClr val="bg1"/>
                  </a:solidFill>
                </a:rPr>
                <a:t> Allgemeine Chirurgie</a:t>
              </a:r>
            </a:p>
            <a:p>
              <a:pPr>
                <a:buFontTx/>
                <a:buChar char="•"/>
              </a:pPr>
              <a:r>
                <a:rPr lang="de-DE" sz="1000">
                  <a:solidFill>
                    <a:schemeClr val="bg1"/>
                  </a:solidFill>
                </a:rPr>
                <a:t> Orthopädie</a:t>
              </a:r>
            </a:p>
            <a:p>
              <a:pPr>
                <a:buFontTx/>
                <a:buChar char="•"/>
              </a:pPr>
              <a:r>
                <a:rPr lang="de-DE" sz="1000">
                  <a:solidFill>
                    <a:schemeClr val="bg1"/>
                  </a:solidFill>
                </a:rPr>
                <a:t> Gynäkologie und Geburtshilfe</a:t>
              </a:r>
            </a:p>
            <a:p>
              <a:pPr>
                <a:buFontTx/>
                <a:buChar char="•"/>
              </a:pPr>
              <a:r>
                <a:rPr lang="de-DE" sz="1000">
                  <a:solidFill>
                    <a:schemeClr val="bg1"/>
                  </a:solidFill>
                </a:rPr>
                <a:t> Pädiatrie</a:t>
              </a:r>
            </a:p>
            <a:p>
              <a:pPr>
                <a:buFontTx/>
                <a:buChar char="•"/>
              </a:pPr>
              <a:r>
                <a:rPr lang="de-DE" sz="1000">
                  <a:solidFill>
                    <a:schemeClr val="bg1"/>
                  </a:solidFill>
                </a:rPr>
                <a:t> u.a.</a:t>
              </a:r>
            </a:p>
            <a:p>
              <a:pPr>
                <a:buFontTx/>
                <a:buChar char="•"/>
              </a:pPr>
              <a:endParaRPr lang="de-DE" sz="1000">
                <a:solidFill>
                  <a:schemeClr val="bg1"/>
                </a:solidFill>
              </a:endParaRPr>
            </a:p>
          </p:txBody>
        </p:sp>
      </p:grp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10460038" y="1635125"/>
            <a:ext cx="1384300" cy="3581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400">
                <a:solidFill>
                  <a:schemeClr val="bg1"/>
                </a:solidFill>
              </a:rPr>
              <a:t>Hoch-</a:t>
            </a:r>
            <a:br>
              <a:rPr lang="de-DE" sz="1400">
                <a:solidFill>
                  <a:schemeClr val="bg1"/>
                </a:solidFill>
              </a:rPr>
            </a:br>
            <a:r>
              <a:rPr lang="de-DE" sz="1400">
                <a:solidFill>
                  <a:schemeClr val="bg1"/>
                </a:solidFill>
              </a:rPr>
              <a:t>spezialisierung</a:t>
            </a:r>
            <a:br>
              <a:rPr lang="de-DE" sz="1400">
                <a:solidFill>
                  <a:schemeClr val="bg1"/>
                </a:solidFill>
              </a:rPr>
            </a:br>
            <a:r>
              <a:rPr lang="de-DE" sz="1000">
                <a:solidFill>
                  <a:schemeClr val="bg1"/>
                </a:solidFill>
              </a:rPr>
              <a:t>von landesweiter</a:t>
            </a:r>
            <a:br>
              <a:rPr lang="de-DE" sz="1000">
                <a:solidFill>
                  <a:schemeClr val="bg1"/>
                </a:solidFill>
              </a:rPr>
            </a:br>
            <a:r>
              <a:rPr lang="de-DE" sz="1000">
                <a:solidFill>
                  <a:schemeClr val="bg1"/>
                </a:solidFill>
              </a:rPr>
              <a:t>Bedeutung</a:t>
            </a:r>
          </a:p>
        </p:txBody>
      </p:sp>
      <p:sp>
        <p:nvSpPr>
          <p:cNvPr id="14347" name="Line 24"/>
          <p:cNvSpPr>
            <a:spLocks noChangeShapeType="1"/>
          </p:cNvSpPr>
          <p:nvPr/>
        </p:nvSpPr>
        <p:spPr bwMode="auto">
          <a:xfrm>
            <a:off x="4714875" y="5429250"/>
            <a:ext cx="37528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4348" name="Text Box 25"/>
          <p:cNvSpPr txBox="1">
            <a:spLocks noChangeArrowheads="1"/>
          </p:cNvSpPr>
          <p:nvPr/>
        </p:nvSpPr>
        <p:spPr bwMode="auto">
          <a:xfrm>
            <a:off x="5915025" y="5267325"/>
            <a:ext cx="1123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chemeClr val="tx2"/>
                </a:solidFill>
              </a:rPr>
              <a:t>Basis</a:t>
            </a:r>
          </a:p>
        </p:txBody>
      </p:sp>
      <p:sp>
        <p:nvSpPr>
          <p:cNvPr id="14349" name="Line 26"/>
          <p:cNvSpPr>
            <a:spLocks noChangeShapeType="1"/>
          </p:cNvSpPr>
          <p:nvPr/>
        </p:nvSpPr>
        <p:spPr bwMode="auto">
          <a:xfrm>
            <a:off x="4714875" y="5810250"/>
            <a:ext cx="5715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4350" name="Text Box 27"/>
          <p:cNvSpPr txBox="1">
            <a:spLocks noChangeArrowheads="1"/>
          </p:cNvSpPr>
          <p:nvPr/>
        </p:nvSpPr>
        <p:spPr bwMode="auto">
          <a:xfrm>
            <a:off x="7753350" y="5619750"/>
            <a:ext cx="1123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chemeClr val="tx2"/>
                </a:solidFill>
              </a:rPr>
              <a:t>Bezirk</a:t>
            </a:r>
          </a:p>
        </p:txBody>
      </p:sp>
      <p:sp>
        <p:nvSpPr>
          <p:cNvPr id="14351" name="Line 28"/>
          <p:cNvSpPr>
            <a:spLocks noChangeShapeType="1"/>
          </p:cNvSpPr>
          <p:nvPr/>
        </p:nvSpPr>
        <p:spPr bwMode="auto">
          <a:xfrm>
            <a:off x="4714875" y="6181725"/>
            <a:ext cx="71056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4352" name="Text Box 29"/>
          <p:cNvSpPr txBox="1">
            <a:spLocks noChangeArrowheads="1"/>
          </p:cNvSpPr>
          <p:nvPr/>
        </p:nvSpPr>
        <p:spPr bwMode="auto">
          <a:xfrm>
            <a:off x="9820275" y="5991225"/>
            <a:ext cx="1123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chemeClr val="tx2"/>
                </a:solidFill>
              </a:rPr>
              <a:t>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38458DD-3F4E-499C-8B53-DB4C444EC356}" type="slidenum">
              <a:rPr lang="de-DE"/>
              <a:pPr>
                <a:defRPr/>
              </a:pPr>
              <a:t>7</a:t>
            </a:fld>
            <a:endParaRPr lang="de-DE"/>
          </a:p>
        </p:txBody>
      </p:sp>
      <p:sp>
        <p:nvSpPr>
          <p:cNvPr id="22537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5125"/>
            <a:ext cx="9766300" cy="944563"/>
          </a:xfrm>
        </p:spPr>
        <p:txBody>
          <a:bodyPr/>
          <a:lstStyle/>
          <a:p>
            <a:pPr eaLnBrk="1" hangingPunct="1"/>
            <a:r>
              <a:rPr lang="de-DE" sz="2800" b="1" smtClean="0">
                <a:cs typeface="Arial" charset="0"/>
              </a:rPr>
              <a:t>Langfristige Finanzierbarkeit sichern</a:t>
            </a:r>
          </a:p>
        </p:txBody>
      </p:sp>
      <p:sp>
        <p:nvSpPr>
          <p:cNvPr id="8" name="Richtungspfeil 7"/>
          <p:cNvSpPr/>
          <p:nvPr/>
        </p:nvSpPr>
        <p:spPr>
          <a:xfrm>
            <a:off x="305271" y="403226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0863" y="58420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echteck 9"/>
          <p:cNvSpPr/>
          <p:nvPr/>
        </p:nvSpPr>
        <p:spPr>
          <a:xfrm>
            <a:off x="1833563" y="1639888"/>
            <a:ext cx="2982912" cy="4708525"/>
          </a:xfrm>
          <a:prstGeom prst="rect">
            <a:avLst/>
          </a:prstGeom>
          <a:noFill/>
          <a:ln w="381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3600" b="1">
                <a:solidFill>
                  <a:schemeClr val="tx1"/>
                </a:solidFill>
                <a:latin typeface="Arial" charset="0"/>
                <a:cs typeface="Arial" charset="0"/>
              </a:rPr>
              <a:t>3,3 Mio. Euro / Tag</a:t>
            </a:r>
          </a:p>
          <a:p>
            <a:pPr algn="ctr">
              <a:defRPr/>
            </a:pPr>
            <a:endParaRPr lang="de-DE" sz="36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de-DE" sz="2800" b="1">
                <a:solidFill>
                  <a:schemeClr val="tx1"/>
                </a:solidFill>
                <a:latin typeface="Arial" charset="0"/>
                <a:cs typeface="Arial" charset="0"/>
              </a:rPr>
              <a:t>kostet die Gesundheits-versorgung heute</a:t>
            </a:r>
          </a:p>
          <a:p>
            <a:pPr algn="ctr">
              <a:defRPr/>
            </a:pPr>
            <a:endParaRPr lang="de-DE" sz="24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de-DE" sz="2400" b="1">
                <a:solidFill>
                  <a:schemeClr val="tx1"/>
                </a:solidFill>
                <a:latin typeface="Arial" charset="0"/>
                <a:cs typeface="Arial" charset="0"/>
              </a:rPr>
              <a:t>1/3 Territorium</a:t>
            </a:r>
          </a:p>
          <a:p>
            <a:pPr algn="ctr">
              <a:defRPr/>
            </a:pPr>
            <a:r>
              <a:rPr lang="de-DE" sz="2400" b="1">
                <a:solidFill>
                  <a:schemeClr val="tx1"/>
                </a:solidFill>
                <a:latin typeface="Arial" charset="0"/>
                <a:cs typeface="Arial" charset="0"/>
              </a:rPr>
              <a:t>2/3 Krankenhäuser</a:t>
            </a:r>
          </a:p>
        </p:txBody>
      </p:sp>
      <p:graphicFrame>
        <p:nvGraphicFramePr>
          <p:cNvPr id="22535" name="Diagramm 12"/>
          <p:cNvGraphicFramePr>
            <a:graphicFrameLocks/>
          </p:cNvGraphicFramePr>
          <p:nvPr/>
        </p:nvGraphicFramePr>
        <p:xfrm>
          <a:off x="4276725" y="1257300"/>
          <a:ext cx="7496175" cy="4772025"/>
        </p:xfrm>
        <a:graphic>
          <a:graphicData uri="http://schemas.openxmlformats.org/presentationml/2006/ole">
            <p:oleObj spid="_x0000_s22535" name="Chart" r:id="rId4" imgW="7496114" imgH="4771948" progId="Excel.Chart.8">
              <p:embed/>
            </p:oleObj>
          </a:graphicData>
        </a:graphic>
      </p:graphicFrame>
      <p:sp>
        <p:nvSpPr>
          <p:cNvPr id="22543" name="Textfeld 13"/>
          <p:cNvSpPr txBox="1">
            <a:spLocks noChangeArrowheads="1"/>
          </p:cNvSpPr>
          <p:nvPr/>
        </p:nvSpPr>
        <p:spPr bwMode="auto">
          <a:xfrm>
            <a:off x="7977188" y="2401888"/>
            <a:ext cx="25114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de-DE">
                <a:solidFill>
                  <a:schemeClr val="bg1"/>
                </a:solidFill>
              </a:rPr>
              <a:t>800 Mio €</a:t>
            </a:r>
          </a:p>
          <a:p>
            <a:pPr>
              <a:lnSpc>
                <a:spcPts val="2200"/>
              </a:lnSpc>
            </a:pPr>
            <a:r>
              <a:rPr lang="de-DE">
                <a:solidFill>
                  <a:schemeClr val="bg1"/>
                </a:solidFill>
              </a:rPr>
              <a:t>Krankenhäuser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+ konventionierte Einrichtungen</a:t>
            </a:r>
          </a:p>
        </p:txBody>
      </p:sp>
      <p:sp>
        <p:nvSpPr>
          <p:cNvPr id="22544" name="Textfeld 14"/>
          <p:cNvSpPr txBox="1">
            <a:spLocks noChangeArrowheads="1"/>
          </p:cNvSpPr>
          <p:nvPr/>
        </p:nvSpPr>
        <p:spPr bwMode="auto">
          <a:xfrm>
            <a:off x="6292850" y="3689350"/>
            <a:ext cx="25114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de-DE">
                <a:solidFill>
                  <a:schemeClr val="bg1"/>
                </a:solidFill>
              </a:rPr>
              <a:t>100 Mio €</a:t>
            </a:r>
          </a:p>
          <a:p>
            <a:pPr>
              <a:lnSpc>
                <a:spcPts val="2200"/>
              </a:lnSpc>
            </a:pPr>
            <a:r>
              <a:rPr lang="de-DE">
                <a:solidFill>
                  <a:schemeClr val="bg1"/>
                </a:solidFill>
              </a:rPr>
              <a:t>Verwaltung und Betriebliche Dienste</a:t>
            </a:r>
          </a:p>
        </p:txBody>
      </p:sp>
      <p:sp>
        <p:nvSpPr>
          <p:cNvPr id="22545" name="Textfeld 16"/>
          <p:cNvSpPr txBox="1">
            <a:spLocks noChangeArrowheads="1"/>
          </p:cNvSpPr>
          <p:nvPr/>
        </p:nvSpPr>
        <p:spPr bwMode="auto">
          <a:xfrm>
            <a:off x="6081713" y="5781675"/>
            <a:ext cx="5711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/>
              <a:t>Hausärzte, Sprengel, Medizin im Altersheim, </a:t>
            </a:r>
          </a:p>
          <a:p>
            <a:r>
              <a:rPr lang="de-DE" sz="1400"/>
              <a:t>Fachdienste im Territorium, Medikamente und Heilbehelfe</a:t>
            </a:r>
          </a:p>
        </p:txBody>
      </p:sp>
      <p:sp>
        <p:nvSpPr>
          <p:cNvPr id="18" name="Rechteck 17"/>
          <p:cNvSpPr/>
          <p:nvPr/>
        </p:nvSpPr>
        <p:spPr>
          <a:xfrm>
            <a:off x="5618163" y="5891213"/>
            <a:ext cx="434975" cy="346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2547" name="Textfeld 14"/>
          <p:cNvSpPr txBox="1">
            <a:spLocks noChangeArrowheads="1"/>
          </p:cNvSpPr>
          <p:nvPr/>
        </p:nvSpPr>
        <p:spPr bwMode="auto">
          <a:xfrm>
            <a:off x="6451600" y="2457450"/>
            <a:ext cx="14160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de-DE"/>
              <a:t>300 Mio €</a:t>
            </a:r>
            <a:br>
              <a:rPr lang="de-DE"/>
            </a:br>
            <a:r>
              <a:rPr lang="de-DE"/>
              <a:t>Territorium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0B75D24-B76A-4F2D-A8D7-17A0B56E49F1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24578" name="Titel 1"/>
          <p:cNvSpPr>
            <a:spLocks noGrp="1"/>
          </p:cNvSpPr>
          <p:nvPr>
            <p:ph type="title" idx="4294967295"/>
          </p:nvPr>
        </p:nvSpPr>
        <p:spPr>
          <a:xfrm>
            <a:off x="1587500" y="361950"/>
            <a:ext cx="9766300" cy="944563"/>
          </a:xfrm>
        </p:spPr>
        <p:txBody>
          <a:bodyPr/>
          <a:lstStyle/>
          <a:p>
            <a:pPr eaLnBrk="1" hangingPunct="1"/>
            <a:r>
              <a:rPr lang="de-DE" sz="3200" b="1" smtClean="0">
                <a:cs typeface="Arial" charset="0"/>
              </a:rPr>
              <a:t>Die betriebliche Organisation neu ordnen</a:t>
            </a:r>
          </a:p>
        </p:txBody>
      </p:sp>
      <p:sp>
        <p:nvSpPr>
          <p:cNvPr id="8" name="Richtungspfeil 7"/>
          <p:cNvSpPr/>
          <p:nvPr/>
        </p:nvSpPr>
        <p:spPr>
          <a:xfrm>
            <a:off x="305271" y="403226"/>
            <a:ext cx="1282897" cy="855260"/>
          </a:xfrm>
          <a:prstGeom prst="homePlate">
            <a:avLst>
              <a:gd name="adj" fmla="val 3085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0863" y="584200"/>
            <a:ext cx="614362" cy="492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0" name="Rechteck 9"/>
          <p:cNvSpPr/>
          <p:nvPr/>
        </p:nvSpPr>
        <p:spPr>
          <a:xfrm>
            <a:off x="1557338" y="1639888"/>
            <a:ext cx="2878137" cy="4708525"/>
          </a:xfrm>
          <a:prstGeom prst="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de-DE" sz="4000" b="1">
                <a:latin typeface="Arial" charset="0"/>
                <a:cs typeface="Arial" charset="0"/>
              </a:rPr>
              <a:t>+ 20 Mio. €</a:t>
            </a:r>
            <a:r>
              <a:rPr lang="de-DE" sz="3200" b="1"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de-DE" sz="2800" b="1">
                <a:latin typeface="Arial" charset="0"/>
                <a:cs typeface="Arial" charset="0"/>
              </a:rPr>
              <a:t>jährlich</a:t>
            </a:r>
          </a:p>
          <a:p>
            <a:pPr algn="ctr">
              <a:defRPr/>
            </a:pPr>
            <a:r>
              <a:rPr lang="de-DE" sz="2000" b="1">
                <a:latin typeface="Arial" charset="0"/>
                <a:cs typeface="Arial" charset="0"/>
              </a:rPr>
              <a:t>steigen die Kosten</a:t>
            </a:r>
            <a:br>
              <a:rPr lang="de-DE" sz="2000" b="1">
                <a:latin typeface="Arial" charset="0"/>
                <a:cs typeface="Arial" charset="0"/>
              </a:rPr>
            </a:br>
            <a:r>
              <a:rPr lang="de-DE" sz="1600" b="1">
                <a:latin typeface="Arial" charset="0"/>
                <a:cs typeface="Arial" charset="0"/>
              </a:rPr>
              <a:t>(durch Preissteigerungen)</a:t>
            </a:r>
          </a:p>
          <a:p>
            <a:pPr algn="ctr">
              <a:defRPr/>
            </a:pPr>
            <a:endParaRPr lang="de-DE" sz="2000" b="1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de-DE" sz="3200" b="1">
                <a:latin typeface="Arial" charset="0"/>
                <a:cs typeface="Arial" charset="0"/>
              </a:rPr>
              <a:t>Kosten-dämpfungs-ziel:</a:t>
            </a:r>
          </a:p>
          <a:p>
            <a:pPr algn="ctr">
              <a:defRPr/>
            </a:pPr>
            <a:r>
              <a:rPr lang="de-DE" sz="2000" b="1">
                <a:latin typeface="Arial" charset="0"/>
                <a:cs typeface="Arial" charset="0"/>
              </a:rPr>
              <a:t>Die Kosten-beschleunigung aufhalten!</a:t>
            </a:r>
          </a:p>
        </p:txBody>
      </p:sp>
      <p:sp>
        <p:nvSpPr>
          <p:cNvPr id="20" name="Rechteck 19"/>
          <p:cNvSpPr/>
          <p:nvPr/>
        </p:nvSpPr>
        <p:spPr>
          <a:xfrm>
            <a:off x="4743450" y="1639888"/>
            <a:ext cx="6610350" cy="6778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  <a:t>Ansatzpunkte zur Kostendämpfung</a:t>
            </a:r>
          </a:p>
        </p:txBody>
      </p:sp>
      <p:sp>
        <p:nvSpPr>
          <p:cNvPr id="21" name="Rechteck 20"/>
          <p:cNvSpPr/>
          <p:nvPr/>
        </p:nvSpPr>
        <p:spPr>
          <a:xfrm>
            <a:off x="4743450" y="2500313"/>
            <a:ext cx="3213100" cy="1836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  <a:t>Abstimmung </a:t>
            </a:r>
          </a:p>
          <a:p>
            <a:pPr algn="ctr">
              <a:defRPr/>
            </a:pPr>
            <a: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  <a:t>Angebote, </a:t>
            </a:r>
          </a:p>
          <a:p>
            <a:pPr algn="ctr">
              <a:defRPr/>
            </a:pPr>
            <a: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  <a:t>Optimierung Organisation &amp; Prozesse</a:t>
            </a:r>
          </a:p>
        </p:txBody>
      </p:sp>
      <p:sp>
        <p:nvSpPr>
          <p:cNvPr id="22" name="Rechteck 21"/>
          <p:cNvSpPr/>
          <p:nvPr/>
        </p:nvSpPr>
        <p:spPr>
          <a:xfrm>
            <a:off x="8140700" y="2500313"/>
            <a:ext cx="3213100" cy="1836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  <a:t>Einnahmen </a:t>
            </a:r>
          </a:p>
          <a:p>
            <a:pPr algn="ctr">
              <a:defRPr/>
            </a:pPr>
            <a: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  <a:t>generieren,</a:t>
            </a:r>
          </a:p>
          <a:p>
            <a:pPr algn="ctr">
              <a:defRPr/>
            </a:pPr>
            <a: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  <a:t>Versicherungen</a:t>
            </a:r>
            <a:b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  <a:t>einfordern</a:t>
            </a:r>
          </a:p>
        </p:txBody>
      </p:sp>
      <p:sp>
        <p:nvSpPr>
          <p:cNvPr id="23" name="Rechteck 22"/>
          <p:cNvSpPr/>
          <p:nvPr/>
        </p:nvSpPr>
        <p:spPr>
          <a:xfrm>
            <a:off x="4743450" y="4521200"/>
            <a:ext cx="3213100" cy="1835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  <a:t>Vernetzung IT</a:t>
            </a:r>
          </a:p>
        </p:txBody>
      </p:sp>
      <p:sp>
        <p:nvSpPr>
          <p:cNvPr id="24" name="Rechteck 23"/>
          <p:cNvSpPr/>
          <p:nvPr/>
        </p:nvSpPr>
        <p:spPr>
          <a:xfrm>
            <a:off x="8140700" y="4521200"/>
            <a:ext cx="3213100" cy="1835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  <a:t>Anreizsystem:</a:t>
            </a:r>
            <a:b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2000" b="1">
                <a:solidFill>
                  <a:schemeClr val="tx1"/>
                </a:solidFill>
                <a:latin typeface="Arial" charset="0"/>
                <a:cs typeface="Arial" charset="0"/>
              </a:rPr>
              <a:t>Kostenbewusstsein und Effizienz werden belohnt</a:t>
            </a:r>
          </a:p>
        </p:txBody>
      </p:sp>
      <p:sp>
        <p:nvSpPr>
          <p:cNvPr id="25" name="Ellipse 24"/>
          <p:cNvSpPr/>
          <p:nvPr/>
        </p:nvSpPr>
        <p:spPr>
          <a:xfrm>
            <a:off x="4852988" y="2606675"/>
            <a:ext cx="612775" cy="49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Ellipse 25"/>
          <p:cNvSpPr/>
          <p:nvPr/>
        </p:nvSpPr>
        <p:spPr>
          <a:xfrm>
            <a:off x="8264525" y="2606675"/>
            <a:ext cx="614363" cy="49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Ellipse 26"/>
          <p:cNvSpPr/>
          <p:nvPr/>
        </p:nvSpPr>
        <p:spPr>
          <a:xfrm>
            <a:off x="4854575" y="4616450"/>
            <a:ext cx="614363" cy="49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Ellipse 27"/>
          <p:cNvSpPr/>
          <p:nvPr/>
        </p:nvSpPr>
        <p:spPr>
          <a:xfrm>
            <a:off x="8266113" y="4616450"/>
            <a:ext cx="614362" cy="49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57"/>
          <p:cNvGrpSpPr>
            <a:grpSpLocks/>
          </p:cNvGrpSpPr>
          <p:nvPr/>
        </p:nvGrpSpPr>
        <p:grpSpPr bwMode="auto">
          <a:xfrm>
            <a:off x="2584450" y="196850"/>
            <a:ext cx="8280400" cy="6408738"/>
            <a:chOff x="68" y="28"/>
            <a:chExt cx="5216" cy="4037"/>
          </a:xfrm>
        </p:grpSpPr>
        <p:sp>
          <p:nvSpPr>
            <p:cNvPr id="26626" name="Line 94"/>
            <p:cNvSpPr>
              <a:spLocks noChangeShapeType="1"/>
            </p:cNvSpPr>
            <p:nvPr/>
          </p:nvSpPr>
          <p:spPr bwMode="auto">
            <a:xfrm>
              <a:off x="3639" y="239"/>
              <a:ext cx="1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27" name="Line 96"/>
            <p:cNvSpPr>
              <a:spLocks noChangeShapeType="1"/>
            </p:cNvSpPr>
            <p:nvPr/>
          </p:nvSpPr>
          <p:spPr bwMode="auto">
            <a:xfrm flipH="1" flipV="1">
              <a:off x="2789" y="391"/>
              <a:ext cx="0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28" name="Line 78"/>
            <p:cNvSpPr>
              <a:spLocks noChangeShapeType="1"/>
            </p:cNvSpPr>
            <p:nvPr/>
          </p:nvSpPr>
          <p:spPr bwMode="auto">
            <a:xfrm>
              <a:off x="4059" y="1207"/>
              <a:ext cx="0" cy="2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29" name="Line 77"/>
            <p:cNvSpPr>
              <a:spLocks noChangeShapeType="1"/>
            </p:cNvSpPr>
            <p:nvPr/>
          </p:nvSpPr>
          <p:spPr bwMode="auto">
            <a:xfrm>
              <a:off x="1555" y="1207"/>
              <a:ext cx="0" cy="2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30" name="Line 47"/>
            <p:cNvSpPr>
              <a:spLocks noChangeShapeType="1"/>
            </p:cNvSpPr>
            <p:nvPr/>
          </p:nvSpPr>
          <p:spPr bwMode="auto">
            <a:xfrm>
              <a:off x="2789" y="845"/>
              <a:ext cx="0" cy="32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31" name="AutoShape 4"/>
            <p:cNvSpPr>
              <a:spLocks noChangeArrowheads="1"/>
            </p:cNvSpPr>
            <p:nvPr/>
          </p:nvSpPr>
          <p:spPr bwMode="auto">
            <a:xfrm>
              <a:off x="2109" y="436"/>
              <a:ext cx="1361" cy="409"/>
            </a:xfrm>
            <a:prstGeom prst="bevel">
              <a:avLst>
                <a:gd name="adj" fmla="val 125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Geschäftsführung</a:t>
              </a:r>
            </a:p>
            <a:p>
              <a:pPr algn="ctr"/>
              <a:r>
                <a:rPr lang="de-DE" sz="800"/>
                <a:t>inkl. Verantwortl. Leitung Supportbereich</a:t>
              </a:r>
            </a:p>
          </p:txBody>
        </p:sp>
        <p:sp>
          <p:nvSpPr>
            <p:cNvPr id="26632" name="Rectangle 5"/>
            <p:cNvSpPr>
              <a:spLocks noChangeArrowheads="1"/>
            </p:cNvSpPr>
            <p:nvPr/>
          </p:nvSpPr>
          <p:spPr bwMode="auto">
            <a:xfrm>
              <a:off x="1111" y="1026"/>
              <a:ext cx="1043" cy="181"/>
            </a:xfrm>
            <a:prstGeom prst="rect">
              <a:avLst/>
            </a:prstGeom>
            <a:solidFill>
              <a:srgbClr val="BACD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200"/>
                <a:t>Medizinische Leitung</a:t>
              </a:r>
              <a:r>
                <a:rPr lang="de-DE" sz="1200" baseline="30000"/>
                <a:t>1</a:t>
              </a:r>
            </a:p>
          </p:txBody>
        </p:sp>
        <p:sp>
          <p:nvSpPr>
            <p:cNvPr id="26633" name="Rectangle 6"/>
            <p:cNvSpPr>
              <a:spLocks noChangeArrowheads="1"/>
            </p:cNvSpPr>
            <p:nvPr/>
          </p:nvSpPr>
          <p:spPr bwMode="auto">
            <a:xfrm>
              <a:off x="3424" y="1026"/>
              <a:ext cx="1043" cy="181"/>
            </a:xfrm>
            <a:prstGeom prst="rect">
              <a:avLst/>
            </a:prstGeom>
            <a:solidFill>
              <a:srgbClr val="DDAF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200"/>
                <a:t>Pflege-Leitung</a:t>
              </a:r>
              <a:r>
                <a:rPr lang="de-DE" sz="1200" baseline="30000"/>
                <a:t>2</a:t>
              </a:r>
            </a:p>
          </p:txBody>
        </p:sp>
        <p:sp>
          <p:nvSpPr>
            <p:cNvPr id="26634" name="Rectangle 13"/>
            <p:cNvSpPr>
              <a:spLocks noChangeArrowheads="1"/>
            </p:cNvSpPr>
            <p:nvPr/>
          </p:nvSpPr>
          <p:spPr bwMode="auto">
            <a:xfrm>
              <a:off x="295" y="1253"/>
              <a:ext cx="806" cy="270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000" b="1">
                  <a:solidFill>
                    <a:schemeClr val="bg1"/>
                  </a:solidFill>
                </a:rPr>
                <a:t>Landesweite </a:t>
              </a:r>
            </a:p>
            <a:p>
              <a:r>
                <a:rPr lang="de-DE" sz="1000" b="1">
                  <a:solidFill>
                    <a:schemeClr val="bg1"/>
                  </a:solidFill>
                </a:rPr>
                <a:t>Leistungen </a:t>
              </a:r>
            </a:p>
            <a:p>
              <a:r>
                <a:rPr lang="de-DE" sz="1000" b="1">
                  <a:solidFill>
                    <a:schemeClr val="bg1"/>
                  </a:solidFill>
                </a:rPr>
                <a:t>medizinischer </a:t>
              </a:r>
            </a:p>
            <a:p>
              <a:r>
                <a:rPr lang="de-DE" sz="1000" b="1">
                  <a:solidFill>
                    <a:schemeClr val="bg1"/>
                  </a:solidFill>
                </a:rPr>
                <a:t>Bereich</a:t>
              </a:r>
            </a:p>
            <a:p>
              <a:endParaRPr lang="de-DE" sz="1000" b="1">
                <a:solidFill>
                  <a:schemeClr val="bg1"/>
                </a:solidFill>
              </a:endParaRPr>
            </a:p>
            <a:p>
              <a:endParaRPr lang="de-DE" sz="1000" b="1">
                <a:solidFill>
                  <a:schemeClr val="bg1"/>
                </a:solidFill>
              </a:endParaRPr>
            </a:p>
            <a:p>
              <a:endParaRPr lang="de-DE" sz="1000" b="1">
                <a:solidFill>
                  <a:schemeClr val="bg1"/>
                </a:solidFill>
              </a:endParaRPr>
            </a:p>
            <a:p>
              <a:endParaRPr lang="de-DE" sz="1000" b="1">
                <a:solidFill>
                  <a:schemeClr val="bg1"/>
                </a:solidFill>
              </a:endParaRPr>
            </a:p>
            <a:p>
              <a:endParaRPr lang="de-DE" sz="1000" b="1">
                <a:solidFill>
                  <a:schemeClr val="bg1"/>
                </a:solidFill>
              </a:endParaRPr>
            </a:p>
            <a:p>
              <a:r>
                <a:rPr lang="de-DE" sz="900">
                  <a:solidFill>
                    <a:schemeClr val="bg1"/>
                  </a:solidFill>
                </a:rPr>
                <a:t>Organisations- und </a:t>
              </a:r>
            </a:p>
            <a:p>
              <a:r>
                <a:rPr lang="de-DE" sz="900">
                  <a:solidFill>
                    <a:schemeClr val="bg1"/>
                  </a:solidFill>
                </a:rPr>
                <a:t>Prozessentwicklung </a:t>
              </a:r>
              <a:r>
                <a:rPr lang="de-DE" sz="900" baseline="30000">
                  <a:solidFill>
                    <a:schemeClr val="bg1"/>
                  </a:solidFill>
                </a:rPr>
                <a:t>2</a:t>
              </a:r>
            </a:p>
            <a:p>
              <a:endParaRPr lang="de-DE" sz="900">
                <a:solidFill>
                  <a:schemeClr val="bg1"/>
                </a:solidFill>
              </a:endParaRPr>
            </a:p>
            <a:p>
              <a:r>
                <a:rPr lang="de-DE" sz="900">
                  <a:solidFill>
                    <a:schemeClr val="bg1"/>
                  </a:solidFill>
                </a:rPr>
                <a:t>Qualitäts- und </a:t>
              </a:r>
            </a:p>
            <a:p>
              <a:r>
                <a:rPr lang="de-DE" sz="900">
                  <a:solidFill>
                    <a:schemeClr val="bg1"/>
                  </a:solidFill>
                </a:rPr>
                <a:t>Prozessmanagement </a:t>
              </a:r>
              <a:r>
                <a:rPr lang="de-DE" sz="900" baseline="30000">
                  <a:solidFill>
                    <a:schemeClr val="bg1"/>
                  </a:solidFill>
                </a:rPr>
                <a:t>1</a:t>
              </a:r>
            </a:p>
            <a:p>
              <a:endParaRPr lang="de-DE" sz="900">
                <a:solidFill>
                  <a:schemeClr val="bg1"/>
                </a:solidFill>
              </a:endParaRPr>
            </a:p>
            <a:p>
              <a:r>
                <a:rPr lang="de-DE" sz="900">
                  <a:solidFill>
                    <a:schemeClr val="bg1"/>
                  </a:solidFill>
                </a:rPr>
                <a:t>Med. Leistungs-</a:t>
              </a:r>
            </a:p>
            <a:p>
              <a:r>
                <a:rPr lang="de-DE" sz="900">
                  <a:solidFill>
                    <a:schemeClr val="bg1"/>
                  </a:solidFill>
                </a:rPr>
                <a:t>planung und </a:t>
              </a:r>
            </a:p>
            <a:p>
              <a:r>
                <a:rPr lang="de-DE" sz="900">
                  <a:solidFill>
                    <a:schemeClr val="bg1"/>
                  </a:solidFill>
                </a:rPr>
                <a:t>Controlling </a:t>
              </a:r>
              <a:r>
                <a:rPr lang="de-DE" sz="900" baseline="30000">
                  <a:solidFill>
                    <a:schemeClr val="bg1"/>
                  </a:solidFill>
                </a:rPr>
                <a:t>1</a:t>
              </a:r>
            </a:p>
            <a:p>
              <a:endParaRPr lang="de-DE" sz="900">
                <a:solidFill>
                  <a:schemeClr val="bg1"/>
                </a:solidFill>
              </a:endParaRPr>
            </a:p>
            <a:p>
              <a:r>
                <a:rPr lang="de-DE" sz="900">
                  <a:solidFill>
                    <a:schemeClr val="bg1"/>
                  </a:solidFill>
                </a:rPr>
                <a:t>Medizin </a:t>
              </a:r>
              <a:r>
                <a:rPr lang="de-DE" sz="900" baseline="30000">
                  <a:solidFill>
                    <a:schemeClr val="bg1"/>
                  </a:solidFill>
                </a:rPr>
                <a:t>1</a:t>
              </a:r>
            </a:p>
            <a:p>
              <a:endParaRPr lang="de-DE" sz="900">
                <a:solidFill>
                  <a:schemeClr val="bg1"/>
                </a:solidFill>
              </a:endParaRPr>
            </a:p>
            <a:p>
              <a:r>
                <a:rPr lang="de-DE" sz="900">
                  <a:solidFill>
                    <a:schemeClr val="bg1"/>
                  </a:solidFill>
                </a:rPr>
                <a:t>Hygiene </a:t>
              </a:r>
              <a:r>
                <a:rPr lang="de-DE" sz="900" baseline="30000">
                  <a:solidFill>
                    <a:schemeClr val="bg1"/>
                  </a:solidFill>
                </a:rPr>
                <a:t>1</a:t>
              </a:r>
            </a:p>
            <a:p>
              <a:endParaRPr lang="de-DE" sz="900">
                <a:solidFill>
                  <a:schemeClr val="bg1"/>
                </a:solidFill>
              </a:endParaRPr>
            </a:p>
            <a:p>
              <a:r>
                <a:rPr lang="de-DE" sz="900">
                  <a:solidFill>
                    <a:schemeClr val="bg1"/>
                  </a:solidFill>
                </a:rPr>
                <a:t>Personal-</a:t>
              </a:r>
            </a:p>
            <a:p>
              <a:r>
                <a:rPr lang="de-DE" sz="900">
                  <a:solidFill>
                    <a:schemeClr val="bg1"/>
                  </a:solidFill>
                </a:rPr>
                <a:t>Entwicklung </a:t>
              </a:r>
              <a:r>
                <a:rPr lang="de-DE" sz="900" baseline="30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6635" name="Rectangle 14"/>
            <p:cNvSpPr>
              <a:spLocks noChangeArrowheads="1"/>
            </p:cNvSpPr>
            <p:nvPr/>
          </p:nvSpPr>
          <p:spPr bwMode="auto">
            <a:xfrm>
              <a:off x="4513" y="1253"/>
              <a:ext cx="771" cy="2721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000" b="1">
                  <a:solidFill>
                    <a:schemeClr val="bg1"/>
                  </a:solidFill>
                </a:rPr>
                <a:t>Landesweite </a:t>
              </a:r>
            </a:p>
            <a:p>
              <a:r>
                <a:rPr lang="de-DE" sz="1000" b="1">
                  <a:solidFill>
                    <a:schemeClr val="bg1"/>
                  </a:solidFill>
                </a:rPr>
                <a:t>Leistungen </a:t>
              </a:r>
            </a:p>
            <a:p>
              <a:r>
                <a:rPr lang="de-DE" sz="1000" b="1">
                  <a:solidFill>
                    <a:schemeClr val="bg1"/>
                  </a:solidFill>
                </a:rPr>
                <a:t>Supportbereich</a:t>
              </a:r>
            </a:p>
            <a:p>
              <a:endParaRPr lang="de-DE" sz="1000" b="1">
                <a:solidFill>
                  <a:schemeClr val="bg1"/>
                </a:solidFill>
              </a:endParaRPr>
            </a:p>
            <a:p>
              <a:endParaRPr lang="de-DE" sz="1000" b="1">
                <a:solidFill>
                  <a:schemeClr val="bg1"/>
                </a:solidFill>
              </a:endParaRPr>
            </a:p>
            <a:p>
              <a:endParaRPr lang="de-DE" sz="900" b="1">
                <a:solidFill>
                  <a:schemeClr val="bg1"/>
                </a:solidFill>
              </a:endParaRPr>
            </a:p>
            <a:p>
              <a:endParaRPr lang="de-DE" sz="900">
                <a:solidFill>
                  <a:schemeClr val="bg1"/>
                </a:solidFill>
              </a:endParaRPr>
            </a:p>
            <a:p>
              <a:r>
                <a:rPr lang="de-DE" sz="900">
                  <a:solidFill>
                    <a:schemeClr val="bg1"/>
                  </a:solidFill>
                </a:rPr>
                <a:t>Wirtschaft und </a:t>
              </a:r>
            </a:p>
            <a:p>
              <a:r>
                <a:rPr lang="de-DE" sz="900">
                  <a:solidFill>
                    <a:schemeClr val="bg1"/>
                  </a:solidFill>
                </a:rPr>
                <a:t>Finanzen </a:t>
              </a:r>
            </a:p>
            <a:p>
              <a:endParaRPr lang="de-DE" sz="900">
                <a:solidFill>
                  <a:schemeClr val="bg1"/>
                </a:solidFill>
              </a:endParaRPr>
            </a:p>
            <a:p>
              <a:r>
                <a:rPr lang="de-DE" sz="900">
                  <a:solidFill>
                    <a:schemeClr val="bg1"/>
                  </a:solidFill>
                </a:rPr>
                <a:t>Recht/Versicherungen</a:t>
              </a:r>
            </a:p>
            <a:p>
              <a:endParaRPr lang="de-DE" sz="900">
                <a:solidFill>
                  <a:schemeClr val="bg1"/>
                </a:solidFill>
              </a:endParaRPr>
            </a:p>
            <a:p>
              <a:r>
                <a:rPr lang="de-DE" sz="900">
                  <a:solidFill>
                    <a:schemeClr val="bg1"/>
                  </a:solidFill>
                </a:rPr>
                <a:t>BetriebsControlling</a:t>
              </a:r>
            </a:p>
            <a:p>
              <a:endParaRPr lang="de-DE" sz="900">
                <a:solidFill>
                  <a:schemeClr val="bg1"/>
                </a:solidFill>
              </a:endParaRPr>
            </a:p>
            <a:p>
              <a:r>
                <a:rPr lang="de-DE" sz="900">
                  <a:solidFill>
                    <a:schemeClr val="bg1"/>
                  </a:solidFill>
                </a:rPr>
                <a:t>Beschaffung/Einkauf</a:t>
              </a:r>
            </a:p>
            <a:p>
              <a:endParaRPr lang="de-DE" sz="900">
                <a:solidFill>
                  <a:schemeClr val="bg1"/>
                </a:solidFill>
              </a:endParaRPr>
            </a:p>
            <a:p>
              <a:r>
                <a:rPr lang="de-DE" sz="900">
                  <a:solidFill>
                    <a:schemeClr val="bg1"/>
                  </a:solidFill>
                </a:rPr>
                <a:t>Gebäude-Management</a:t>
              </a:r>
            </a:p>
            <a:p>
              <a:endParaRPr lang="de-DE" sz="900">
                <a:solidFill>
                  <a:schemeClr val="bg1"/>
                </a:solidFill>
              </a:endParaRPr>
            </a:p>
            <a:p>
              <a:r>
                <a:rPr lang="de-DE" sz="900">
                  <a:solidFill>
                    <a:schemeClr val="bg1"/>
                  </a:solidFill>
                </a:rPr>
                <a:t>Personaladministration</a:t>
              </a:r>
            </a:p>
            <a:p>
              <a:endParaRPr lang="de-DE" sz="900">
                <a:solidFill>
                  <a:schemeClr val="bg1"/>
                </a:solidFill>
              </a:endParaRPr>
            </a:p>
            <a:p>
              <a:r>
                <a:rPr lang="de-DE" sz="900">
                  <a:solidFill>
                    <a:schemeClr val="bg1"/>
                  </a:solidFill>
                </a:rPr>
                <a:t>Informatik und </a:t>
              </a:r>
            </a:p>
            <a:p>
              <a:r>
                <a:rPr lang="de-DE" sz="900">
                  <a:solidFill>
                    <a:schemeClr val="bg1"/>
                  </a:solidFill>
                </a:rPr>
                <a:t>Medizintechnik</a:t>
              </a:r>
            </a:p>
            <a:p>
              <a:endParaRPr lang="de-DE" sz="900">
                <a:solidFill>
                  <a:schemeClr val="bg1"/>
                </a:solidFill>
              </a:endParaRPr>
            </a:p>
            <a:p>
              <a:r>
                <a:rPr lang="de-DE" sz="900">
                  <a:solidFill>
                    <a:schemeClr val="bg1"/>
                  </a:solidFill>
                </a:rPr>
                <a:t>Kommunikation </a:t>
              </a:r>
            </a:p>
            <a:p>
              <a:r>
                <a:rPr lang="de-DE" sz="900">
                  <a:solidFill>
                    <a:schemeClr val="bg1"/>
                  </a:solidFill>
                </a:rPr>
                <a:t>und Marketing</a:t>
              </a:r>
            </a:p>
            <a:p>
              <a:endParaRPr lang="de-DE" sz="900">
                <a:solidFill>
                  <a:schemeClr val="bg1"/>
                </a:solidFill>
              </a:endParaRPr>
            </a:p>
            <a:p>
              <a:r>
                <a:rPr lang="de-DE" sz="900">
                  <a:solidFill>
                    <a:schemeClr val="bg1"/>
                  </a:solidFill>
                </a:rPr>
                <a:t>Leistungen</a:t>
              </a:r>
            </a:p>
          </p:txBody>
        </p:sp>
        <p:grpSp>
          <p:nvGrpSpPr>
            <p:cNvPr id="26636" name="Group 51"/>
            <p:cNvGrpSpPr>
              <a:grpSpLocks/>
            </p:cNvGrpSpPr>
            <p:nvPr/>
          </p:nvGrpSpPr>
          <p:grpSpPr bwMode="auto">
            <a:xfrm>
              <a:off x="1202" y="1389"/>
              <a:ext cx="3129" cy="2585"/>
              <a:chOff x="1202" y="1389"/>
              <a:chExt cx="3084" cy="2585"/>
            </a:xfrm>
          </p:grpSpPr>
          <p:grpSp>
            <p:nvGrpSpPr>
              <p:cNvPr id="26654" name="Group 23"/>
              <p:cNvGrpSpPr>
                <a:grpSpLocks/>
              </p:cNvGrpSpPr>
              <p:nvPr/>
            </p:nvGrpSpPr>
            <p:grpSpPr bwMode="auto">
              <a:xfrm>
                <a:off x="1202" y="1389"/>
                <a:ext cx="3084" cy="544"/>
                <a:chOff x="1202" y="1389"/>
                <a:chExt cx="3084" cy="544"/>
              </a:xfrm>
            </p:grpSpPr>
            <p:sp>
              <p:nvSpPr>
                <p:cNvPr id="26673" name="Rectangle 7"/>
                <p:cNvSpPr>
                  <a:spLocks noChangeArrowheads="1"/>
                </p:cNvSpPr>
                <p:nvPr/>
              </p:nvSpPr>
              <p:spPr bwMode="auto">
                <a:xfrm>
                  <a:off x="1837" y="1389"/>
                  <a:ext cx="1814" cy="317"/>
                </a:xfrm>
                <a:prstGeom prst="rect">
                  <a:avLst/>
                </a:prstGeom>
                <a:solidFill>
                  <a:srgbClr val="FFD89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1000" b="1"/>
                    <a:t>Gesundheitsbezirk Bozen/Überetsch/Unterland</a:t>
                  </a:r>
                </a:p>
                <a:p>
                  <a:pPr algn="ctr"/>
                  <a:r>
                    <a:rPr lang="de-DE" sz="1000"/>
                    <a:t>Bezirksleitung</a:t>
                  </a:r>
                </a:p>
                <a:p>
                  <a:pPr algn="ctr"/>
                  <a:r>
                    <a:rPr lang="de-DE" sz="800"/>
                    <a:t>inkl. Koord. Supportbereich + Sprengel</a:t>
                  </a:r>
                </a:p>
              </p:txBody>
            </p:sp>
            <p:sp>
              <p:nvSpPr>
                <p:cNvPr id="26674" name="Rectangle 8"/>
                <p:cNvSpPr>
                  <a:spLocks noChangeArrowheads="1"/>
                </p:cNvSpPr>
                <p:nvPr/>
              </p:nvSpPr>
              <p:spPr bwMode="auto">
                <a:xfrm>
                  <a:off x="1837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700"/>
                    <a:t>Schwerpunkt-KH Bozen</a:t>
                  </a:r>
                </a:p>
              </p:txBody>
            </p:sp>
            <p:sp>
              <p:nvSpPr>
                <p:cNvPr id="26675" name="Oval 11"/>
                <p:cNvSpPr>
                  <a:spLocks noChangeArrowheads="1"/>
                </p:cNvSpPr>
                <p:nvPr/>
              </p:nvSpPr>
              <p:spPr bwMode="auto">
                <a:xfrm>
                  <a:off x="3696" y="1525"/>
                  <a:ext cx="590" cy="272"/>
                </a:xfrm>
                <a:prstGeom prst="ellipse">
                  <a:avLst/>
                </a:prstGeom>
                <a:solidFill>
                  <a:srgbClr val="DDAFE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800"/>
                    <a:t>Pflegedienst-</a:t>
                  </a:r>
                </a:p>
                <a:p>
                  <a:pPr algn="ctr"/>
                  <a:r>
                    <a:rPr lang="de-DE" sz="800"/>
                    <a:t>Leitung</a:t>
                  </a:r>
                </a:p>
              </p:txBody>
            </p:sp>
            <p:sp>
              <p:nvSpPr>
                <p:cNvPr id="26676" name="Oval 12"/>
                <p:cNvSpPr>
                  <a:spLocks noChangeArrowheads="1"/>
                </p:cNvSpPr>
                <p:nvPr/>
              </p:nvSpPr>
              <p:spPr bwMode="auto">
                <a:xfrm>
                  <a:off x="1202" y="1525"/>
                  <a:ext cx="590" cy="272"/>
                </a:xfrm>
                <a:prstGeom prst="ellipse">
                  <a:avLst/>
                </a:prstGeom>
                <a:solidFill>
                  <a:srgbClr val="BACDE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800"/>
                    <a:t>Medizinische</a:t>
                  </a:r>
                </a:p>
                <a:p>
                  <a:pPr algn="ctr"/>
                  <a:r>
                    <a:rPr lang="de-DE" sz="800"/>
                    <a:t>Leitung</a:t>
                  </a:r>
                </a:p>
              </p:txBody>
            </p:sp>
            <p:sp>
              <p:nvSpPr>
                <p:cNvPr id="26677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9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700"/>
                    <a:t>6 Sprengel</a:t>
                  </a:r>
                </a:p>
              </p:txBody>
            </p:sp>
          </p:grpSp>
          <p:grpSp>
            <p:nvGrpSpPr>
              <p:cNvPr id="26655" name="Group 24"/>
              <p:cNvGrpSpPr>
                <a:grpSpLocks/>
              </p:cNvGrpSpPr>
              <p:nvPr/>
            </p:nvGrpSpPr>
            <p:grpSpPr bwMode="auto">
              <a:xfrm>
                <a:off x="1202" y="2069"/>
                <a:ext cx="3084" cy="544"/>
                <a:chOff x="1202" y="1389"/>
                <a:chExt cx="3084" cy="544"/>
              </a:xfrm>
            </p:grpSpPr>
            <p:sp>
              <p:nvSpPr>
                <p:cNvPr id="26668" name="Rectangle 25"/>
                <p:cNvSpPr>
                  <a:spLocks noChangeArrowheads="1"/>
                </p:cNvSpPr>
                <p:nvPr/>
              </p:nvSpPr>
              <p:spPr bwMode="auto">
                <a:xfrm>
                  <a:off x="1837" y="1389"/>
                  <a:ext cx="1814" cy="317"/>
                </a:xfrm>
                <a:prstGeom prst="rect">
                  <a:avLst/>
                </a:prstGeom>
                <a:solidFill>
                  <a:srgbClr val="FFD89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1000" b="1"/>
                    <a:t>Gesundheitsbezirk Eisacktal/Wipptal</a:t>
                  </a:r>
                </a:p>
                <a:p>
                  <a:pPr algn="ctr"/>
                  <a:r>
                    <a:rPr lang="de-DE" sz="1000"/>
                    <a:t>Bezirksleitung</a:t>
                  </a:r>
                </a:p>
                <a:p>
                  <a:pPr algn="ctr"/>
                  <a:r>
                    <a:rPr lang="de-DE" sz="800"/>
                    <a:t>inkl. Koord. Supportbereich + Sprengel</a:t>
                  </a:r>
                </a:p>
              </p:txBody>
            </p:sp>
            <p:sp>
              <p:nvSpPr>
                <p:cNvPr id="26669" name="Rectangle 26"/>
                <p:cNvSpPr>
                  <a:spLocks noChangeArrowheads="1"/>
                </p:cNvSpPr>
                <p:nvPr/>
              </p:nvSpPr>
              <p:spPr bwMode="auto">
                <a:xfrm>
                  <a:off x="1837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700"/>
                    <a:t>Schwerpunkt-KH Brixen</a:t>
                  </a:r>
                </a:p>
                <a:p>
                  <a:pPr algn="ctr"/>
                  <a:r>
                    <a:rPr lang="de-DE" sz="700"/>
                    <a:t>Grundversorgungs-KH Sterzing</a:t>
                  </a:r>
                </a:p>
              </p:txBody>
            </p:sp>
            <p:sp>
              <p:nvSpPr>
                <p:cNvPr id="26670" name="Oval 27"/>
                <p:cNvSpPr>
                  <a:spLocks noChangeArrowheads="1"/>
                </p:cNvSpPr>
                <p:nvPr/>
              </p:nvSpPr>
              <p:spPr bwMode="auto">
                <a:xfrm>
                  <a:off x="3696" y="1525"/>
                  <a:ext cx="590" cy="272"/>
                </a:xfrm>
                <a:prstGeom prst="ellipse">
                  <a:avLst/>
                </a:prstGeom>
                <a:solidFill>
                  <a:srgbClr val="DDAFE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800"/>
                    <a:t>Pflegedienst-</a:t>
                  </a:r>
                </a:p>
                <a:p>
                  <a:pPr algn="ctr"/>
                  <a:r>
                    <a:rPr lang="de-DE" sz="800"/>
                    <a:t>Leitung</a:t>
                  </a:r>
                </a:p>
              </p:txBody>
            </p:sp>
            <p:sp>
              <p:nvSpPr>
                <p:cNvPr id="26671" name="Oval 28"/>
                <p:cNvSpPr>
                  <a:spLocks noChangeArrowheads="1"/>
                </p:cNvSpPr>
                <p:nvPr/>
              </p:nvSpPr>
              <p:spPr bwMode="auto">
                <a:xfrm>
                  <a:off x="1202" y="1525"/>
                  <a:ext cx="590" cy="272"/>
                </a:xfrm>
                <a:prstGeom prst="ellipse">
                  <a:avLst/>
                </a:prstGeom>
                <a:solidFill>
                  <a:srgbClr val="BACDE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800"/>
                    <a:t>Medizinische</a:t>
                  </a:r>
                </a:p>
                <a:p>
                  <a:pPr algn="ctr"/>
                  <a:r>
                    <a:rPr lang="de-DE" sz="800"/>
                    <a:t>Leitung</a:t>
                  </a:r>
                </a:p>
              </p:txBody>
            </p:sp>
            <p:sp>
              <p:nvSpPr>
                <p:cNvPr id="26672" name="Rectangle 29"/>
                <p:cNvSpPr>
                  <a:spLocks noChangeArrowheads="1"/>
                </p:cNvSpPr>
                <p:nvPr/>
              </p:nvSpPr>
              <p:spPr bwMode="auto">
                <a:xfrm>
                  <a:off x="2789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700"/>
                    <a:t>3 Sprengel</a:t>
                  </a:r>
                </a:p>
              </p:txBody>
            </p:sp>
          </p:grpSp>
          <p:grpSp>
            <p:nvGrpSpPr>
              <p:cNvPr id="26656" name="Group 30"/>
              <p:cNvGrpSpPr>
                <a:grpSpLocks/>
              </p:cNvGrpSpPr>
              <p:nvPr/>
            </p:nvGrpSpPr>
            <p:grpSpPr bwMode="auto">
              <a:xfrm>
                <a:off x="1202" y="2750"/>
                <a:ext cx="3084" cy="544"/>
                <a:chOff x="1202" y="1389"/>
                <a:chExt cx="3084" cy="544"/>
              </a:xfrm>
            </p:grpSpPr>
            <p:sp>
              <p:nvSpPr>
                <p:cNvPr id="26663" name="Rectangle 31"/>
                <p:cNvSpPr>
                  <a:spLocks noChangeArrowheads="1"/>
                </p:cNvSpPr>
                <p:nvPr/>
              </p:nvSpPr>
              <p:spPr bwMode="auto">
                <a:xfrm>
                  <a:off x="1837" y="1389"/>
                  <a:ext cx="1814" cy="317"/>
                </a:xfrm>
                <a:prstGeom prst="rect">
                  <a:avLst/>
                </a:prstGeom>
                <a:solidFill>
                  <a:srgbClr val="FFD89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1000" b="1"/>
                    <a:t>Gesundheitsbezirk Pustertal</a:t>
                  </a:r>
                </a:p>
                <a:p>
                  <a:pPr algn="ctr"/>
                  <a:r>
                    <a:rPr lang="de-DE" sz="1000"/>
                    <a:t>Bezirksleitung</a:t>
                  </a:r>
                </a:p>
                <a:p>
                  <a:pPr algn="ctr"/>
                  <a:r>
                    <a:rPr lang="de-DE" sz="800"/>
                    <a:t>inkl. Koord. Supportbereich + Sprengel</a:t>
                  </a:r>
                </a:p>
              </p:txBody>
            </p:sp>
            <p:sp>
              <p:nvSpPr>
                <p:cNvPr id="26664" name="Rectangle 32"/>
                <p:cNvSpPr>
                  <a:spLocks noChangeArrowheads="1"/>
                </p:cNvSpPr>
                <p:nvPr/>
              </p:nvSpPr>
              <p:spPr bwMode="auto">
                <a:xfrm>
                  <a:off x="1837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700"/>
                    <a:t>Schwerpunkt-KH Bruneck</a:t>
                  </a:r>
                </a:p>
                <a:p>
                  <a:pPr algn="ctr"/>
                  <a:r>
                    <a:rPr lang="de-DE" sz="700"/>
                    <a:t>Grundversorgungs-KH Innichen</a:t>
                  </a:r>
                </a:p>
              </p:txBody>
            </p:sp>
            <p:sp>
              <p:nvSpPr>
                <p:cNvPr id="26665" name="Oval 33"/>
                <p:cNvSpPr>
                  <a:spLocks noChangeArrowheads="1"/>
                </p:cNvSpPr>
                <p:nvPr/>
              </p:nvSpPr>
              <p:spPr bwMode="auto">
                <a:xfrm>
                  <a:off x="3696" y="1525"/>
                  <a:ext cx="590" cy="272"/>
                </a:xfrm>
                <a:prstGeom prst="ellipse">
                  <a:avLst/>
                </a:prstGeom>
                <a:solidFill>
                  <a:srgbClr val="DDAFE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800"/>
                    <a:t>Pflegedienst-</a:t>
                  </a:r>
                </a:p>
                <a:p>
                  <a:pPr algn="ctr"/>
                  <a:r>
                    <a:rPr lang="de-DE" sz="800"/>
                    <a:t>Leitung</a:t>
                  </a:r>
                </a:p>
              </p:txBody>
            </p:sp>
            <p:sp>
              <p:nvSpPr>
                <p:cNvPr id="26666" name="Oval 34"/>
                <p:cNvSpPr>
                  <a:spLocks noChangeArrowheads="1"/>
                </p:cNvSpPr>
                <p:nvPr/>
              </p:nvSpPr>
              <p:spPr bwMode="auto">
                <a:xfrm>
                  <a:off x="1202" y="1525"/>
                  <a:ext cx="590" cy="272"/>
                </a:xfrm>
                <a:prstGeom prst="ellipse">
                  <a:avLst/>
                </a:prstGeom>
                <a:solidFill>
                  <a:srgbClr val="BACDE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800"/>
                    <a:t>Medizinische</a:t>
                  </a:r>
                </a:p>
                <a:p>
                  <a:pPr algn="ctr"/>
                  <a:r>
                    <a:rPr lang="de-DE" sz="800"/>
                    <a:t>Leitung</a:t>
                  </a:r>
                </a:p>
              </p:txBody>
            </p:sp>
            <p:sp>
              <p:nvSpPr>
                <p:cNvPr id="26667" name="Rectangle 35"/>
                <p:cNvSpPr>
                  <a:spLocks noChangeArrowheads="1"/>
                </p:cNvSpPr>
                <p:nvPr/>
              </p:nvSpPr>
              <p:spPr bwMode="auto">
                <a:xfrm>
                  <a:off x="2789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700"/>
                    <a:t>4 Sprengel</a:t>
                  </a:r>
                </a:p>
              </p:txBody>
            </p:sp>
          </p:grpSp>
          <p:grpSp>
            <p:nvGrpSpPr>
              <p:cNvPr id="26657" name="Group 36"/>
              <p:cNvGrpSpPr>
                <a:grpSpLocks/>
              </p:cNvGrpSpPr>
              <p:nvPr/>
            </p:nvGrpSpPr>
            <p:grpSpPr bwMode="auto">
              <a:xfrm>
                <a:off x="1202" y="3430"/>
                <a:ext cx="3084" cy="544"/>
                <a:chOff x="1202" y="1389"/>
                <a:chExt cx="3084" cy="544"/>
              </a:xfrm>
            </p:grpSpPr>
            <p:sp>
              <p:nvSpPr>
                <p:cNvPr id="26658" name="Rectangle 37"/>
                <p:cNvSpPr>
                  <a:spLocks noChangeArrowheads="1"/>
                </p:cNvSpPr>
                <p:nvPr/>
              </p:nvSpPr>
              <p:spPr bwMode="auto">
                <a:xfrm>
                  <a:off x="1837" y="1389"/>
                  <a:ext cx="1814" cy="317"/>
                </a:xfrm>
                <a:prstGeom prst="rect">
                  <a:avLst/>
                </a:prstGeom>
                <a:solidFill>
                  <a:srgbClr val="FFD89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1000" b="1"/>
                    <a:t>Gesundheitsbezirk Burggrafenamt/Vinschgau</a:t>
                  </a:r>
                </a:p>
                <a:p>
                  <a:pPr algn="ctr"/>
                  <a:r>
                    <a:rPr lang="de-DE" sz="1000"/>
                    <a:t>Bezirksleitung</a:t>
                  </a:r>
                </a:p>
                <a:p>
                  <a:pPr algn="ctr"/>
                  <a:r>
                    <a:rPr lang="de-DE" sz="800"/>
                    <a:t>inkl. Koord. Supportbereich + Sprengel</a:t>
                  </a:r>
                </a:p>
              </p:txBody>
            </p:sp>
            <p:sp>
              <p:nvSpPr>
                <p:cNvPr id="26659" name="Rectangle 38"/>
                <p:cNvSpPr>
                  <a:spLocks noChangeArrowheads="1"/>
                </p:cNvSpPr>
                <p:nvPr/>
              </p:nvSpPr>
              <p:spPr bwMode="auto">
                <a:xfrm>
                  <a:off x="1837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700"/>
                    <a:t>Schwerpunkt-KH Meran</a:t>
                  </a:r>
                </a:p>
                <a:p>
                  <a:pPr algn="ctr"/>
                  <a:r>
                    <a:rPr lang="de-DE" sz="700"/>
                    <a:t>Grundversorgungs-KH Schlanders</a:t>
                  </a:r>
                </a:p>
              </p:txBody>
            </p:sp>
            <p:sp>
              <p:nvSpPr>
                <p:cNvPr id="26660" name="Oval 39"/>
                <p:cNvSpPr>
                  <a:spLocks noChangeArrowheads="1"/>
                </p:cNvSpPr>
                <p:nvPr/>
              </p:nvSpPr>
              <p:spPr bwMode="auto">
                <a:xfrm>
                  <a:off x="3696" y="1525"/>
                  <a:ext cx="590" cy="272"/>
                </a:xfrm>
                <a:prstGeom prst="ellipse">
                  <a:avLst/>
                </a:prstGeom>
                <a:solidFill>
                  <a:srgbClr val="DDAFE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800"/>
                    <a:t>Pflegedienst-</a:t>
                  </a:r>
                </a:p>
                <a:p>
                  <a:pPr algn="ctr"/>
                  <a:r>
                    <a:rPr lang="de-DE" sz="800"/>
                    <a:t>Leitung</a:t>
                  </a:r>
                </a:p>
              </p:txBody>
            </p:sp>
            <p:sp>
              <p:nvSpPr>
                <p:cNvPr id="26661" name="Oval 40"/>
                <p:cNvSpPr>
                  <a:spLocks noChangeArrowheads="1"/>
                </p:cNvSpPr>
                <p:nvPr/>
              </p:nvSpPr>
              <p:spPr bwMode="auto">
                <a:xfrm>
                  <a:off x="1202" y="1525"/>
                  <a:ext cx="590" cy="272"/>
                </a:xfrm>
                <a:prstGeom prst="ellipse">
                  <a:avLst/>
                </a:prstGeom>
                <a:solidFill>
                  <a:srgbClr val="BACDE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800"/>
                    <a:t>Medizinische</a:t>
                  </a:r>
                </a:p>
                <a:p>
                  <a:pPr algn="ctr"/>
                  <a:r>
                    <a:rPr lang="de-DE" sz="800"/>
                    <a:t>Leitung</a:t>
                  </a:r>
                </a:p>
              </p:txBody>
            </p:sp>
            <p:sp>
              <p:nvSpPr>
                <p:cNvPr id="26662" name="Rectangle 41"/>
                <p:cNvSpPr>
                  <a:spLocks noChangeArrowheads="1"/>
                </p:cNvSpPr>
                <p:nvPr/>
              </p:nvSpPr>
              <p:spPr bwMode="auto">
                <a:xfrm>
                  <a:off x="2789" y="1720"/>
                  <a:ext cx="862" cy="21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700"/>
                    <a:t>6 Sprengel</a:t>
                  </a:r>
                </a:p>
              </p:txBody>
            </p:sp>
          </p:grpSp>
        </p:grpSp>
        <p:sp>
          <p:nvSpPr>
            <p:cNvPr id="26637" name="Line 42"/>
            <p:cNvSpPr>
              <a:spLocks noChangeShapeType="1"/>
            </p:cNvSpPr>
            <p:nvPr/>
          </p:nvSpPr>
          <p:spPr bwMode="auto">
            <a:xfrm>
              <a:off x="3470" y="709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38" name="Line 44"/>
            <p:cNvSpPr>
              <a:spLocks noChangeShapeType="1"/>
            </p:cNvSpPr>
            <p:nvPr/>
          </p:nvSpPr>
          <p:spPr bwMode="auto">
            <a:xfrm flipH="1">
              <a:off x="612" y="111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39" name="Line 48"/>
            <p:cNvSpPr>
              <a:spLocks noChangeShapeType="1"/>
            </p:cNvSpPr>
            <p:nvPr/>
          </p:nvSpPr>
          <p:spPr bwMode="auto">
            <a:xfrm>
              <a:off x="2154" y="1117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0" name="AutoShape 49"/>
            <p:cNvSpPr>
              <a:spLocks noChangeArrowheads="1"/>
            </p:cNvSpPr>
            <p:nvPr/>
          </p:nvSpPr>
          <p:spPr bwMode="auto">
            <a:xfrm>
              <a:off x="2109" y="845"/>
              <a:ext cx="635" cy="136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/>
                <a:t>Prokura</a:t>
              </a:r>
            </a:p>
          </p:txBody>
        </p:sp>
        <p:sp>
          <p:nvSpPr>
            <p:cNvPr id="26641" name="AutoShape 50"/>
            <p:cNvSpPr>
              <a:spLocks noChangeArrowheads="1"/>
            </p:cNvSpPr>
            <p:nvPr/>
          </p:nvSpPr>
          <p:spPr bwMode="auto">
            <a:xfrm>
              <a:off x="2835" y="845"/>
              <a:ext cx="635" cy="136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800"/>
                <a:t>Prokura</a:t>
              </a:r>
            </a:p>
          </p:txBody>
        </p:sp>
        <p:sp>
          <p:nvSpPr>
            <p:cNvPr id="26642" name="Line 80"/>
            <p:cNvSpPr>
              <a:spLocks noChangeShapeType="1"/>
            </p:cNvSpPr>
            <p:nvPr/>
          </p:nvSpPr>
          <p:spPr bwMode="auto">
            <a:xfrm flipH="1" flipV="1">
              <a:off x="4059" y="917"/>
              <a:ext cx="1" cy="9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3" name="Line 81"/>
            <p:cNvSpPr>
              <a:spLocks noChangeShapeType="1"/>
            </p:cNvSpPr>
            <p:nvPr/>
          </p:nvSpPr>
          <p:spPr bwMode="auto">
            <a:xfrm flipH="1">
              <a:off x="3467" y="923"/>
              <a:ext cx="58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4" name="Line 82"/>
            <p:cNvSpPr>
              <a:spLocks noChangeShapeType="1"/>
            </p:cNvSpPr>
            <p:nvPr/>
          </p:nvSpPr>
          <p:spPr bwMode="auto">
            <a:xfrm flipH="1" flipV="1">
              <a:off x="1556" y="917"/>
              <a:ext cx="1" cy="9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5" name="Line 83"/>
            <p:cNvSpPr>
              <a:spLocks noChangeShapeType="1"/>
            </p:cNvSpPr>
            <p:nvPr/>
          </p:nvSpPr>
          <p:spPr bwMode="auto">
            <a:xfrm>
              <a:off x="1565" y="917"/>
              <a:ext cx="5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6" name="Rectangle 85"/>
            <p:cNvSpPr>
              <a:spLocks noChangeArrowheads="1"/>
            </p:cNvSpPr>
            <p:nvPr/>
          </p:nvSpPr>
          <p:spPr bwMode="auto">
            <a:xfrm>
              <a:off x="68" y="119"/>
              <a:ext cx="1724" cy="66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>
                  <a:solidFill>
                    <a:srgbClr val="A50021"/>
                  </a:solidFill>
                </a:rPr>
                <a:t>Reorganisationsmodell </a:t>
              </a:r>
            </a:p>
            <a:p>
              <a:pPr algn="ctr"/>
              <a:r>
                <a:rPr lang="de-DE" sz="1600" b="1">
                  <a:solidFill>
                    <a:srgbClr val="A50021"/>
                  </a:solidFill>
                </a:rPr>
                <a:t>Südtiroler </a:t>
              </a:r>
            </a:p>
            <a:p>
              <a:pPr algn="ctr"/>
              <a:r>
                <a:rPr lang="de-DE" sz="1600" b="1">
                  <a:solidFill>
                    <a:srgbClr val="A50021"/>
                  </a:solidFill>
                </a:rPr>
                <a:t>Gesundheitsbetrieb</a:t>
              </a:r>
              <a:r>
                <a:rPr lang="de-DE" sz="1600">
                  <a:solidFill>
                    <a:srgbClr val="A50021"/>
                  </a:solidFill>
                </a:rPr>
                <a:t> </a:t>
              </a:r>
            </a:p>
          </p:txBody>
        </p:sp>
        <p:sp>
          <p:nvSpPr>
            <p:cNvPr id="26647" name="Line 87"/>
            <p:cNvSpPr>
              <a:spLocks noChangeShapeType="1"/>
            </p:cNvSpPr>
            <p:nvPr/>
          </p:nvSpPr>
          <p:spPr bwMode="auto">
            <a:xfrm>
              <a:off x="612" y="4065"/>
              <a:ext cx="4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8" name="Line 88"/>
            <p:cNvSpPr>
              <a:spLocks noChangeShapeType="1"/>
            </p:cNvSpPr>
            <p:nvPr/>
          </p:nvSpPr>
          <p:spPr bwMode="auto">
            <a:xfrm flipV="1">
              <a:off x="4921" y="397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9" name="Line 89"/>
            <p:cNvSpPr>
              <a:spLocks noChangeShapeType="1"/>
            </p:cNvSpPr>
            <p:nvPr/>
          </p:nvSpPr>
          <p:spPr bwMode="auto">
            <a:xfrm flipV="1">
              <a:off x="612" y="397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0" name="Line 90"/>
            <p:cNvSpPr>
              <a:spLocks noChangeShapeType="1"/>
            </p:cNvSpPr>
            <p:nvPr/>
          </p:nvSpPr>
          <p:spPr bwMode="auto">
            <a:xfrm>
              <a:off x="612" y="111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1" name="Line 91"/>
            <p:cNvSpPr>
              <a:spLocks noChangeShapeType="1"/>
            </p:cNvSpPr>
            <p:nvPr/>
          </p:nvSpPr>
          <p:spPr bwMode="auto">
            <a:xfrm>
              <a:off x="4921" y="709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2" name="AutoShape 92"/>
            <p:cNvSpPr>
              <a:spLocks noChangeArrowheads="1"/>
            </p:cNvSpPr>
            <p:nvPr/>
          </p:nvSpPr>
          <p:spPr bwMode="auto">
            <a:xfrm>
              <a:off x="1919" y="33"/>
              <a:ext cx="1724" cy="363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>
                  <a:solidFill>
                    <a:schemeClr val="bg1"/>
                  </a:solidFill>
                </a:rPr>
                <a:t>Land Südtirol (Eigentümer)</a:t>
              </a:r>
            </a:p>
            <a:p>
              <a:pPr algn="ctr"/>
              <a:r>
                <a:rPr lang="de-DE" sz="800">
                  <a:solidFill>
                    <a:schemeClr val="bg1"/>
                  </a:solidFill>
                </a:rPr>
                <a:t>Landesrätin für Gesundheit</a:t>
              </a:r>
            </a:p>
          </p:txBody>
        </p:sp>
        <p:sp>
          <p:nvSpPr>
            <p:cNvPr id="26653" name="Rectangle 93"/>
            <p:cNvSpPr>
              <a:spLocks noChangeArrowheads="1"/>
            </p:cNvSpPr>
            <p:nvPr/>
          </p:nvSpPr>
          <p:spPr bwMode="auto">
            <a:xfrm>
              <a:off x="3787" y="28"/>
              <a:ext cx="1497" cy="5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 sz="1400"/>
                <a:t>      Governance-Struktur:</a:t>
              </a:r>
            </a:p>
            <a:p>
              <a:pPr marL="742950" lvl="1" indent="-285750">
                <a:buFontTx/>
                <a:buChar char="•"/>
              </a:pPr>
              <a:r>
                <a:rPr lang="de-DE" sz="1400"/>
                <a:t>Ausrichtung</a:t>
              </a:r>
            </a:p>
            <a:p>
              <a:pPr marL="742950" lvl="1" indent="-285750">
                <a:buFontTx/>
                <a:buChar char="•"/>
              </a:pPr>
              <a:r>
                <a:rPr lang="de-DE" sz="1400"/>
                <a:t>Budget</a:t>
              </a:r>
            </a:p>
            <a:p>
              <a:pPr marL="742950" lvl="1" indent="-285750">
                <a:buFontTx/>
                <a:buChar char="•"/>
              </a:pPr>
              <a:r>
                <a:rPr lang="de-DE" sz="1400"/>
                <a:t>Controlling</a:t>
              </a:r>
              <a:endParaRPr lang="de-DE" sz="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Glänzend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808</Words>
  <Application>Microsoft Office PowerPoint</Application>
  <PresentationFormat>Benutzerdefiniert</PresentationFormat>
  <Paragraphs>380</Paragraphs>
  <Slides>13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Entwurfsvorlage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Office Theme</vt:lpstr>
      <vt:lpstr>Office Theme</vt:lpstr>
      <vt:lpstr>Chart</vt:lpstr>
      <vt:lpstr>Gesundheitsversorgung Südtirol 2020  Entwicklungsleitlinien</vt:lpstr>
      <vt:lpstr>Zur Erinnerung: Der Entwicklungs-Fahrplan</vt:lpstr>
      <vt:lpstr>Die bisherigen Schritte</vt:lpstr>
      <vt:lpstr>Entwicklungsleitlinien – Gesundheitsversorgung Südtirol 2020  </vt:lpstr>
      <vt:lpstr>Gesundheitliche Nahversorgung stärken</vt:lpstr>
      <vt:lpstr>Die beste Qualität in den 7 Krankenhäusern schaffen</vt:lpstr>
      <vt:lpstr>Langfristige Finanzierbarkeit sichern</vt:lpstr>
      <vt:lpstr>Die betriebliche Organisation neu ordnen</vt:lpstr>
      <vt:lpstr>Folie 9</vt:lpstr>
      <vt:lpstr>Folie 10</vt:lpstr>
      <vt:lpstr>Das Resümee aus den bisherigen Begegungen:</vt:lpstr>
      <vt:lpstr>Das Resümee aus den bisherigen Begegungen:</vt:lpstr>
      <vt:lpstr>Die nächsten Schritte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Caroline Cerar</dc:creator>
  <cp:lastModifiedBy>Martin Ebert</cp:lastModifiedBy>
  <cp:revision>145</cp:revision>
  <dcterms:created xsi:type="dcterms:W3CDTF">2014-09-21T21:38:59Z</dcterms:created>
  <dcterms:modified xsi:type="dcterms:W3CDTF">2014-10-15T15:59:36Z</dcterms:modified>
</cp:coreProperties>
</file>