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7" r:id="rId2"/>
    <p:sldId id="261" r:id="rId3"/>
    <p:sldId id="263" r:id="rId4"/>
    <p:sldId id="260" r:id="rId5"/>
    <p:sldId id="262" r:id="rId6"/>
    <p:sldId id="258" r:id="rId7"/>
  </p:sldIdLst>
  <p:sldSz cx="12192000" cy="6858000"/>
  <p:notesSz cx="6858000" cy="9144000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E8602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6416" autoAdjust="0"/>
  </p:normalViewPr>
  <p:slideViewPr>
    <p:cSldViewPr snapToGrid="0">
      <p:cViewPr varScale="1">
        <p:scale>
          <a:sx n="63" d="100"/>
          <a:sy n="63" d="100"/>
        </p:scale>
        <p:origin x="-114" y="-40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D39117D2-0935-421F-92C4-A69911B8BE8A}" type="datetimeFigureOut">
              <a:rPr lang="de-DE"/>
              <a:pPr>
                <a:defRPr/>
              </a:pPr>
              <a:t>13.11.2013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de-DE" noProof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noProof="0" smtClean="0"/>
              <a:t>Textmasterformat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  <a:p>
            <a:pPr lvl="4"/>
            <a:r>
              <a:rPr lang="de-DE" noProof="0" smtClean="0"/>
              <a:t>Fünfte Ebene</a:t>
            </a:r>
            <a:endParaRPr lang="de-DE" noProof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410ED631-FEA0-4715-8606-BFD4BCA913B7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egnaposto immagine diapositiva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2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it-IT" smtClean="0"/>
          </a:p>
        </p:txBody>
      </p:sp>
      <p:sp>
        <p:nvSpPr>
          <p:cNvPr id="15363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FAAEDBD-2853-46EA-9EC9-1350102E7F4E}" type="slidenum">
              <a:rPr lang="it-IT"/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it-IT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egnaposto immagine diapositiva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0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it-IT" smtClean="0"/>
          </a:p>
        </p:txBody>
      </p:sp>
      <p:sp>
        <p:nvSpPr>
          <p:cNvPr id="17411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F5F5CC7F-7730-4235-8CFB-8F1A2D6A60E0}" type="slidenum">
              <a:rPr lang="it-IT"/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it-IT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Segnaposto immagine diapositiva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8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it-IT" smtClean="0"/>
          </a:p>
        </p:txBody>
      </p:sp>
      <p:sp>
        <p:nvSpPr>
          <p:cNvPr id="19459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441C57EF-2C3E-4D06-BFD9-5575782E1F17}" type="slidenum">
              <a:rPr lang="it-IT"/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it-IT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Segnaposto immagine diapositiva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6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it-IT" smtClean="0"/>
          </a:p>
        </p:txBody>
      </p:sp>
      <p:sp>
        <p:nvSpPr>
          <p:cNvPr id="21507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664B7F7-5783-4B02-B81D-98CF9DE3DAAF}" type="slidenum">
              <a:rPr lang="it-IT"/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it-IT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Segnaposto immagine diapositiva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4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it-IT" smtClean="0"/>
          </a:p>
        </p:txBody>
      </p:sp>
      <p:sp>
        <p:nvSpPr>
          <p:cNvPr id="23555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95B0D97-EB63-4C90-8E6B-671E464582B8}" type="slidenum">
              <a:rPr lang="it-IT"/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it-IT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Segnaposto immagine diapositiva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2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it-IT" smtClean="0"/>
          </a:p>
        </p:txBody>
      </p:sp>
      <p:sp>
        <p:nvSpPr>
          <p:cNvPr id="25603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8AE24789-5F29-4079-AA74-3D0B2169D956}" type="slidenum">
              <a:rPr lang="it-IT"/>
              <a:pPr fontAlgn="base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it-I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DB5BAC-3131-4108-890A-11F23094CC10}" type="datetimeFigureOut">
              <a:rPr lang="de-DE"/>
              <a:pPr>
                <a:defRPr/>
              </a:pPr>
              <a:t>13.11.2013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CE4FB2-64E4-4103-9C76-8101808ECB22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77B4E7-56FD-4396-AACF-272BD552DB69}" type="datetimeFigureOut">
              <a:rPr lang="de-DE"/>
              <a:pPr>
                <a:defRPr/>
              </a:pPr>
              <a:t>13.11.2013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618DBA-DC95-424A-8EDC-9CAEA7FB008B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68DCB9-D16A-4AEC-85FD-AC32A81BF024}" type="datetimeFigureOut">
              <a:rPr lang="de-DE"/>
              <a:pPr>
                <a:defRPr/>
              </a:pPr>
              <a:t>13.11.2013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5F6E32-9F4D-46AA-ABCF-2A615B0AE56F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DD88FD-72A8-47EA-9EBE-67EA797C6DA7}" type="datetimeFigureOut">
              <a:rPr lang="de-DE"/>
              <a:pPr>
                <a:defRPr/>
              </a:pPr>
              <a:t>13.11.2013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46EFC8-12D7-40DF-82D3-76EA99F4E428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21CF57-E5B4-4E0F-BFCD-B70F3BEEB21B}" type="datetimeFigureOut">
              <a:rPr lang="de-DE"/>
              <a:pPr>
                <a:defRPr/>
              </a:pPr>
              <a:t>13.11.2013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C82EB8-9EBD-4C42-AA61-4BDF690D5BF1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DEB3FB-B385-46B2-A19C-D9D061C110EB}" type="datetimeFigureOut">
              <a:rPr lang="de-DE"/>
              <a:pPr>
                <a:defRPr/>
              </a:pPr>
              <a:t>13.11.2013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F0C29D-B5E8-47AF-AC08-16844C0116B8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3CA91E-87D5-443C-8476-F88A5AE7CFFF}" type="datetimeFigureOut">
              <a:rPr lang="de-DE"/>
              <a:pPr>
                <a:defRPr/>
              </a:pPr>
              <a:t>13.11.2013</a:t>
            </a:fld>
            <a:endParaRPr lang="de-DE"/>
          </a:p>
        </p:txBody>
      </p:sp>
      <p:sp>
        <p:nvSpPr>
          <p:cNvPr id="8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B32580-A31A-4C59-9632-D2787350F23E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573847-DFFF-48DC-ABB3-0912A9F006AD}" type="datetimeFigureOut">
              <a:rPr lang="de-DE"/>
              <a:pPr>
                <a:defRPr/>
              </a:pPr>
              <a:t>13.11.2013</a:t>
            </a:fld>
            <a:endParaRPr lang="de-DE"/>
          </a:p>
        </p:txBody>
      </p:sp>
      <p:sp>
        <p:nvSpPr>
          <p:cNvPr id="4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417CA8-E0CC-41DB-9A19-907B89455500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482F11-4D3F-4B3A-AE86-900413FA2DC4}" type="datetimeFigureOut">
              <a:rPr lang="de-DE"/>
              <a:pPr>
                <a:defRPr/>
              </a:pPr>
              <a:t>13.11.2013</a:t>
            </a:fld>
            <a:endParaRPr lang="de-DE"/>
          </a:p>
        </p:txBody>
      </p:sp>
      <p:sp>
        <p:nvSpPr>
          <p:cNvPr id="3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16F7F8-AE11-400C-81B8-741D2B643CD9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1327EE-D2F5-47C9-91AE-38565F00BB7A}" type="datetimeFigureOut">
              <a:rPr lang="de-DE"/>
              <a:pPr>
                <a:defRPr/>
              </a:pPr>
              <a:t>13.11.2013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9B9F5C-8571-4C71-B683-07E3FE53B0DA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0CA36B-E4C1-4E90-96EC-6103D65F1E22}" type="datetimeFigureOut">
              <a:rPr lang="de-DE"/>
              <a:pPr>
                <a:defRPr/>
              </a:pPr>
              <a:t>13.11.2013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7E6CD8-C808-41B3-BB18-5A02EBD79739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elplatzhalt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Titelmasterformat durch Klicken bearbeiten</a:t>
            </a:r>
          </a:p>
        </p:txBody>
      </p:sp>
      <p:sp>
        <p:nvSpPr>
          <p:cNvPr id="1027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44D752A7-5174-45EB-B2BD-1DEE5B45FC3A}" type="datetimeFigureOut">
              <a:rPr lang="de-DE"/>
              <a:pPr>
                <a:defRPr/>
              </a:pPr>
              <a:t>13.11.2013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EF1FDF3-A6DF-49F7-8EF1-205681976705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0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hyperlink" Target="http://de.wikipedia.org/w/index.php?title=Datei:Flag_of_Kosovo.svg&amp;filetimestamp=20100828184016" TargetMode="External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524000" y="0"/>
            <a:ext cx="9144000" cy="1052513"/>
          </a:xfrm>
          <a:solidFill>
            <a:srgbClr val="FE8602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it-IT" b="1" dirty="0" smtClean="0">
                <a:solidFill>
                  <a:schemeClr val="tx1"/>
                </a:solidFill>
              </a:rPr>
              <a:t>Einwanderung in Südtirol </a:t>
            </a:r>
            <a:endParaRPr lang="it-IT" b="1" dirty="0">
              <a:solidFill>
                <a:schemeClr val="tx1"/>
              </a:solidFill>
            </a:endParaRPr>
          </a:p>
        </p:txBody>
      </p:sp>
      <p:sp>
        <p:nvSpPr>
          <p:cNvPr id="7" name="Segnaposto contenuto 10"/>
          <p:cNvSpPr txBox="1">
            <a:spLocks/>
          </p:cNvSpPr>
          <p:nvPr/>
        </p:nvSpPr>
        <p:spPr>
          <a:xfrm>
            <a:off x="4800600" y="1412875"/>
            <a:ext cx="3743325" cy="720725"/>
          </a:xfrm>
          <a:prstGeom prst="rect">
            <a:avLst/>
          </a:prstGeom>
        </p:spPr>
        <p:txBody>
          <a:bodyPr>
            <a:normAutofit/>
          </a:bodyPr>
          <a:lstStyle/>
          <a:p>
            <a:pPr indent="-342900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  <a:p>
            <a:pPr indent="-342900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2800" dirty="0"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2800" dirty="0"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2800" dirty="0"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2800" dirty="0"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2800" dirty="0">
              <a:latin typeface="+mn-lt"/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6096000" y="6381750"/>
            <a:ext cx="4464050" cy="3381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b="1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Immigrazione Dossier Statistico UNAR/IDOS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270000" y="1412875"/>
            <a:ext cx="9490075" cy="4764088"/>
          </a:xfrm>
        </p:spPr>
        <p:txBody>
          <a:bodyPr rtlCol="0">
            <a:normAutofit fontScale="85000" lnSpcReduction="20000"/>
          </a:bodyPr>
          <a:lstStyle/>
          <a:p>
            <a:pPr marL="0" indent="0" algn="ctr" fontAlgn="auto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it-IT" sz="4000" b="1" dirty="0" smtClean="0">
                <a:solidFill>
                  <a:schemeClr val="accent3">
                    <a:lumMod val="50000"/>
                  </a:schemeClr>
                </a:solidFill>
              </a:rPr>
              <a:t>50.000 </a:t>
            </a:r>
            <a:r>
              <a:rPr lang="it-IT" sz="3600" b="1" dirty="0" err="1">
                <a:solidFill>
                  <a:schemeClr val="accent3">
                    <a:lumMod val="50000"/>
                  </a:schemeClr>
                </a:solidFill>
              </a:rPr>
              <a:t>regulär</a:t>
            </a:r>
            <a:r>
              <a:rPr lang="it-IT" sz="3600" b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it-IT" sz="3600" b="1" dirty="0" err="1">
                <a:solidFill>
                  <a:schemeClr val="accent3">
                    <a:lumMod val="50000"/>
                  </a:schemeClr>
                </a:solidFill>
              </a:rPr>
              <a:t>anwesende</a:t>
            </a:r>
            <a:r>
              <a:rPr lang="it-IT" sz="3600" b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it-IT" sz="3600" b="1" dirty="0" err="1">
                <a:solidFill>
                  <a:schemeClr val="accent3">
                    <a:lumMod val="50000"/>
                  </a:schemeClr>
                </a:solidFill>
              </a:rPr>
              <a:t>Ausländer</a:t>
            </a:r>
            <a:r>
              <a:rPr lang="it-IT" sz="3600" b="1" dirty="0">
                <a:solidFill>
                  <a:schemeClr val="accent3">
                    <a:lumMod val="50000"/>
                  </a:schemeClr>
                </a:solidFill>
              </a:rPr>
              <a:t>/-</a:t>
            </a:r>
            <a:r>
              <a:rPr lang="it-IT" sz="3600" b="1" dirty="0" err="1">
                <a:solidFill>
                  <a:schemeClr val="accent3">
                    <a:lumMod val="50000"/>
                  </a:schemeClr>
                </a:solidFill>
              </a:rPr>
              <a:t>innen</a:t>
            </a:r>
            <a:r>
              <a:rPr lang="it-IT" sz="4000" b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it-IT" sz="2000" b="1" dirty="0" err="1">
                <a:solidFill>
                  <a:schemeClr val="accent3">
                    <a:lumMod val="50000"/>
                  </a:schemeClr>
                </a:solidFill>
              </a:rPr>
              <a:t>Schätzung</a:t>
            </a:r>
            <a:r>
              <a:rPr lang="it-IT" sz="2000" b="1" dirty="0">
                <a:solidFill>
                  <a:schemeClr val="accent3">
                    <a:lumMod val="50000"/>
                  </a:schemeClr>
                </a:solidFill>
              </a:rPr>
              <a:t> Dossier Statistico Caritas e </a:t>
            </a:r>
            <a:r>
              <a:rPr lang="it-IT" sz="2000" b="1" dirty="0" err="1">
                <a:solidFill>
                  <a:schemeClr val="accent3">
                    <a:lumMod val="50000"/>
                  </a:schemeClr>
                </a:solidFill>
              </a:rPr>
              <a:t>Migrantes</a:t>
            </a:r>
            <a:endParaRPr lang="it-IT" sz="2000" b="1" dirty="0">
              <a:solidFill>
                <a:schemeClr val="accent3">
                  <a:lumMod val="50000"/>
                </a:schemeClr>
              </a:solidFill>
            </a:endParaRPr>
          </a:p>
          <a:p>
            <a:pPr marL="0" indent="0" algn="ctr" fontAlgn="auto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it-IT" sz="4000" b="1" dirty="0" smtClean="0">
                <a:solidFill>
                  <a:schemeClr val="accent3">
                    <a:lumMod val="50000"/>
                  </a:schemeClr>
                </a:solidFill>
              </a:rPr>
              <a:t>42.522 </a:t>
            </a:r>
            <a:r>
              <a:rPr lang="it-IT" sz="3600" b="1" dirty="0" err="1">
                <a:solidFill>
                  <a:schemeClr val="accent3">
                    <a:lumMod val="50000"/>
                  </a:schemeClr>
                </a:solidFill>
              </a:rPr>
              <a:t>ansässige</a:t>
            </a:r>
            <a:r>
              <a:rPr lang="it-IT" sz="3600" b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it-IT" sz="3600" b="1" dirty="0" err="1">
                <a:solidFill>
                  <a:schemeClr val="accent3">
                    <a:lumMod val="50000"/>
                  </a:schemeClr>
                </a:solidFill>
              </a:rPr>
              <a:t>A</a:t>
            </a:r>
            <a:r>
              <a:rPr lang="it-IT" sz="4000" b="1" dirty="0" err="1">
                <a:solidFill>
                  <a:schemeClr val="accent3">
                    <a:lumMod val="50000"/>
                  </a:schemeClr>
                </a:solidFill>
              </a:rPr>
              <a:t>usländer</a:t>
            </a:r>
            <a:r>
              <a:rPr lang="it-IT" sz="4000" b="1" dirty="0">
                <a:solidFill>
                  <a:schemeClr val="accent3">
                    <a:lumMod val="50000"/>
                  </a:schemeClr>
                </a:solidFill>
              </a:rPr>
              <a:t>/-</a:t>
            </a:r>
            <a:r>
              <a:rPr lang="it-IT" sz="4000" b="1" dirty="0" err="1">
                <a:solidFill>
                  <a:schemeClr val="accent3">
                    <a:lumMod val="50000"/>
                  </a:schemeClr>
                </a:solidFill>
              </a:rPr>
              <a:t>innen</a:t>
            </a:r>
            <a:endParaRPr lang="it-IT" sz="4000" b="1" dirty="0">
              <a:solidFill>
                <a:schemeClr val="accent3">
                  <a:lumMod val="50000"/>
                </a:schemeClr>
              </a:solidFill>
            </a:endParaRPr>
          </a:p>
          <a:p>
            <a:pPr marL="0" indent="0" algn="ctr" fontAlgn="auto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it-IT" sz="2000" b="1" dirty="0" err="1">
                <a:solidFill>
                  <a:schemeClr val="accent3">
                    <a:lumMod val="50000"/>
                  </a:schemeClr>
                </a:solidFill>
              </a:rPr>
              <a:t>Daten</a:t>
            </a:r>
            <a:r>
              <a:rPr lang="it-IT" sz="2000" b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it-IT" sz="2000" b="1" dirty="0" err="1">
                <a:solidFill>
                  <a:schemeClr val="accent3">
                    <a:lumMod val="50000"/>
                  </a:schemeClr>
                </a:solidFill>
              </a:rPr>
              <a:t>Astat</a:t>
            </a:r>
            <a:r>
              <a:rPr lang="it-IT" sz="2000" b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it-IT" sz="2000" b="1" dirty="0" err="1">
                <a:solidFill>
                  <a:schemeClr val="accent3">
                    <a:lumMod val="50000"/>
                  </a:schemeClr>
                </a:solidFill>
              </a:rPr>
              <a:t>am</a:t>
            </a:r>
            <a:r>
              <a:rPr lang="it-IT" sz="2000" b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it-IT" sz="2000" b="1" dirty="0" smtClean="0">
                <a:solidFill>
                  <a:schemeClr val="accent3">
                    <a:lumMod val="50000"/>
                  </a:schemeClr>
                </a:solidFill>
              </a:rPr>
              <a:t>31.12.2012 </a:t>
            </a:r>
          </a:p>
          <a:p>
            <a:pPr marL="0" indent="0" algn="ctr" fontAlgn="auto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it-IT" sz="3300" b="1" dirty="0" smtClean="0">
                <a:solidFill>
                  <a:schemeClr val="accent3">
                    <a:lumMod val="50000"/>
                  </a:schemeClr>
                </a:solidFill>
              </a:rPr>
              <a:t>15% </a:t>
            </a:r>
            <a:r>
              <a:rPr lang="it-IT" sz="3300" b="1" dirty="0" err="1" smtClean="0">
                <a:solidFill>
                  <a:schemeClr val="accent3">
                    <a:lumMod val="50000"/>
                  </a:schemeClr>
                </a:solidFill>
              </a:rPr>
              <a:t>davon</a:t>
            </a:r>
            <a:r>
              <a:rPr lang="it-IT" sz="3300" b="1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it-IT" sz="3300" b="1" dirty="0" err="1" smtClean="0">
                <a:solidFill>
                  <a:schemeClr val="accent3">
                    <a:lumMod val="50000"/>
                  </a:schemeClr>
                </a:solidFill>
              </a:rPr>
              <a:t>sind</a:t>
            </a:r>
            <a:r>
              <a:rPr lang="it-IT" sz="3300" b="1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it-IT" sz="3300" b="1" dirty="0" err="1" smtClean="0">
                <a:solidFill>
                  <a:schemeClr val="accent3">
                    <a:lumMod val="50000"/>
                  </a:schemeClr>
                </a:solidFill>
              </a:rPr>
              <a:t>im</a:t>
            </a:r>
            <a:r>
              <a:rPr lang="it-IT" sz="3300" b="1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it-IT" sz="3300" b="1" dirty="0" err="1" smtClean="0">
                <a:solidFill>
                  <a:schemeClr val="accent3">
                    <a:lumMod val="50000"/>
                  </a:schemeClr>
                </a:solidFill>
              </a:rPr>
              <a:t>Inland</a:t>
            </a:r>
            <a:r>
              <a:rPr lang="it-IT" sz="3300" b="1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it-IT" sz="3300" b="1" dirty="0" err="1" smtClean="0">
                <a:solidFill>
                  <a:schemeClr val="accent3">
                    <a:lumMod val="50000"/>
                  </a:schemeClr>
                </a:solidFill>
              </a:rPr>
              <a:t>geboren</a:t>
            </a:r>
            <a:endParaRPr lang="it-IT" sz="3300" b="1" dirty="0" smtClean="0">
              <a:solidFill>
                <a:schemeClr val="accent3">
                  <a:lumMod val="50000"/>
                </a:schemeClr>
              </a:solidFill>
            </a:endParaRPr>
          </a:p>
          <a:p>
            <a:pPr marL="0" indent="0" algn="ctr" fontAlgn="auto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it-IT" sz="2000" b="1" dirty="0">
              <a:solidFill>
                <a:schemeClr val="accent3">
                  <a:lumMod val="50000"/>
                </a:schemeClr>
              </a:solidFill>
            </a:endParaRPr>
          </a:p>
          <a:p>
            <a:pPr marL="0" lvl="1" indent="0" algn="ctr" fontAlgn="auto">
              <a:spcBef>
                <a:spcPct val="2000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de-DE" sz="4000" b="1" dirty="0" smtClean="0">
                <a:solidFill>
                  <a:schemeClr val="accent3">
                    <a:lumMod val="50000"/>
                  </a:schemeClr>
                </a:solidFill>
              </a:rPr>
              <a:t> 8,3 % der Südtiroler Bevölkerung </a:t>
            </a:r>
          </a:p>
          <a:p>
            <a:pPr marL="457200" lvl="1" indent="-457200" algn="ctr" fontAlgn="auto">
              <a:spcBef>
                <a:spcPct val="2000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de-DE" sz="2800" b="1" dirty="0" smtClean="0">
                <a:solidFill>
                  <a:schemeClr val="accent3">
                    <a:lumMod val="50000"/>
                  </a:schemeClr>
                </a:solidFill>
              </a:rPr>
              <a:t>der gesamtstaatliche Durchschnitt 7,4</a:t>
            </a:r>
          </a:p>
          <a:p>
            <a:pPr marL="0" lvl="1" indent="0" algn="ctr" fontAlgn="auto">
              <a:spcBef>
                <a:spcPct val="2000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it-IT" sz="4000" b="1" dirty="0" smtClean="0">
                <a:solidFill>
                  <a:schemeClr val="accent3">
                    <a:lumMod val="50000"/>
                  </a:schemeClr>
                </a:solidFill>
              </a:rPr>
              <a:t>35.000 </a:t>
            </a:r>
            <a:r>
              <a:rPr lang="it-IT" sz="3600" b="1" dirty="0" smtClean="0">
                <a:solidFill>
                  <a:schemeClr val="accent3">
                    <a:lumMod val="50000"/>
                  </a:schemeClr>
                </a:solidFill>
              </a:rPr>
              <a:t>regulär </a:t>
            </a:r>
            <a:r>
              <a:rPr lang="it-IT" sz="3600" b="1" dirty="0" err="1" smtClean="0">
                <a:solidFill>
                  <a:schemeClr val="accent3">
                    <a:lumMod val="50000"/>
                  </a:schemeClr>
                </a:solidFill>
              </a:rPr>
              <a:t>anwesende</a:t>
            </a:r>
            <a:r>
              <a:rPr lang="it-IT" sz="3600" b="1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it-IT" sz="3600" b="1" dirty="0" err="1" smtClean="0">
                <a:solidFill>
                  <a:schemeClr val="accent3">
                    <a:lumMod val="50000"/>
                  </a:schemeClr>
                </a:solidFill>
              </a:rPr>
              <a:t>Nicht-EU</a:t>
            </a:r>
            <a:r>
              <a:rPr lang="it-IT" sz="3600" b="1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it-IT" sz="3600" b="1" dirty="0" err="1" smtClean="0">
                <a:solidFill>
                  <a:schemeClr val="accent3">
                    <a:lumMod val="50000"/>
                  </a:schemeClr>
                </a:solidFill>
              </a:rPr>
              <a:t>Bürger</a:t>
            </a:r>
            <a:r>
              <a:rPr lang="it-IT" sz="3600" b="1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endParaRPr lang="it-IT" b="1" dirty="0">
              <a:solidFill>
                <a:schemeClr val="accent3">
                  <a:lumMod val="50000"/>
                </a:schemeClr>
              </a:solidFill>
            </a:endParaRPr>
          </a:p>
          <a:p>
            <a:pPr marL="457200" lvl="1" indent="-457200" algn="ctr" fontAlgn="auto">
              <a:spcBef>
                <a:spcPct val="2000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it-IT" sz="2800" b="1" dirty="0" smtClean="0">
                <a:solidFill>
                  <a:schemeClr val="accent3">
                    <a:lumMod val="50000"/>
                  </a:schemeClr>
                </a:solidFill>
              </a:rPr>
              <a:t>27,7 % </a:t>
            </a:r>
            <a:r>
              <a:rPr lang="it-IT" sz="2800" b="1" dirty="0" err="1" smtClean="0">
                <a:solidFill>
                  <a:schemeClr val="accent3">
                    <a:lumMod val="50000"/>
                  </a:schemeClr>
                </a:solidFill>
              </a:rPr>
              <a:t>davon</a:t>
            </a:r>
            <a:r>
              <a:rPr lang="it-IT" sz="2800" b="1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it-IT" sz="2800" b="1" dirty="0" err="1" smtClean="0">
                <a:solidFill>
                  <a:schemeClr val="accent3">
                    <a:lumMod val="50000"/>
                  </a:schemeClr>
                </a:solidFill>
              </a:rPr>
              <a:t>Minderjährige</a:t>
            </a:r>
            <a:r>
              <a:rPr lang="it-IT" sz="2800" b="1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</a:p>
          <a:p>
            <a:pPr marL="457200" lvl="1" indent="-457200" algn="ctr" fontAlgn="auto">
              <a:spcBef>
                <a:spcPct val="2000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it-IT" sz="2800" b="1" dirty="0" smtClean="0">
                <a:solidFill>
                  <a:schemeClr val="accent3">
                    <a:lumMod val="50000"/>
                  </a:schemeClr>
                </a:solidFill>
              </a:rPr>
              <a:t>73,1% </a:t>
            </a:r>
            <a:r>
              <a:rPr lang="it-IT" sz="2800" b="1" dirty="0" err="1" smtClean="0">
                <a:solidFill>
                  <a:schemeClr val="accent3">
                    <a:lumMod val="50000"/>
                  </a:schemeClr>
                </a:solidFill>
              </a:rPr>
              <a:t>davon</a:t>
            </a:r>
            <a:r>
              <a:rPr lang="it-IT" sz="2800" b="1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it-IT" sz="2800" b="1" dirty="0" err="1" smtClean="0">
                <a:solidFill>
                  <a:schemeClr val="accent3">
                    <a:lumMod val="50000"/>
                  </a:schemeClr>
                </a:solidFill>
              </a:rPr>
              <a:t>mit</a:t>
            </a:r>
            <a:r>
              <a:rPr lang="it-IT" sz="2800" b="1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it-IT" sz="2800" b="1" dirty="0" err="1" smtClean="0">
                <a:solidFill>
                  <a:schemeClr val="accent3">
                    <a:lumMod val="50000"/>
                  </a:schemeClr>
                </a:solidFill>
              </a:rPr>
              <a:t>unbefristeter</a:t>
            </a:r>
            <a:r>
              <a:rPr lang="it-IT" sz="2800" b="1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it-IT" sz="2800" b="1" dirty="0" err="1" smtClean="0">
                <a:solidFill>
                  <a:schemeClr val="accent3">
                    <a:lumMod val="50000"/>
                  </a:schemeClr>
                </a:solidFill>
              </a:rPr>
              <a:t>Aufenthaltsgenehmigung</a:t>
            </a:r>
            <a:r>
              <a:rPr lang="it-IT" b="1" dirty="0">
                <a:solidFill>
                  <a:schemeClr val="accent3">
                    <a:lumMod val="50000"/>
                  </a:schemeClr>
                </a:solidFill>
              </a:rPr>
              <a:t> </a:t>
            </a:r>
          </a:p>
          <a:p>
            <a:pPr marL="0" lvl="1" indent="0" algn="ctr" fontAlgn="auto">
              <a:spcBef>
                <a:spcPct val="2000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it-IT" sz="2000" b="1" dirty="0" err="1" smtClean="0">
                <a:solidFill>
                  <a:schemeClr val="accent3">
                    <a:lumMod val="50000"/>
                  </a:schemeClr>
                </a:solidFill>
              </a:rPr>
              <a:t>Daten</a:t>
            </a:r>
            <a:r>
              <a:rPr lang="it-IT" sz="2000" b="1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it-IT" sz="2000" b="1" dirty="0" err="1" smtClean="0">
                <a:solidFill>
                  <a:schemeClr val="accent3">
                    <a:lumMod val="50000"/>
                  </a:schemeClr>
                </a:solidFill>
              </a:rPr>
              <a:t>Innenministerium</a:t>
            </a:r>
            <a:r>
              <a:rPr lang="it-IT" sz="2000" b="1" dirty="0" smtClean="0">
                <a:solidFill>
                  <a:schemeClr val="accent3">
                    <a:lumMod val="50000"/>
                  </a:schemeClr>
                </a:solidFill>
              </a:rPr>
              <a:t> 01.01.2013</a:t>
            </a:r>
            <a:r>
              <a:rPr lang="it-IT" sz="2800" b="1" dirty="0" smtClean="0">
                <a:solidFill>
                  <a:schemeClr val="accent3">
                    <a:lumMod val="50000"/>
                  </a:schemeClr>
                </a:solidFill>
              </a:rPr>
              <a:t/>
            </a:r>
            <a:br>
              <a:rPr lang="it-IT" sz="2800" b="1" dirty="0" smtClean="0">
                <a:solidFill>
                  <a:schemeClr val="accent3">
                    <a:lumMod val="50000"/>
                  </a:schemeClr>
                </a:solidFill>
              </a:rPr>
            </a:br>
            <a:r>
              <a:rPr lang="it-IT" sz="2800" b="1" dirty="0" smtClean="0">
                <a:solidFill>
                  <a:schemeClr val="accent3">
                    <a:lumMod val="50000"/>
                  </a:schemeClr>
                </a:solidFill>
              </a:rPr>
              <a:t>1% </a:t>
            </a:r>
            <a:r>
              <a:rPr lang="it-IT" sz="2800" b="1" dirty="0" err="1" smtClean="0">
                <a:solidFill>
                  <a:schemeClr val="accent3">
                    <a:lumMod val="50000"/>
                  </a:schemeClr>
                </a:solidFill>
              </a:rPr>
              <a:t>der</a:t>
            </a:r>
            <a:r>
              <a:rPr lang="it-IT" sz="2800" b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it-IT" sz="2800" b="1" dirty="0" smtClean="0">
                <a:solidFill>
                  <a:schemeClr val="accent3">
                    <a:lumMod val="50000"/>
                  </a:schemeClr>
                </a:solidFill>
              </a:rPr>
              <a:t>in </a:t>
            </a:r>
            <a:r>
              <a:rPr lang="it-IT" sz="2800" b="1" dirty="0" err="1" smtClean="0">
                <a:solidFill>
                  <a:schemeClr val="accent3">
                    <a:lumMod val="50000"/>
                  </a:schemeClr>
                </a:solidFill>
              </a:rPr>
              <a:t>Italien</a:t>
            </a:r>
            <a:r>
              <a:rPr lang="it-IT" sz="2800" b="1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it-IT" sz="2800" b="1" dirty="0" err="1" smtClean="0">
                <a:solidFill>
                  <a:schemeClr val="accent3">
                    <a:lumMod val="50000"/>
                  </a:schemeClr>
                </a:solidFill>
              </a:rPr>
              <a:t>ansässigen</a:t>
            </a:r>
            <a:r>
              <a:rPr lang="it-IT" sz="2800" b="1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it-IT" sz="2800" b="1" dirty="0" err="1" smtClean="0">
                <a:solidFill>
                  <a:schemeClr val="accent3">
                    <a:lumMod val="50000"/>
                  </a:schemeClr>
                </a:solidFill>
              </a:rPr>
              <a:t>Ausländer</a:t>
            </a:r>
            <a:r>
              <a:rPr lang="it-IT" sz="2800" b="1" dirty="0" smtClean="0">
                <a:solidFill>
                  <a:schemeClr val="accent3">
                    <a:lumMod val="50000"/>
                  </a:schemeClr>
                </a:solidFill>
              </a:rPr>
              <a:t>/</a:t>
            </a:r>
            <a:r>
              <a:rPr lang="it-IT" sz="2800" b="1" dirty="0" err="1" smtClean="0">
                <a:solidFill>
                  <a:schemeClr val="accent3">
                    <a:lumMod val="50000"/>
                  </a:schemeClr>
                </a:solidFill>
              </a:rPr>
              <a:t>-innen</a:t>
            </a:r>
            <a:r>
              <a:rPr lang="it-IT" sz="2800" b="1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endParaRPr lang="it-IT" b="1" dirty="0">
              <a:solidFill>
                <a:schemeClr val="accent3">
                  <a:lumMod val="50000"/>
                </a:schemeClr>
              </a:solidFill>
            </a:endParaRP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de-DE" dirty="0"/>
          </a:p>
        </p:txBody>
      </p:sp>
      <p:pic>
        <p:nvPicPr>
          <p:cNvPr id="14341" name="Picture 1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24000" y="6350"/>
            <a:ext cx="611188" cy="765175"/>
          </a:xfrm>
          <a:prstGeom prst="rect">
            <a:avLst/>
          </a:prstGeom>
          <a:noFill/>
          <a:ln w="1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olo 1"/>
          <p:cNvSpPr txBox="1">
            <a:spLocks/>
          </p:cNvSpPr>
          <p:nvPr/>
        </p:nvSpPr>
        <p:spPr>
          <a:xfrm>
            <a:off x="1524000" y="-20638"/>
            <a:ext cx="9144000" cy="949326"/>
          </a:xfrm>
          <a:prstGeom prst="rect">
            <a:avLst/>
          </a:prstGeom>
          <a:solidFill>
            <a:srgbClr val="FE8602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it-IT" sz="4400" b="1" dirty="0" err="1">
                <a:solidFill>
                  <a:schemeClr val="tx1"/>
                </a:solidFill>
              </a:rPr>
              <a:t>Nationalitäten</a:t>
            </a:r>
            <a:r>
              <a:rPr lang="it-IT" sz="4400" b="1" dirty="0">
                <a:solidFill>
                  <a:schemeClr val="tx1"/>
                </a:solidFill>
              </a:rPr>
              <a:t> in </a:t>
            </a:r>
            <a:r>
              <a:rPr lang="it-IT" sz="4400" b="1" dirty="0" err="1">
                <a:solidFill>
                  <a:schemeClr val="tx1"/>
                </a:solidFill>
              </a:rPr>
              <a:t>Südtirol</a:t>
            </a:r>
            <a:r>
              <a:rPr lang="it-IT" sz="4400" b="1" dirty="0">
                <a:solidFill>
                  <a:schemeClr val="tx1"/>
                </a:solidFill>
              </a:rPr>
              <a:t>  </a:t>
            </a:r>
          </a:p>
        </p:txBody>
      </p:sp>
      <p:pic>
        <p:nvPicPr>
          <p:cNvPr id="16386" name="Picture 1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24000" y="0"/>
            <a:ext cx="611188" cy="765175"/>
          </a:xfrm>
          <a:prstGeom prst="rect">
            <a:avLst/>
          </a:prstGeom>
          <a:noFill/>
          <a:ln w="1">
            <a:noFill/>
            <a:miter lim="800000"/>
            <a:headEnd/>
            <a:tailEnd/>
          </a:ln>
        </p:spPr>
      </p:pic>
      <p:sp>
        <p:nvSpPr>
          <p:cNvPr id="5" name="Rectangle 1030"/>
          <p:cNvSpPr>
            <a:spLocks noChangeArrowheads="1"/>
          </p:cNvSpPr>
          <p:nvPr/>
        </p:nvSpPr>
        <p:spPr bwMode="auto">
          <a:xfrm>
            <a:off x="3187700" y="1031875"/>
            <a:ext cx="7162800" cy="452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3200" b="1" dirty="0">
                <a:solidFill>
                  <a:schemeClr val="accent3">
                    <a:lumMod val="50000"/>
                  </a:schemeClr>
                </a:solidFill>
                <a:latin typeface="+mn-lt"/>
              </a:rPr>
              <a:t>Albanien 		</a:t>
            </a:r>
            <a:r>
              <a:rPr lang="de-DE" sz="3200" b="1" dirty="0">
                <a:solidFill>
                  <a:schemeClr val="accent3">
                    <a:lumMod val="50000"/>
                  </a:schemeClr>
                </a:solidFill>
                <a:latin typeface="+mn-lt"/>
              </a:rPr>
              <a:t>12,2 </a:t>
            </a:r>
            <a:r>
              <a:rPr lang="de-DE" sz="3200" b="1" dirty="0">
                <a:solidFill>
                  <a:schemeClr val="accent3">
                    <a:lumMod val="50000"/>
                  </a:schemeClr>
                </a:solidFill>
                <a:latin typeface="+mn-lt"/>
              </a:rPr>
              <a:t>%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3200" b="1" dirty="0">
                <a:solidFill>
                  <a:schemeClr val="accent3">
                    <a:lumMod val="50000"/>
                  </a:schemeClr>
                </a:solidFill>
                <a:latin typeface="+mn-lt"/>
              </a:rPr>
              <a:t>Deutschland	</a:t>
            </a:r>
            <a:r>
              <a:rPr lang="de-DE" sz="3200" b="1" dirty="0">
                <a:solidFill>
                  <a:schemeClr val="accent3">
                    <a:lumMod val="50000"/>
                  </a:schemeClr>
                </a:solidFill>
                <a:latin typeface="+mn-lt"/>
              </a:rPr>
              <a:t>10,0 </a:t>
            </a:r>
            <a:r>
              <a:rPr lang="de-DE" sz="3200" b="1" dirty="0">
                <a:solidFill>
                  <a:schemeClr val="accent3">
                    <a:lumMod val="50000"/>
                  </a:schemeClr>
                </a:solidFill>
                <a:latin typeface="+mn-lt"/>
              </a:rPr>
              <a:t>%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3200" b="1" dirty="0">
                <a:solidFill>
                  <a:schemeClr val="accent3">
                    <a:lumMod val="50000"/>
                  </a:schemeClr>
                </a:solidFill>
                <a:latin typeface="+mn-lt"/>
              </a:rPr>
              <a:t>Marokko 		</a:t>
            </a:r>
            <a:r>
              <a:rPr lang="de-DE" sz="3200" b="1" dirty="0">
                <a:solidFill>
                  <a:schemeClr val="accent3">
                    <a:lumMod val="50000"/>
                  </a:schemeClr>
                </a:solidFill>
                <a:latin typeface="+mn-lt"/>
              </a:rPr>
              <a:t>   7,9 </a:t>
            </a:r>
            <a:r>
              <a:rPr lang="de-DE" sz="3200" b="1" dirty="0">
                <a:solidFill>
                  <a:schemeClr val="accent3">
                    <a:lumMod val="50000"/>
                  </a:schemeClr>
                </a:solidFill>
                <a:latin typeface="+mn-lt"/>
              </a:rPr>
              <a:t>%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3200" b="1" dirty="0">
                <a:solidFill>
                  <a:schemeClr val="accent3">
                    <a:lumMod val="50000"/>
                  </a:schemeClr>
                </a:solidFill>
                <a:latin typeface="+mn-lt"/>
              </a:rPr>
              <a:t>Pakistan		</a:t>
            </a:r>
            <a:r>
              <a:rPr lang="de-DE" sz="3200" b="1" dirty="0">
                <a:solidFill>
                  <a:schemeClr val="accent3">
                    <a:lumMod val="50000"/>
                  </a:schemeClr>
                </a:solidFill>
                <a:latin typeface="+mn-lt"/>
              </a:rPr>
              <a:t>   7,1 </a:t>
            </a:r>
            <a:r>
              <a:rPr lang="de-DE" sz="3200" b="1" dirty="0">
                <a:solidFill>
                  <a:schemeClr val="accent3">
                    <a:lumMod val="50000"/>
                  </a:schemeClr>
                </a:solidFill>
                <a:latin typeface="+mn-lt"/>
              </a:rPr>
              <a:t>%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3200" b="1" dirty="0">
                <a:solidFill>
                  <a:schemeClr val="accent3">
                    <a:lumMod val="50000"/>
                  </a:schemeClr>
                </a:solidFill>
                <a:latin typeface="+mn-lt"/>
              </a:rPr>
              <a:t>Rumänien</a:t>
            </a:r>
            <a:r>
              <a:rPr lang="de-DE" sz="3200" b="1" dirty="0">
                <a:solidFill>
                  <a:schemeClr val="accent3">
                    <a:lumMod val="50000"/>
                  </a:schemeClr>
                </a:solidFill>
                <a:latin typeface="+mn-lt"/>
              </a:rPr>
              <a:t>		</a:t>
            </a:r>
            <a:r>
              <a:rPr lang="de-DE" sz="3200" b="1" dirty="0">
                <a:solidFill>
                  <a:schemeClr val="accent3">
                    <a:lumMod val="50000"/>
                  </a:schemeClr>
                </a:solidFill>
                <a:latin typeface="+mn-lt"/>
              </a:rPr>
              <a:t>   5,5%</a:t>
            </a:r>
            <a:endParaRPr lang="de-DE" sz="3200" b="1" dirty="0">
              <a:solidFill>
                <a:schemeClr val="accent3">
                  <a:lumMod val="50000"/>
                </a:schemeClr>
              </a:solidFill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3200" b="1" dirty="0">
                <a:solidFill>
                  <a:schemeClr val="accent3">
                    <a:lumMod val="50000"/>
                  </a:schemeClr>
                </a:solidFill>
                <a:latin typeface="+mn-lt"/>
              </a:rPr>
              <a:t>Mazedonien	   5,4%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3200" b="1" dirty="0">
                <a:solidFill>
                  <a:schemeClr val="accent3">
                    <a:lumMod val="50000"/>
                  </a:schemeClr>
                </a:solidFill>
                <a:latin typeface="+mn-lt"/>
              </a:rPr>
              <a:t>Slowakei</a:t>
            </a:r>
            <a:r>
              <a:rPr lang="de-DE" sz="3200" b="1" dirty="0">
                <a:solidFill>
                  <a:schemeClr val="accent3">
                    <a:lumMod val="50000"/>
                  </a:schemeClr>
                </a:solidFill>
                <a:latin typeface="+mn-lt"/>
              </a:rPr>
              <a:t>		</a:t>
            </a:r>
            <a:r>
              <a:rPr lang="de-DE" sz="3200" b="1" dirty="0">
                <a:solidFill>
                  <a:schemeClr val="accent3">
                    <a:lumMod val="50000"/>
                  </a:schemeClr>
                </a:solidFill>
                <a:latin typeface="+mn-lt"/>
              </a:rPr>
              <a:t>   4,8 </a:t>
            </a:r>
            <a:r>
              <a:rPr lang="de-DE" sz="3200" b="1" dirty="0">
                <a:solidFill>
                  <a:schemeClr val="accent3">
                    <a:lumMod val="50000"/>
                  </a:schemeClr>
                </a:solidFill>
                <a:latin typeface="+mn-lt"/>
              </a:rPr>
              <a:t>%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3200" b="1" dirty="0">
                <a:solidFill>
                  <a:schemeClr val="accent3">
                    <a:lumMod val="50000"/>
                  </a:schemeClr>
                </a:solidFill>
                <a:latin typeface="+mn-lt"/>
              </a:rPr>
              <a:t>Kosovo		</a:t>
            </a:r>
            <a:r>
              <a:rPr lang="de-DE" sz="3200" b="1" dirty="0">
                <a:solidFill>
                  <a:schemeClr val="accent3">
                    <a:lumMod val="50000"/>
                  </a:schemeClr>
                </a:solidFill>
                <a:latin typeface="+mn-lt"/>
              </a:rPr>
              <a:t>   4,7 </a:t>
            </a:r>
            <a:r>
              <a:rPr lang="de-DE" sz="3200" b="1" dirty="0">
                <a:solidFill>
                  <a:schemeClr val="accent3">
                    <a:lumMod val="50000"/>
                  </a:schemeClr>
                </a:solidFill>
                <a:latin typeface="+mn-lt"/>
              </a:rPr>
              <a:t>%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3200" b="1" dirty="0">
                <a:solidFill>
                  <a:schemeClr val="accent3">
                    <a:lumMod val="50000"/>
                  </a:schemeClr>
                </a:solidFill>
                <a:latin typeface="+mn-lt"/>
              </a:rPr>
              <a:t>	</a:t>
            </a:r>
            <a:endParaRPr lang="de-DE" sz="3200" b="1" dirty="0">
              <a:solidFill>
                <a:schemeClr val="accent3">
                  <a:lumMod val="50000"/>
                </a:schemeClr>
              </a:solidFill>
              <a:latin typeface="+mn-lt"/>
            </a:endParaRPr>
          </a:p>
        </p:txBody>
      </p:sp>
      <p:pic>
        <p:nvPicPr>
          <p:cNvPr id="8" name="Immagine 15" descr="albania.gif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422525" y="1206500"/>
            <a:ext cx="457200" cy="309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03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452688" y="1673225"/>
            <a:ext cx="431800" cy="26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1033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452688" y="2206625"/>
            <a:ext cx="431800" cy="258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034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452688" y="2693988"/>
            <a:ext cx="431800" cy="334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1035" descr="800px-Flag_of_Macedonia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452688" y="3622675"/>
            <a:ext cx="479425" cy="280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1038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2452688" y="3154363"/>
            <a:ext cx="4572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1036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2452688" y="4075113"/>
            <a:ext cx="457200" cy="3048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</p:pic>
      <p:pic>
        <p:nvPicPr>
          <p:cNvPr id="16" name="Picture 17" descr="Flagge des Kosovo">
            <a:hlinkClick r:id="rId11" tooltip="Flagge des Kosovo"/>
          </p:cNvPr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2441575" y="4622800"/>
            <a:ext cx="490538" cy="34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1037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2351088" y="5661025"/>
            <a:ext cx="452437" cy="30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Titolo 1"/>
          <p:cNvSpPr txBox="1">
            <a:spLocks/>
          </p:cNvSpPr>
          <p:nvPr/>
        </p:nvSpPr>
        <p:spPr>
          <a:xfrm>
            <a:off x="1955800" y="5632450"/>
            <a:ext cx="8135938" cy="720725"/>
          </a:xfrm>
          <a:prstGeom prst="rect">
            <a:avLst/>
          </a:prstGeom>
          <a:solidFill>
            <a:srgbClr val="FE8602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3200" b="1" dirty="0">
                <a:solidFill>
                  <a:schemeClr val="tx1"/>
                </a:solidFill>
              </a:rPr>
              <a:t>136 </a:t>
            </a:r>
            <a:r>
              <a:rPr lang="it-IT" sz="3200" b="1" dirty="0" err="1">
                <a:solidFill>
                  <a:schemeClr val="tx1"/>
                </a:solidFill>
              </a:rPr>
              <a:t>verschiedene</a:t>
            </a:r>
            <a:r>
              <a:rPr lang="it-IT" sz="3200" b="1" dirty="0">
                <a:solidFill>
                  <a:schemeClr val="tx1"/>
                </a:solidFill>
              </a:rPr>
              <a:t> </a:t>
            </a:r>
            <a:r>
              <a:rPr lang="it-IT" sz="3200" b="1" dirty="0" err="1">
                <a:solidFill>
                  <a:schemeClr val="tx1"/>
                </a:solidFill>
              </a:rPr>
              <a:t>Nationaitäten</a:t>
            </a:r>
            <a:endParaRPr lang="it-IT" sz="3200" b="1" dirty="0">
              <a:solidFill>
                <a:schemeClr val="tx1"/>
              </a:solidFill>
            </a:endParaRPr>
          </a:p>
        </p:txBody>
      </p:sp>
      <p:sp>
        <p:nvSpPr>
          <p:cNvPr id="18" name="CasellaDiTesto 5"/>
          <p:cNvSpPr txBox="1"/>
          <p:nvPr/>
        </p:nvSpPr>
        <p:spPr>
          <a:xfrm>
            <a:off x="6096000" y="6381750"/>
            <a:ext cx="4464050" cy="3381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b="1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Immigrazione Dossier Statistico UNAR/IDOS</a:t>
            </a:r>
          </a:p>
        </p:txBody>
      </p:sp>
      <p:sp>
        <p:nvSpPr>
          <p:cNvPr id="20" name="Titolo 1"/>
          <p:cNvSpPr txBox="1">
            <a:spLocks/>
          </p:cNvSpPr>
          <p:nvPr/>
        </p:nvSpPr>
        <p:spPr>
          <a:xfrm>
            <a:off x="7821613" y="2130425"/>
            <a:ext cx="3292475" cy="1149350"/>
          </a:xfrm>
          <a:prstGeom prst="rect">
            <a:avLst/>
          </a:prstGeom>
          <a:solidFill>
            <a:srgbClr val="FE8602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3200" b="1" dirty="0">
                <a:solidFill>
                  <a:schemeClr val="tx1"/>
                </a:solidFill>
              </a:rPr>
              <a:t>52,8% </a:t>
            </a:r>
            <a:r>
              <a:rPr lang="it-IT" sz="3200" b="1" dirty="0" err="1">
                <a:solidFill>
                  <a:schemeClr val="tx1"/>
                </a:solidFill>
              </a:rPr>
              <a:t>Frauen</a:t>
            </a:r>
            <a:r>
              <a:rPr lang="it-IT" sz="3200" b="1" dirty="0">
                <a:solidFill>
                  <a:schemeClr val="tx1"/>
                </a:solidFill>
              </a:rPr>
              <a:t>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3200" b="1" dirty="0">
                <a:solidFill>
                  <a:schemeClr val="tx1"/>
                </a:solidFill>
              </a:rPr>
              <a:t>47,2% </a:t>
            </a:r>
            <a:r>
              <a:rPr lang="it-IT" sz="3200" b="1" dirty="0" err="1">
                <a:solidFill>
                  <a:schemeClr val="tx1"/>
                </a:solidFill>
              </a:rPr>
              <a:t>Männer</a:t>
            </a:r>
            <a:r>
              <a:rPr lang="it-IT" sz="3200" b="1" dirty="0">
                <a:solidFill>
                  <a:schemeClr val="tx1"/>
                </a:solidFill>
              </a:rPr>
              <a:t> </a:t>
            </a:r>
            <a:endParaRPr lang="it-IT" sz="32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olo 1"/>
          <p:cNvSpPr txBox="1">
            <a:spLocks/>
          </p:cNvSpPr>
          <p:nvPr/>
        </p:nvSpPr>
        <p:spPr>
          <a:xfrm>
            <a:off x="1524000" y="-20638"/>
            <a:ext cx="9144000" cy="949326"/>
          </a:xfrm>
          <a:prstGeom prst="rect">
            <a:avLst/>
          </a:prstGeom>
          <a:solidFill>
            <a:srgbClr val="FE8602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it-IT" sz="4400" b="1" dirty="0" err="1">
                <a:solidFill>
                  <a:schemeClr val="tx1"/>
                </a:solidFill>
              </a:rPr>
              <a:t>Gemeinden</a:t>
            </a:r>
            <a:r>
              <a:rPr lang="it-IT" sz="4400" b="1" dirty="0">
                <a:solidFill>
                  <a:schemeClr val="tx1"/>
                </a:solidFill>
              </a:rPr>
              <a:t>  </a:t>
            </a:r>
            <a:endParaRPr lang="it-IT" sz="4400" b="1" dirty="0">
              <a:solidFill>
                <a:schemeClr val="tx1"/>
              </a:solidFill>
            </a:endParaRPr>
          </a:p>
        </p:txBody>
      </p:sp>
      <p:pic>
        <p:nvPicPr>
          <p:cNvPr id="18434" name="Picture 1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24000" y="0"/>
            <a:ext cx="611188" cy="765175"/>
          </a:xfrm>
          <a:prstGeom prst="rect">
            <a:avLst/>
          </a:prstGeom>
          <a:noFill/>
          <a:ln w="1">
            <a:noFill/>
            <a:miter lim="800000"/>
            <a:headEnd/>
            <a:tailEnd/>
          </a:ln>
        </p:spPr>
      </p:pic>
      <p:sp>
        <p:nvSpPr>
          <p:cNvPr id="5" name="Rectangle 1030"/>
          <p:cNvSpPr>
            <a:spLocks noChangeArrowheads="1"/>
          </p:cNvSpPr>
          <p:nvPr/>
        </p:nvSpPr>
        <p:spPr bwMode="auto">
          <a:xfrm>
            <a:off x="3187700" y="1031875"/>
            <a:ext cx="7162800" cy="4478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DE" sz="3200" b="1">
                <a:solidFill>
                  <a:srgbClr val="525252"/>
                </a:solidFill>
                <a:latin typeface="Calibri" pitchFamily="34" charset="0"/>
              </a:rPr>
              <a:t>Bozen 		13.979	13,5 %  32,8%</a:t>
            </a:r>
          </a:p>
          <a:p>
            <a:r>
              <a:rPr lang="de-DE" sz="3200" b="1">
                <a:solidFill>
                  <a:srgbClr val="525252"/>
                </a:solidFill>
                <a:latin typeface="Calibri" pitchFamily="34" charset="0"/>
              </a:rPr>
              <a:t>Meran 		   5.442	14,4 %</a:t>
            </a:r>
          </a:p>
          <a:p>
            <a:r>
              <a:rPr lang="de-DE" sz="3200" b="1">
                <a:solidFill>
                  <a:srgbClr val="525252"/>
                </a:solidFill>
                <a:latin typeface="Calibri" pitchFamily="34" charset="0"/>
              </a:rPr>
              <a:t>Brixen 		   1.954 	  9,3 %</a:t>
            </a:r>
          </a:p>
          <a:p>
            <a:r>
              <a:rPr lang="de-DE" sz="3200" b="1">
                <a:solidFill>
                  <a:srgbClr val="525252"/>
                </a:solidFill>
                <a:latin typeface="Calibri" pitchFamily="34" charset="0"/>
              </a:rPr>
              <a:t>Bruneck 		   1.462	  9,3 %</a:t>
            </a:r>
          </a:p>
          <a:p>
            <a:endParaRPr lang="de-DE" sz="3200" b="1">
              <a:solidFill>
                <a:srgbClr val="525252"/>
              </a:solidFill>
              <a:latin typeface="Calibri" pitchFamily="34" charset="0"/>
            </a:endParaRPr>
          </a:p>
          <a:p>
            <a:r>
              <a:rPr lang="de-DE" sz="3200" b="1">
                <a:solidFill>
                  <a:srgbClr val="525252"/>
                </a:solidFill>
                <a:latin typeface="Calibri" pitchFamily="34" charset="0"/>
              </a:rPr>
              <a:t>Franzensfeste       235  	 23,9%</a:t>
            </a:r>
          </a:p>
          <a:p>
            <a:r>
              <a:rPr lang="de-DE" sz="3200" b="1">
                <a:solidFill>
                  <a:srgbClr val="525252"/>
                </a:solidFill>
                <a:latin typeface="Calibri" pitchFamily="34" charset="0"/>
              </a:rPr>
              <a:t>Salurn 		   761		 21,0 %</a:t>
            </a:r>
          </a:p>
          <a:p>
            <a:r>
              <a:rPr lang="de-DE" sz="3200" b="1">
                <a:solidFill>
                  <a:srgbClr val="525252"/>
                </a:solidFill>
                <a:latin typeface="Calibri" pitchFamily="34" charset="0"/>
              </a:rPr>
              <a:t>Weidbruck	    32		 15,9 %</a:t>
            </a:r>
          </a:p>
          <a:p>
            <a:r>
              <a:rPr lang="de-DE" sz="3200" b="1">
                <a:solidFill>
                  <a:srgbClr val="525252"/>
                </a:solidFill>
                <a:latin typeface="Calibri" pitchFamily="34" charset="0"/>
              </a:rPr>
              <a:t>	</a:t>
            </a:r>
          </a:p>
        </p:txBody>
      </p:sp>
      <p:pic>
        <p:nvPicPr>
          <p:cNvPr id="17" name="Picture 103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351088" y="5661025"/>
            <a:ext cx="452437" cy="30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Titolo 1"/>
          <p:cNvSpPr txBox="1">
            <a:spLocks/>
          </p:cNvSpPr>
          <p:nvPr/>
        </p:nvSpPr>
        <p:spPr>
          <a:xfrm>
            <a:off x="1955800" y="5632450"/>
            <a:ext cx="8135938" cy="720725"/>
          </a:xfrm>
          <a:prstGeom prst="rect">
            <a:avLst/>
          </a:prstGeom>
          <a:solidFill>
            <a:srgbClr val="FE8602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3200" b="1" dirty="0" err="1">
                <a:solidFill>
                  <a:schemeClr val="tx1"/>
                </a:solidFill>
              </a:rPr>
              <a:t>schätzungweise</a:t>
            </a:r>
            <a:r>
              <a:rPr lang="it-IT" sz="3200" b="1" dirty="0">
                <a:solidFill>
                  <a:schemeClr val="tx1"/>
                </a:solidFill>
              </a:rPr>
              <a:t> 35 % </a:t>
            </a:r>
            <a:r>
              <a:rPr lang="it-IT" sz="3200" b="1" dirty="0" err="1">
                <a:solidFill>
                  <a:schemeClr val="tx1"/>
                </a:solidFill>
              </a:rPr>
              <a:t>sind</a:t>
            </a:r>
            <a:r>
              <a:rPr lang="it-IT" sz="3200" b="1" dirty="0">
                <a:solidFill>
                  <a:schemeClr val="tx1"/>
                </a:solidFill>
              </a:rPr>
              <a:t> </a:t>
            </a:r>
            <a:r>
              <a:rPr lang="it-IT" sz="3200" b="1" dirty="0" err="1">
                <a:solidFill>
                  <a:schemeClr val="tx1"/>
                </a:solidFill>
              </a:rPr>
              <a:t>Muslime</a:t>
            </a:r>
            <a:endParaRPr lang="it-IT" sz="3200" b="1" dirty="0">
              <a:solidFill>
                <a:schemeClr val="tx1"/>
              </a:solidFill>
            </a:endParaRPr>
          </a:p>
        </p:txBody>
      </p:sp>
      <p:sp>
        <p:nvSpPr>
          <p:cNvPr id="18" name="CasellaDiTesto 5"/>
          <p:cNvSpPr txBox="1"/>
          <p:nvPr/>
        </p:nvSpPr>
        <p:spPr>
          <a:xfrm>
            <a:off x="6096000" y="6381750"/>
            <a:ext cx="4464050" cy="3381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b="1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Immigrazione Dossier Statistico UNAR/IDOS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524000" y="0"/>
            <a:ext cx="9144000" cy="1052513"/>
          </a:xfrm>
          <a:solidFill>
            <a:srgbClr val="FE8602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it-IT" sz="3600" b="1" dirty="0" err="1" smtClean="0">
                <a:solidFill>
                  <a:schemeClr val="tx1"/>
                </a:solidFill>
              </a:rPr>
              <a:t>Ansässige</a:t>
            </a:r>
            <a:r>
              <a:rPr lang="it-IT" sz="3600" b="1" dirty="0" smtClean="0">
                <a:solidFill>
                  <a:schemeClr val="tx1"/>
                </a:solidFill>
              </a:rPr>
              <a:t> </a:t>
            </a:r>
            <a:r>
              <a:rPr lang="it-IT" sz="3600" b="1" dirty="0" err="1" smtClean="0">
                <a:solidFill>
                  <a:schemeClr val="tx1"/>
                </a:solidFill>
              </a:rPr>
              <a:t>ausländische</a:t>
            </a:r>
            <a:r>
              <a:rPr lang="it-IT" sz="3600" b="1" dirty="0" smtClean="0">
                <a:solidFill>
                  <a:schemeClr val="tx1"/>
                </a:solidFill>
              </a:rPr>
              <a:t> </a:t>
            </a:r>
            <a:r>
              <a:rPr lang="it-IT" sz="3600" b="1" dirty="0" err="1" smtClean="0">
                <a:solidFill>
                  <a:schemeClr val="tx1"/>
                </a:solidFill>
              </a:rPr>
              <a:t>Minderjährige</a:t>
            </a:r>
            <a:r>
              <a:rPr lang="it-IT" sz="3600" b="1" dirty="0" smtClean="0">
                <a:solidFill>
                  <a:schemeClr val="tx1"/>
                </a:solidFill>
              </a:rPr>
              <a:t>   </a:t>
            </a:r>
            <a:endParaRPr lang="it-IT" sz="3600" b="1" dirty="0">
              <a:solidFill>
                <a:schemeClr val="tx1"/>
              </a:solidFill>
            </a:endParaRPr>
          </a:p>
        </p:txBody>
      </p:sp>
      <p:sp>
        <p:nvSpPr>
          <p:cNvPr id="7" name="Segnaposto contenuto 10"/>
          <p:cNvSpPr txBox="1">
            <a:spLocks/>
          </p:cNvSpPr>
          <p:nvPr/>
        </p:nvSpPr>
        <p:spPr>
          <a:xfrm>
            <a:off x="4800600" y="1412875"/>
            <a:ext cx="3743325" cy="720725"/>
          </a:xfrm>
          <a:prstGeom prst="rect">
            <a:avLst/>
          </a:prstGeom>
        </p:spPr>
        <p:txBody>
          <a:bodyPr>
            <a:normAutofit/>
          </a:bodyPr>
          <a:lstStyle/>
          <a:p>
            <a:pPr indent="-342900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  <a:p>
            <a:pPr indent="-342900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2800" dirty="0"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2800" dirty="0"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2800" dirty="0"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2800" dirty="0"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2800" dirty="0">
              <a:latin typeface="+mn-lt"/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6096000" y="6381750"/>
            <a:ext cx="4464050" cy="3381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b="1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Immigrazione Dossier Statistico UNAR/IDOS</a:t>
            </a:r>
          </a:p>
        </p:txBody>
      </p:sp>
      <p:pic>
        <p:nvPicPr>
          <p:cNvPr id="20484" name="Picture 1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24000" y="6350"/>
            <a:ext cx="611188" cy="765175"/>
          </a:xfrm>
          <a:prstGeom prst="rect">
            <a:avLst/>
          </a:prstGeom>
          <a:noFill/>
          <a:ln w="1">
            <a:noFill/>
            <a:miter lim="800000"/>
            <a:headEnd/>
            <a:tailEnd/>
          </a:ln>
        </p:spPr>
      </p:pic>
      <p:pic>
        <p:nvPicPr>
          <p:cNvPr id="20485" name="Grafik 2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633663" y="1152525"/>
            <a:ext cx="7248525" cy="4048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itolo 1"/>
          <p:cNvSpPr txBox="1">
            <a:spLocks/>
          </p:cNvSpPr>
          <p:nvPr/>
        </p:nvSpPr>
        <p:spPr>
          <a:xfrm>
            <a:off x="1847850" y="5300663"/>
            <a:ext cx="8820150" cy="1081087"/>
          </a:xfrm>
          <a:prstGeom prst="rect">
            <a:avLst/>
          </a:prstGeom>
          <a:solidFill>
            <a:srgbClr val="FE8602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3200" b="1" dirty="0">
                <a:solidFill>
                  <a:schemeClr val="tx1"/>
                </a:solidFill>
              </a:rPr>
              <a:t>2012 </a:t>
            </a:r>
            <a:r>
              <a:rPr lang="it-IT" sz="3200" b="1" dirty="0" err="1">
                <a:solidFill>
                  <a:schemeClr val="tx1"/>
                </a:solidFill>
              </a:rPr>
              <a:t>sind</a:t>
            </a:r>
            <a:r>
              <a:rPr lang="it-IT" sz="3200" b="1" dirty="0">
                <a:solidFill>
                  <a:schemeClr val="tx1"/>
                </a:solidFill>
              </a:rPr>
              <a:t> 749 </a:t>
            </a:r>
            <a:r>
              <a:rPr lang="it-IT" sz="3200" b="1" dirty="0" err="1">
                <a:solidFill>
                  <a:schemeClr val="tx1"/>
                </a:solidFill>
              </a:rPr>
              <a:t>Neugeborene</a:t>
            </a:r>
            <a:r>
              <a:rPr lang="it-IT" sz="3200" b="1" dirty="0">
                <a:solidFill>
                  <a:schemeClr val="tx1"/>
                </a:solidFill>
              </a:rPr>
              <a:t> </a:t>
            </a:r>
            <a:r>
              <a:rPr lang="it-IT" sz="3200" b="1" dirty="0" err="1">
                <a:solidFill>
                  <a:schemeClr val="tx1"/>
                </a:solidFill>
              </a:rPr>
              <a:t>mit</a:t>
            </a:r>
            <a:r>
              <a:rPr lang="it-IT" sz="3200" b="1" dirty="0">
                <a:solidFill>
                  <a:schemeClr val="tx1"/>
                </a:solidFill>
              </a:rPr>
              <a:t> </a:t>
            </a:r>
            <a:r>
              <a:rPr lang="it-IT" sz="3200" b="1" dirty="0" err="1">
                <a:solidFill>
                  <a:schemeClr val="tx1"/>
                </a:solidFill>
              </a:rPr>
              <a:t>ausländischen</a:t>
            </a:r>
            <a:r>
              <a:rPr lang="it-IT" sz="3200" b="1" dirty="0">
                <a:solidFill>
                  <a:schemeClr val="tx1"/>
                </a:solidFill>
              </a:rPr>
              <a:t> </a:t>
            </a:r>
            <a:r>
              <a:rPr lang="it-IT" sz="3200" b="1" dirty="0" err="1">
                <a:solidFill>
                  <a:schemeClr val="tx1"/>
                </a:solidFill>
              </a:rPr>
              <a:t>Eltern</a:t>
            </a:r>
            <a:r>
              <a:rPr lang="it-IT" sz="3200" b="1" dirty="0">
                <a:solidFill>
                  <a:schemeClr val="tx1"/>
                </a:solidFill>
              </a:rPr>
              <a:t> </a:t>
            </a:r>
            <a:r>
              <a:rPr lang="it-IT" sz="3200" b="1" dirty="0" err="1">
                <a:solidFill>
                  <a:schemeClr val="tx1"/>
                </a:solidFill>
              </a:rPr>
              <a:t>zur</a:t>
            </a:r>
            <a:r>
              <a:rPr lang="it-IT" sz="3200" b="1" dirty="0">
                <a:solidFill>
                  <a:schemeClr val="tx1"/>
                </a:solidFill>
              </a:rPr>
              <a:t> </a:t>
            </a:r>
            <a:r>
              <a:rPr lang="it-IT" sz="3200" b="1" dirty="0" err="1">
                <a:solidFill>
                  <a:schemeClr val="tx1"/>
                </a:solidFill>
              </a:rPr>
              <a:t>Welt</a:t>
            </a:r>
            <a:r>
              <a:rPr lang="it-IT" sz="3200" b="1" dirty="0">
                <a:solidFill>
                  <a:schemeClr val="tx1"/>
                </a:solidFill>
              </a:rPr>
              <a:t> </a:t>
            </a:r>
            <a:r>
              <a:rPr lang="it-IT" sz="3200" b="1" dirty="0" err="1">
                <a:solidFill>
                  <a:schemeClr val="tx1"/>
                </a:solidFill>
              </a:rPr>
              <a:t>gekommen</a:t>
            </a:r>
            <a:r>
              <a:rPr lang="it-IT" sz="3200" b="1" dirty="0">
                <a:solidFill>
                  <a:schemeClr val="tx1"/>
                </a:solidFill>
              </a:rPr>
              <a:t> </a:t>
            </a:r>
            <a:endParaRPr lang="it-IT" sz="32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524000" y="0"/>
            <a:ext cx="9144000" cy="1052513"/>
          </a:xfrm>
          <a:solidFill>
            <a:srgbClr val="FE8602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it-IT" sz="3600" b="1" dirty="0" err="1" smtClean="0">
                <a:solidFill>
                  <a:schemeClr val="tx1"/>
                </a:solidFill>
              </a:rPr>
              <a:t>Schule</a:t>
            </a:r>
            <a:r>
              <a:rPr lang="it-IT" sz="3600" b="1" dirty="0" smtClean="0">
                <a:solidFill>
                  <a:schemeClr val="tx1"/>
                </a:solidFill>
              </a:rPr>
              <a:t>   </a:t>
            </a:r>
            <a:endParaRPr lang="it-IT" sz="3600" b="1" dirty="0">
              <a:solidFill>
                <a:schemeClr val="tx1"/>
              </a:solidFill>
            </a:endParaRPr>
          </a:p>
        </p:txBody>
      </p:sp>
      <p:sp>
        <p:nvSpPr>
          <p:cNvPr id="7" name="Segnaposto contenuto 10"/>
          <p:cNvSpPr txBox="1">
            <a:spLocks/>
          </p:cNvSpPr>
          <p:nvPr/>
        </p:nvSpPr>
        <p:spPr>
          <a:xfrm>
            <a:off x="4800600" y="1412875"/>
            <a:ext cx="3743325" cy="720725"/>
          </a:xfrm>
          <a:prstGeom prst="rect">
            <a:avLst/>
          </a:prstGeom>
        </p:spPr>
        <p:txBody>
          <a:bodyPr>
            <a:normAutofit/>
          </a:bodyPr>
          <a:lstStyle/>
          <a:p>
            <a:pPr indent="-342900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  <a:p>
            <a:pPr indent="-342900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2800" dirty="0"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2800" dirty="0"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2800" dirty="0"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2800" dirty="0"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2800" dirty="0">
              <a:latin typeface="+mn-lt"/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6096000" y="6381750"/>
            <a:ext cx="4464050" cy="3381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b="1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Immigrazione Dossier Statistico UNAR/IDOS</a:t>
            </a:r>
          </a:p>
        </p:txBody>
      </p:sp>
      <p:pic>
        <p:nvPicPr>
          <p:cNvPr id="22532" name="Picture 1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24000" y="6350"/>
            <a:ext cx="611188" cy="765175"/>
          </a:xfrm>
          <a:prstGeom prst="rect">
            <a:avLst/>
          </a:prstGeom>
          <a:noFill/>
          <a:ln w="1">
            <a:noFill/>
            <a:miter lim="800000"/>
            <a:headEnd/>
            <a:tailEnd/>
          </a:ln>
        </p:spPr>
      </p:pic>
      <p:graphicFrame>
        <p:nvGraphicFramePr>
          <p:cNvPr id="9" name="Tabelle 8"/>
          <p:cNvGraphicFramePr>
            <a:graphicFrameLocks noGrp="1"/>
          </p:cNvGraphicFramePr>
          <p:nvPr/>
        </p:nvGraphicFramePr>
        <p:xfrm>
          <a:off x="2344738" y="1430338"/>
          <a:ext cx="8166100" cy="4722812"/>
        </p:xfrm>
        <a:graphic>
          <a:graphicData uri="http://schemas.openxmlformats.org/drawingml/2006/table">
            <a:tbl>
              <a:tblPr/>
              <a:tblGrid>
                <a:gridCol w="1687404"/>
                <a:gridCol w="667543"/>
                <a:gridCol w="1483432"/>
                <a:gridCol w="1483432"/>
                <a:gridCol w="1483432"/>
                <a:gridCol w="1359811"/>
              </a:tblGrid>
              <a:tr h="481817">
                <a:tc>
                  <a:txBody>
                    <a:bodyPr/>
                    <a:lstStyle/>
                    <a:p>
                      <a:pPr algn="l" fontAlgn="b"/>
                      <a:endParaRPr lang="de-DE" sz="2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de-DE" sz="2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dt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it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lad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Insgesamt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8871">
                <a:tc>
                  <a:txBody>
                    <a:bodyPr/>
                    <a:lstStyle/>
                    <a:p>
                      <a:pPr algn="l" fontAlgn="b"/>
                      <a:endParaRPr lang="de-DE" sz="2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de-DE" sz="2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2012/13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2012/13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2012/13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8871">
                <a:tc>
                  <a:txBody>
                    <a:bodyPr/>
                    <a:lstStyle/>
                    <a:p>
                      <a:pPr algn="l" fontAlgn="b"/>
                      <a:r>
                        <a:rPr lang="de-DE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Kindergarten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9,6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25,6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6,3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13,2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8871">
                <a:tc>
                  <a:txBody>
                    <a:bodyPr/>
                    <a:lstStyle/>
                    <a:p>
                      <a:pPr algn="l" fontAlgn="b"/>
                      <a:r>
                        <a:rPr lang="de-DE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abso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1133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970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6871">
                <a:tc>
                  <a:txBody>
                    <a:bodyPr/>
                    <a:lstStyle/>
                    <a:p>
                      <a:pPr algn="l" fontAlgn="b"/>
                      <a:r>
                        <a:rPr lang="de-DE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Grundschule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6,7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22,2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3,4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10,1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8871">
                <a:tc>
                  <a:txBody>
                    <a:bodyPr/>
                    <a:lstStyle/>
                    <a:p>
                      <a:pPr algn="l" fontAlgn="b"/>
                      <a:r>
                        <a:rPr lang="de-DE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abso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1340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1389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8871">
                <a:tc>
                  <a:txBody>
                    <a:bodyPr/>
                    <a:lstStyle/>
                    <a:p>
                      <a:pPr algn="l" fontAlgn="b"/>
                      <a:r>
                        <a:rPr lang="de-DE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Mittelschule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22,8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3,2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8,9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8871">
                <a:tc>
                  <a:txBody>
                    <a:bodyPr/>
                    <a:lstStyle/>
                    <a:p>
                      <a:pPr algn="l" fontAlgn="b"/>
                      <a:r>
                        <a:rPr lang="de-DE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abso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639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906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8871">
                <a:tc>
                  <a:txBody>
                    <a:bodyPr/>
                    <a:lstStyle/>
                    <a:p>
                      <a:pPr algn="l" fontAlgn="b"/>
                      <a:r>
                        <a:rPr lang="de-DE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Oberschule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3,6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17,1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1,5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7,4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1817">
                <a:tc>
                  <a:txBody>
                    <a:bodyPr/>
                    <a:lstStyle/>
                    <a:p>
                      <a:pPr algn="l" fontAlgn="b"/>
                      <a:r>
                        <a:rPr lang="de-DE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abso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523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1028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524000" y="0"/>
            <a:ext cx="9144000" cy="1052513"/>
          </a:xfrm>
          <a:solidFill>
            <a:srgbClr val="FE8602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it-IT" b="1" dirty="0" err="1" smtClean="0">
                <a:solidFill>
                  <a:schemeClr val="tx1"/>
                </a:solidFill>
              </a:rPr>
              <a:t>Ein</a:t>
            </a:r>
            <a:r>
              <a:rPr lang="it-IT" b="1" dirty="0" smtClean="0">
                <a:solidFill>
                  <a:schemeClr val="tx1"/>
                </a:solidFill>
              </a:rPr>
              <a:t> </a:t>
            </a:r>
            <a:r>
              <a:rPr lang="it-IT" b="1" dirty="0" err="1" smtClean="0">
                <a:solidFill>
                  <a:schemeClr val="tx1"/>
                </a:solidFill>
              </a:rPr>
              <a:t>Vergleich</a:t>
            </a:r>
            <a:r>
              <a:rPr lang="it-IT" b="1" dirty="0" smtClean="0">
                <a:solidFill>
                  <a:schemeClr val="tx1"/>
                </a:solidFill>
              </a:rPr>
              <a:t>  </a:t>
            </a:r>
            <a:endParaRPr lang="it-IT" b="1" dirty="0">
              <a:solidFill>
                <a:schemeClr val="tx1"/>
              </a:solidFill>
            </a:endParaRPr>
          </a:p>
        </p:txBody>
      </p:sp>
      <p:sp>
        <p:nvSpPr>
          <p:cNvPr id="7" name="Segnaposto contenuto 10"/>
          <p:cNvSpPr txBox="1">
            <a:spLocks/>
          </p:cNvSpPr>
          <p:nvPr/>
        </p:nvSpPr>
        <p:spPr>
          <a:xfrm>
            <a:off x="4800600" y="1412875"/>
            <a:ext cx="3743325" cy="720725"/>
          </a:xfrm>
          <a:prstGeom prst="rect">
            <a:avLst/>
          </a:prstGeom>
        </p:spPr>
        <p:txBody>
          <a:bodyPr>
            <a:normAutofit/>
          </a:bodyPr>
          <a:lstStyle/>
          <a:p>
            <a:pPr indent="-342900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  <a:p>
            <a:pPr indent="-342900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2800" dirty="0"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2800" dirty="0"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2800" dirty="0"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2800" dirty="0"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2800" dirty="0">
              <a:latin typeface="+mn-lt"/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6096000" y="6381750"/>
            <a:ext cx="4464050" cy="3381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b="1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Immigrazione Dossier Statistico UNAR/IDOS</a:t>
            </a:r>
          </a:p>
        </p:txBody>
      </p:sp>
      <p:pic>
        <p:nvPicPr>
          <p:cNvPr id="24580" name="Picture 1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24000" y="6350"/>
            <a:ext cx="611188" cy="765175"/>
          </a:xfrm>
          <a:prstGeom prst="rect">
            <a:avLst/>
          </a:prstGeom>
          <a:noFill/>
          <a:ln w="1">
            <a:noFill/>
            <a:miter lim="800000"/>
            <a:headEnd/>
            <a:tailEnd/>
          </a:ln>
        </p:spPr>
      </p:pic>
      <p:sp>
        <p:nvSpPr>
          <p:cNvPr id="9" name="Abgerundetes Rechteck 8"/>
          <p:cNvSpPr/>
          <p:nvPr/>
        </p:nvSpPr>
        <p:spPr>
          <a:xfrm>
            <a:off x="1423988" y="2271713"/>
            <a:ext cx="2468562" cy="68738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000" dirty="0"/>
              <a:t>Durchschnittsalter </a:t>
            </a:r>
            <a:r>
              <a:rPr lang="de-DE" sz="2000" dirty="0"/>
              <a:t>33,6 </a:t>
            </a:r>
            <a:r>
              <a:rPr lang="de-DE" sz="2000" dirty="0"/>
              <a:t>Jahre </a:t>
            </a:r>
          </a:p>
        </p:txBody>
      </p:sp>
      <p:sp>
        <p:nvSpPr>
          <p:cNvPr id="11" name="Abgerundetes Rechteck 10"/>
          <p:cNvSpPr/>
          <p:nvPr/>
        </p:nvSpPr>
        <p:spPr>
          <a:xfrm>
            <a:off x="8221663" y="2335213"/>
            <a:ext cx="2344737" cy="7175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000" dirty="0"/>
              <a:t>Durchschnittsalter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000" dirty="0"/>
              <a:t>42,4 </a:t>
            </a:r>
            <a:r>
              <a:rPr lang="de-DE" sz="2000" dirty="0"/>
              <a:t>Jahr </a:t>
            </a:r>
          </a:p>
        </p:txBody>
      </p:sp>
      <p:sp>
        <p:nvSpPr>
          <p:cNvPr id="12" name="Abgerundetes Rechteck 11"/>
          <p:cNvSpPr/>
          <p:nvPr/>
        </p:nvSpPr>
        <p:spPr>
          <a:xfrm>
            <a:off x="3395663" y="2838450"/>
            <a:ext cx="2366962" cy="10382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000" dirty="0"/>
              <a:t>4,6 % über </a:t>
            </a:r>
            <a:r>
              <a:rPr lang="de-DE" sz="2000" dirty="0"/>
              <a:t>65 Jahre </a:t>
            </a:r>
          </a:p>
        </p:txBody>
      </p:sp>
      <p:sp>
        <p:nvSpPr>
          <p:cNvPr id="13" name="Abgerundetes Rechteck 12"/>
          <p:cNvSpPr/>
          <p:nvPr/>
        </p:nvSpPr>
        <p:spPr>
          <a:xfrm>
            <a:off x="6288088" y="2811463"/>
            <a:ext cx="2382837" cy="10382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000" dirty="0"/>
              <a:t>19,8 % über 65 Jahre </a:t>
            </a:r>
          </a:p>
        </p:txBody>
      </p:sp>
      <p:sp>
        <p:nvSpPr>
          <p:cNvPr id="14" name="Abgerundetes Rechteck 13"/>
          <p:cNvSpPr/>
          <p:nvPr/>
        </p:nvSpPr>
        <p:spPr>
          <a:xfrm>
            <a:off x="1195388" y="3509963"/>
            <a:ext cx="2344737" cy="99377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000" dirty="0"/>
              <a:t>21 ,8%   Paare mit minderjährigen Kindern</a:t>
            </a:r>
            <a:endParaRPr lang="de-DE" sz="2000" dirty="0"/>
          </a:p>
        </p:txBody>
      </p:sp>
      <p:sp>
        <p:nvSpPr>
          <p:cNvPr id="15" name="Abgerundetes Rechteck 14"/>
          <p:cNvSpPr/>
          <p:nvPr/>
        </p:nvSpPr>
        <p:spPr>
          <a:xfrm>
            <a:off x="8320088" y="3635375"/>
            <a:ext cx="2379662" cy="99377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000" dirty="0"/>
              <a:t>16,7%  Paare mit minderjährigen Kindern</a:t>
            </a:r>
            <a:endParaRPr lang="de-DE" sz="2000" dirty="0"/>
          </a:p>
        </p:txBody>
      </p:sp>
      <p:sp>
        <p:nvSpPr>
          <p:cNvPr id="16" name="Abgerundetes Rechteck 15"/>
          <p:cNvSpPr/>
          <p:nvPr/>
        </p:nvSpPr>
        <p:spPr>
          <a:xfrm>
            <a:off x="4205288" y="1117600"/>
            <a:ext cx="1693862" cy="747713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000" dirty="0"/>
              <a:t>Ausländer  </a:t>
            </a:r>
            <a:endParaRPr lang="de-DE" sz="2000" dirty="0"/>
          </a:p>
        </p:txBody>
      </p:sp>
      <p:sp>
        <p:nvSpPr>
          <p:cNvPr id="17" name="Abgerundetes Rechteck 16"/>
          <p:cNvSpPr/>
          <p:nvPr/>
        </p:nvSpPr>
        <p:spPr>
          <a:xfrm>
            <a:off x="6302375" y="1101725"/>
            <a:ext cx="1411288" cy="754063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000" dirty="0"/>
              <a:t>Inländer </a:t>
            </a:r>
            <a:endParaRPr lang="de-DE" sz="2000" dirty="0"/>
          </a:p>
        </p:txBody>
      </p:sp>
      <p:sp>
        <p:nvSpPr>
          <p:cNvPr id="18" name="Abgerundetes Rechteck 17"/>
          <p:cNvSpPr/>
          <p:nvPr/>
        </p:nvSpPr>
        <p:spPr>
          <a:xfrm>
            <a:off x="3403600" y="4403725"/>
            <a:ext cx="2343150" cy="99377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000" dirty="0"/>
              <a:t>Geburtenrate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000" dirty="0"/>
              <a:t>18,2 ‰</a:t>
            </a:r>
            <a:endParaRPr lang="de-DE" sz="2000" dirty="0"/>
          </a:p>
        </p:txBody>
      </p:sp>
      <p:sp>
        <p:nvSpPr>
          <p:cNvPr id="19" name="Abgerundetes Rechteck 18"/>
          <p:cNvSpPr/>
          <p:nvPr/>
        </p:nvSpPr>
        <p:spPr>
          <a:xfrm>
            <a:off x="6329363" y="4371975"/>
            <a:ext cx="2344737" cy="99377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000" dirty="0"/>
              <a:t>Geburtenrate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000" dirty="0"/>
              <a:t>10,0 ‰</a:t>
            </a:r>
            <a:endParaRPr lang="de-DE" sz="2000" dirty="0"/>
          </a:p>
        </p:txBody>
      </p:sp>
      <p:sp>
        <p:nvSpPr>
          <p:cNvPr id="20" name="Abgerundetes Rechteck 19"/>
          <p:cNvSpPr/>
          <p:nvPr/>
        </p:nvSpPr>
        <p:spPr>
          <a:xfrm>
            <a:off x="1189038" y="5084763"/>
            <a:ext cx="2716212" cy="141287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000" dirty="0"/>
              <a:t>44,4% der freiwilligen Schwangerschafts-</a:t>
            </a:r>
            <a:r>
              <a:rPr lang="de-DE" sz="2000" dirty="0" err="1"/>
              <a:t>abbrüche</a:t>
            </a:r>
            <a:endParaRPr lang="de-DE" sz="2000" dirty="0"/>
          </a:p>
        </p:txBody>
      </p:sp>
      <p:sp>
        <p:nvSpPr>
          <p:cNvPr id="21" name="Abgerundetes Rechteck 20"/>
          <p:cNvSpPr/>
          <p:nvPr/>
        </p:nvSpPr>
        <p:spPr>
          <a:xfrm>
            <a:off x="8366125" y="4989513"/>
            <a:ext cx="2716213" cy="141287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000" dirty="0"/>
              <a:t>55,6% der freiwilligen Schwangerschafts-</a:t>
            </a:r>
            <a:r>
              <a:rPr lang="de-DE" sz="2000" dirty="0" err="1"/>
              <a:t>abbrüche</a:t>
            </a:r>
            <a:endParaRPr lang="de-DE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240</Words>
  <Application>Microsoft Office PowerPoint</Application>
  <PresentationFormat>Benutzerdefiniert</PresentationFormat>
  <Paragraphs>143</Paragraphs>
  <Slides>6</Slides>
  <Notes>6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Modello struttura</vt:lpstr>
      </vt:variant>
      <vt:variant>
        <vt:i4>1</vt:i4>
      </vt:variant>
      <vt:variant>
        <vt:lpstr>Titoli diapositive</vt:lpstr>
      </vt:variant>
      <vt:variant>
        <vt:i4>6</vt:i4>
      </vt:variant>
    </vt:vector>
  </HeadingPairs>
  <TitlesOfParts>
    <vt:vector size="11" baseType="lpstr">
      <vt:lpstr>Calibri</vt:lpstr>
      <vt:lpstr>Arial</vt:lpstr>
      <vt:lpstr>Calibri Light</vt:lpstr>
      <vt:lpstr>Wingdings</vt:lpstr>
      <vt:lpstr>Office Theme</vt:lpstr>
      <vt:lpstr>Einwanderung in Südtirol </vt:lpstr>
      <vt:lpstr>Diapositiva 2</vt:lpstr>
      <vt:lpstr>Diapositiva 3</vt:lpstr>
      <vt:lpstr>Ansässige ausländische Minderjährige   </vt:lpstr>
      <vt:lpstr>Schule   </vt:lpstr>
      <vt:lpstr>Ein Vergleich  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Einwanderung in Südtirol</dc:title>
  <dc:creator>Matthias Oberbacher</dc:creator>
  <cp:lastModifiedBy>Karin Girotto</cp:lastModifiedBy>
  <cp:revision>28</cp:revision>
  <dcterms:created xsi:type="dcterms:W3CDTF">2013-11-11T08:54:53Z</dcterms:created>
  <dcterms:modified xsi:type="dcterms:W3CDTF">2013-11-13T09:00:37Z</dcterms:modified>
</cp:coreProperties>
</file>