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3" r:id="rId3"/>
    <p:sldId id="257" r:id="rId4"/>
    <p:sldId id="271" r:id="rId5"/>
    <p:sldId id="258" r:id="rId6"/>
    <p:sldId id="270" r:id="rId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105" d="100"/>
          <a:sy n="105" d="100"/>
        </p:scale>
        <p:origin x="-96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2011</c:v>
                </c:pt>
              </c:strCache>
            </c:strRef>
          </c:tx>
          <c:invertIfNegative val="0"/>
          <c:cat>
            <c:strRef>
              <c:f>Foglio1!$A$2:$A$5</c:f>
              <c:strCache>
                <c:ptCount val="1"/>
                <c:pt idx="0">
                  <c:v>Ricavi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 formatCode="#,##0">
                  <c:v>300000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2012</c:v>
                </c:pt>
              </c:strCache>
            </c:strRef>
          </c:tx>
          <c:invertIfNegative val="0"/>
          <c:cat>
            <c:strRef>
              <c:f>Foglio1!$A$2:$A$5</c:f>
              <c:strCache>
                <c:ptCount val="1"/>
                <c:pt idx="0">
                  <c:v>Ricavi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  <c:pt idx="0" formatCode="#,##0">
                  <c:v>358517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cat>
            <c:strRef>
              <c:f>Foglio1!$A$2:$A$5</c:f>
              <c:strCache>
                <c:ptCount val="1"/>
                <c:pt idx="0">
                  <c:v>Ricavi</c:v>
                </c:pt>
              </c:strCache>
            </c:strRef>
          </c:cat>
          <c:val>
            <c:numRef>
              <c:f>Foglio1!$D$2:$D$5</c:f>
              <c:numCache>
                <c:formatCode>General</c:formatCode>
                <c:ptCount val="4"/>
                <c:pt idx="0" formatCode="#,##0">
                  <c:v>524255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Foglio1!$A$2:$A$5</c:f>
              <c:strCache>
                <c:ptCount val="1"/>
                <c:pt idx="0">
                  <c:v>Ricavi</c:v>
                </c:pt>
              </c:strCache>
            </c:strRef>
          </c:cat>
          <c:val>
            <c:numRef>
              <c:f>Foglio1!$E$2:$E$5</c:f>
              <c:numCache>
                <c:formatCode>General</c:formatCode>
                <c:ptCount val="4"/>
                <c:pt idx="0" formatCode="#,##0">
                  <c:v>538819</c:v>
                </c:pt>
              </c:numCache>
            </c:numRef>
          </c:val>
        </c:ser>
        <c:ser>
          <c:idx val="4"/>
          <c:order val="4"/>
          <c:tx>
            <c:strRef>
              <c:f>Foglio1!$F$1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Foglio1!$A$2:$A$5</c:f>
              <c:strCache>
                <c:ptCount val="1"/>
                <c:pt idx="0">
                  <c:v>Ricavi</c:v>
                </c:pt>
              </c:strCache>
            </c:strRef>
          </c:cat>
          <c:val>
            <c:numRef>
              <c:f>Foglio1!$F$2:$F$5</c:f>
              <c:numCache>
                <c:formatCode>General</c:formatCode>
                <c:ptCount val="4"/>
                <c:pt idx="0" formatCode="#,##0">
                  <c:v>635059</c:v>
                </c:pt>
              </c:numCache>
            </c:numRef>
          </c:val>
        </c:ser>
        <c:ser>
          <c:idx val="5"/>
          <c:order val="5"/>
          <c:tx>
            <c:strRef>
              <c:f>Foglio1!$G$1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Foglio1!$A$2:$A$5</c:f>
              <c:strCache>
                <c:ptCount val="1"/>
                <c:pt idx="0">
                  <c:v>Ricavi</c:v>
                </c:pt>
              </c:strCache>
            </c:strRef>
          </c:cat>
          <c:val>
            <c:numRef>
              <c:f>Foglio1!$G$2:$G$5</c:f>
              <c:numCache>
                <c:formatCode>General</c:formatCode>
                <c:ptCount val="4"/>
                <c:pt idx="0" formatCode="#,##0">
                  <c:v>973976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471680"/>
        <c:axId val="32489856"/>
        <c:axId val="32263232"/>
      </c:bar3DChart>
      <c:catAx>
        <c:axId val="324716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2489856"/>
        <c:crosses val="autoZero"/>
        <c:auto val="1"/>
        <c:lblAlgn val="ctr"/>
        <c:lblOffset val="100"/>
        <c:noMultiLvlLbl val="0"/>
      </c:catAx>
      <c:valAx>
        <c:axId val="3248985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32471680"/>
        <c:crosses val="autoZero"/>
        <c:crossBetween val="between"/>
      </c:valAx>
      <c:serAx>
        <c:axId val="32263232"/>
        <c:scaling>
          <c:orientation val="minMax"/>
        </c:scaling>
        <c:delete val="0"/>
        <c:axPos val="b"/>
        <c:majorTickMark val="out"/>
        <c:minorTickMark val="none"/>
        <c:tickLblPos val="nextTo"/>
        <c:crossAx val="32489856"/>
        <c:crosses val="autoZero"/>
      </c:serAx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E:\CONSORZIO JOTI\logo Joti\logotipo-def-joti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788" y="321970"/>
            <a:ext cx="6329573" cy="359320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5"/>
          <p:cNvSpPr txBox="1"/>
          <p:nvPr/>
        </p:nvSpPr>
        <p:spPr>
          <a:xfrm>
            <a:off x="167425" y="6065948"/>
            <a:ext cx="41279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</a:rPr>
              <a:t>Sede: via Visitazione n. 42 – Bolzano</a:t>
            </a:r>
          </a:p>
          <a:p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</a:rPr>
              <a:t>E-mail: consorziojoti@gmail.com</a:t>
            </a:r>
            <a:endParaRPr lang="it-IT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231387" y="4417454"/>
            <a:ext cx="6027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</a:rPr>
              <a:t>Significato del nome: dal Sanscrito «Luce»</a:t>
            </a:r>
            <a:endParaRPr lang="it-IT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6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%20AQUARIUS%20senza%20scrit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320" y="4639107"/>
            <a:ext cx="2233890" cy="190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e 4"/>
          <p:cNvSpPr/>
          <p:nvPr/>
        </p:nvSpPr>
        <p:spPr>
          <a:xfrm>
            <a:off x="3022330" y="2006742"/>
            <a:ext cx="4810540" cy="2743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432313" y="3077509"/>
            <a:ext cx="4149361" cy="609546"/>
          </a:xfrm>
        </p:spPr>
        <p:txBody>
          <a:bodyPr/>
          <a:lstStyle/>
          <a:p>
            <a:pPr algn="l"/>
            <a:r>
              <a:rPr lang="it-IT" sz="4000" b="1" dirty="0" smtClean="0">
                <a:solidFill>
                  <a:schemeClr val="accent2">
                    <a:lumMod val="75000"/>
                  </a:schemeClr>
                </a:solidFill>
              </a:rPr>
              <a:t>CONSORZIO JOTI</a:t>
            </a:r>
            <a:endParaRPr lang="it-IT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8" name="Picture 4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80" y="4588091"/>
            <a:ext cx="2410366" cy="1721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logo nuov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31" y="367714"/>
            <a:ext cx="2842725" cy="165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ccia in giù 3"/>
          <p:cNvSpPr/>
          <p:nvPr/>
        </p:nvSpPr>
        <p:spPr>
          <a:xfrm rot="2888509">
            <a:off x="2635078" y="4047129"/>
            <a:ext cx="597642" cy="6739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in giù 12"/>
          <p:cNvSpPr/>
          <p:nvPr/>
        </p:nvSpPr>
        <p:spPr>
          <a:xfrm rot="19386020">
            <a:off x="7171637" y="4382836"/>
            <a:ext cx="597642" cy="6739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in giù 13"/>
          <p:cNvSpPr/>
          <p:nvPr/>
        </p:nvSpPr>
        <p:spPr>
          <a:xfrm rot="8457825">
            <a:off x="2792707" y="1903453"/>
            <a:ext cx="597642" cy="6739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in giù 14"/>
          <p:cNvSpPr/>
          <p:nvPr/>
        </p:nvSpPr>
        <p:spPr>
          <a:xfrm rot="13291893">
            <a:off x="7406912" y="1894898"/>
            <a:ext cx="597642" cy="6739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Picture 2" descr="C:\Users\User\AppData\Local\Temp\Logo-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307" y="760131"/>
            <a:ext cx="2720780" cy="111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89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612939" y="377781"/>
            <a:ext cx="8596668" cy="729803"/>
          </a:xfrm>
        </p:spPr>
        <p:txBody>
          <a:bodyPr/>
          <a:lstStyle/>
          <a:p>
            <a:r>
              <a:rPr lang="it-IT" dirty="0" smtClean="0"/>
              <a:t>LA NASCITA DEL CONSORZIO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801709" y="1492105"/>
            <a:ext cx="1970467" cy="707886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14 GIUGNO 2011</a:t>
            </a:r>
            <a:endParaRPr lang="it-IT" sz="2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310058" y="1265106"/>
            <a:ext cx="40697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Nasce come consorzio  di scopo per partecipare ad una gara d’appalto molto importante per le cooperative</a:t>
            </a:r>
            <a:endParaRPr lang="it-IT" sz="2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271422" y="3155339"/>
            <a:ext cx="29793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u="sng" dirty="0" smtClean="0"/>
              <a:t>Diviene</a:t>
            </a:r>
            <a:r>
              <a:rPr lang="it-IT" sz="2000" dirty="0" smtClean="0"/>
              <a:t> condivisione di:</a:t>
            </a:r>
          </a:p>
          <a:p>
            <a:pPr marL="285750" indent="-285750">
              <a:buFontTx/>
              <a:buChar char="-"/>
            </a:pPr>
            <a:r>
              <a:rPr lang="it-IT" sz="2000" dirty="0" smtClean="0"/>
              <a:t>Ideali </a:t>
            </a:r>
          </a:p>
          <a:p>
            <a:pPr marL="285750" indent="-285750">
              <a:buFontTx/>
              <a:buChar char="-"/>
            </a:pPr>
            <a:r>
              <a:rPr lang="it-IT" sz="2000" dirty="0" smtClean="0"/>
              <a:t>Metodi</a:t>
            </a:r>
          </a:p>
          <a:p>
            <a:pPr marL="285750" indent="-285750">
              <a:buFontTx/>
              <a:buChar char="-"/>
            </a:pPr>
            <a:r>
              <a:rPr lang="it-IT" sz="2000" dirty="0" smtClean="0"/>
              <a:t>Organizzazione</a:t>
            </a:r>
          </a:p>
          <a:p>
            <a:pPr marL="285750" indent="-285750">
              <a:buFontTx/>
              <a:buChar char="-"/>
            </a:pPr>
            <a:r>
              <a:rPr lang="it-IT" sz="2000" dirty="0" smtClean="0"/>
              <a:t>Risorse</a:t>
            </a:r>
            <a:endParaRPr lang="it-IT" sz="2000" dirty="0"/>
          </a:p>
        </p:txBody>
      </p:sp>
      <p:sp>
        <p:nvSpPr>
          <p:cNvPr id="7" name="Freccia a destra 6"/>
          <p:cNvSpPr/>
          <p:nvPr/>
        </p:nvSpPr>
        <p:spPr>
          <a:xfrm>
            <a:off x="3026535" y="1661382"/>
            <a:ext cx="953037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/>
          <p:cNvSpPr/>
          <p:nvPr/>
        </p:nvSpPr>
        <p:spPr>
          <a:xfrm rot="5400000">
            <a:off x="5304122" y="2672476"/>
            <a:ext cx="544856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801709" y="5120088"/>
            <a:ext cx="4449652" cy="1323439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 err="1" smtClean="0"/>
              <a:t>Joti</a:t>
            </a:r>
            <a:r>
              <a:rPr lang="it-IT" sz="2000" dirty="0" smtClean="0"/>
              <a:t> è il primo consorzio composto da cooperative appartenenti alle due centrali (</a:t>
            </a:r>
            <a:r>
              <a:rPr lang="it-IT" sz="2000" dirty="0" err="1" smtClean="0"/>
              <a:t>Confcooperative</a:t>
            </a:r>
            <a:r>
              <a:rPr lang="it-IT" sz="2000" dirty="0" smtClean="0"/>
              <a:t> e Legacoop)</a:t>
            </a:r>
            <a:endParaRPr lang="it-IT" sz="20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465194" y="5112910"/>
            <a:ext cx="1790164" cy="1323439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Prima concreta sperimentazione di ACI!! </a:t>
            </a:r>
            <a:endParaRPr lang="it-IT" sz="2000" dirty="0"/>
          </a:p>
        </p:txBody>
      </p:sp>
      <p:sp>
        <p:nvSpPr>
          <p:cNvPr id="11" name="Freccia a destra 10"/>
          <p:cNvSpPr/>
          <p:nvPr/>
        </p:nvSpPr>
        <p:spPr>
          <a:xfrm>
            <a:off x="5391883" y="5647489"/>
            <a:ext cx="953037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302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595638" y="233966"/>
            <a:ext cx="8596668" cy="796344"/>
          </a:xfrm>
        </p:spPr>
        <p:txBody>
          <a:bodyPr/>
          <a:lstStyle/>
          <a:p>
            <a:r>
              <a:rPr lang="it-IT" dirty="0" smtClean="0"/>
              <a:t>I VALORI DEL CONSORZIO JOTI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79547" y="1020722"/>
            <a:ext cx="5331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u="sng" dirty="0" smtClean="0"/>
              <a:t>Cosa caratterizza le cooperative aderenti</a:t>
            </a:r>
            <a:endParaRPr lang="it-IT" sz="2000" u="sng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034862" y="1562500"/>
            <a:ext cx="68386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-   Porre l’individuo al centro delle azioni e delle scelte;</a:t>
            </a:r>
          </a:p>
          <a:p>
            <a:pPr marL="285750" indent="-285750">
              <a:buFontTx/>
              <a:buChar char="-"/>
            </a:pPr>
            <a:r>
              <a:rPr lang="it-IT" sz="2000" dirty="0" smtClean="0"/>
              <a:t>Area sociale strutturata con la presenza di un metodo dell’inserimento lavorativo, un responsabile sociale, dei Tutor per ogni settore di attività;</a:t>
            </a:r>
          </a:p>
          <a:p>
            <a:pPr marL="285750" indent="-285750">
              <a:buFontTx/>
              <a:buChar char="-"/>
            </a:pPr>
            <a:r>
              <a:rPr lang="it-IT" sz="2000" dirty="0" smtClean="0"/>
              <a:t>Una trasparenza ed un rispetto nell’agire reciproco;</a:t>
            </a:r>
          </a:p>
          <a:p>
            <a:pPr marL="285750" indent="-285750">
              <a:buFontTx/>
              <a:buChar char="-"/>
            </a:pPr>
            <a:r>
              <a:rPr lang="it-IT" sz="2000" dirty="0" smtClean="0"/>
              <a:t>Una scelta etica a volte anche contro un vantaggio economico.</a:t>
            </a:r>
            <a:endParaRPr lang="it-IT" sz="2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79547" y="4050019"/>
            <a:ext cx="391517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u="sng" dirty="0" smtClean="0"/>
              <a:t>Le 4 cooperative in numeri</a:t>
            </a:r>
            <a:r>
              <a:rPr lang="it-IT" sz="2000" dirty="0" smtClean="0"/>
              <a:t>:</a:t>
            </a:r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034862" y="4743005"/>
            <a:ext cx="7044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N. totale dipendenti: 169</a:t>
            </a:r>
          </a:p>
          <a:p>
            <a:r>
              <a:rPr lang="it-IT" sz="2000" dirty="0" smtClean="0"/>
              <a:t>N. totale dipendenti in inserimento lavorativo: 68  ( 67% )</a:t>
            </a:r>
          </a:p>
          <a:p>
            <a:r>
              <a:rPr lang="it-IT" sz="2000" dirty="0" smtClean="0"/>
              <a:t>N. Verifiche effettuate con i servizi invianti</a:t>
            </a:r>
            <a:r>
              <a:rPr lang="it-IT" sz="2000" smtClean="0"/>
              <a:t>: 454</a:t>
            </a:r>
            <a:endParaRPr lang="it-IT" sz="2000" dirty="0" smtClean="0"/>
          </a:p>
          <a:p>
            <a:r>
              <a:rPr lang="it-IT" sz="2000" dirty="0" smtClean="0"/>
              <a:t>Valore tot. dei ricavi:  4.712.419,95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39603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445516" y="4033238"/>
            <a:ext cx="8596668" cy="796344"/>
          </a:xfrm>
        </p:spPr>
        <p:txBody>
          <a:bodyPr>
            <a:noAutofit/>
          </a:bodyPr>
          <a:lstStyle/>
          <a:p>
            <a:r>
              <a:rPr lang="it-IT" sz="3200" dirty="0" smtClean="0"/>
              <a:t>I SETTORI DI ATTIVITA’  DI JOTI</a:t>
            </a:r>
            <a:endParaRPr lang="it-IT" sz="32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056066" y="4765186"/>
            <a:ext cx="44560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2000" dirty="0" smtClean="0"/>
              <a:t>Servizi ambientali;</a:t>
            </a:r>
          </a:p>
          <a:p>
            <a:pPr marL="285750" indent="-285750">
              <a:buFontTx/>
              <a:buChar char="-"/>
            </a:pPr>
            <a:r>
              <a:rPr lang="it-IT" sz="2000" dirty="0" smtClean="0"/>
              <a:t>Pulizia del verde pubblico;</a:t>
            </a:r>
          </a:p>
          <a:p>
            <a:pPr marL="285750" indent="-285750">
              <a:buFontTx/>
              <a:buChar char="-"/>
            </a:pPr>
            <a:r>
              <a:rPr lang="it-IT" sz="2000" dirty="0" smtClean="0"/>
              <a:t>Servizi  di giardinaggio;</a:t>
            </a:r>
          </a:p>
          <a:p>
            <a:pPr marL="285750" indent="-285750">
              <a:buFontTx/>
              <a:buChar char="-"/>
            </a:pPr>
            <a:r>
              <a:rPr lang="it-IT" sz="2000" dirty="0" smtClean="0"/>
              <a:t>Servizi di pulizia civile/industriale</a:t>
            </a:r>
          </a:p>
          <a:p>
            <a:pPr marL="285750" indent="-285750">
              <a:buFontTx/>
              <a:buChar char="-"/>
            </a:pPr>
            <a:r>
              <a:rPr lang="it-IT" sz="2000" dirty="0" smtClean="0"/>
              <a:t>Servizi ecologici.</a:t>
            </a:r>
            <a:endParaRPr lang="it-IT" sz="2000" dirty="0"/>
          </a:p>
        </p:txBody>
      </p:sp>
      <p:sp>
        <p:nvSpPr>
          <p:cNvPr id="10" name="Titolo 6"/>
          <p:cNvSpPr txBox="1">
            <a:spLocks/>
          </p:cNvSpPr>
          <p:nvPr/>
        </p:nvSpPr>
        <p:spPr>
          <a:xfrm>
            <a:off x="340339" y="231820"/>
            <a:ext cx="8596668" cy="7963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200" dirty="0" smtClean="0"/>
              <a:t>COSA CARATTERIZZA IL CONSORZIO</a:t>
            </a:r>
            <a:endParaRPr lang="it-IT" sz="32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56822" y="1970472"/>
            <a:ext cx="9092485" cy="1477328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IL METODO DI LAVORO BASATO:</a:t>
            </a:r>
          </a:p>
          <a:p>
            <a:r>
              <a:rPr lang="it-IT" dirty="0"/>
              <a:t> </a:t>
            </a:r>
            <a:r>
              <a:rPr lang="it-IT" dirty="0" smtClean="0"/>
              <a:t>- SUL RISPETTO E SULLA TRASPARENZA TRA LE ASSOCIATE</a:t>
            </a:r>
          </a:p>
          <a:p>
            <a:r>
              <a:rPr lang="it-IT" dirty="0"/>
              <a:t> </a:t>
            </a:r>
            <a:r>
              <a:rPr lang="it-IT" dirty="0" smtClean="0"/>
              <a:t>- SULLA SCELTA  DEL RISPETTO DELL’INDIVIDUO INQUANTO TALE</a:t>
            </a:r>
          </a:p>
          <a:p>
            <a:r>
              <a:rPr lang="it-IT" dirty="0"/>
              <a:t> </a:t>
            </a:r>
            <a:r>
              <a:rPr lang="it-IT" dirty="0" smtClean="0"/>
              <a:t>- SU UNA ECONOMIA SOSTENIBILE BASATA SULL’ETICA ANCHE QUALORA NON PRODUCA</a:t>
            </a:r>
          </a:p>
          <a:p>
            <a:r>
              <a:rPr lang="it-IT" dirty="0"/>
              <a:t> </a:t>
            </a:r>
            <a:r>
              <a:rPr lang="it-IT" dirty="0" smtClean="0"/>
              <a:t>  RICAVI IMMEDIATI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640167" y="1141858"/>
            <a:ext cx="5125791" cy="369332"/>
          </a:xfrm>
          <a:prstGeom prst="rect">
            <a:avLst/>
          </a:prstGeom>
          <a:noFill/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r>
              <a:rPr lang="it-IT" dirty="0" smtClean="0"/>
              <a:t>LA SCELTA DI FARE BUONA COOPERAZIONE!!!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2970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612941" y="336997"/>
            <a:ext cx="8596668" cy="796344"/>
          </a:xfrm>
        </p:spPr>
        <p:txBody>
          <a:bodyPr>
            <a:normAutofit/>
          </a:bodyPr>
          <a:lstStyle/>
          <a:p>
            <a:r>
              <a:rPr lang="it-IT" dirty="0" smtClean="0"/>
              <a:t>I RICAVI DI JOTI DALLA NASCITA</a:t>
            </a:r>
            <a:endParaRPr lang="it-IT" dirty="0"/>
          </a:p>
        </p:txBody>
      </p:sp>
      <p:graphicFrame>
        <p:nvGraphicFramePr>
          <p:cNvPr id="2" name="Grafico 1"/>
          <p:cNvGraphicFramePr/>
          <p:nvPr>
            <p:extLst>
              <p:ext uri="{D42A27DB-BD31-4B8C-83A1-F6EECF244321}">
                <p14:modId xmlns:p14="http://schemas.microsoft.com/office/powerpoint/2010/main" val="2446594112"/>
              </p:ext>
            </p:extLst>
          </p:nvPr>
        </p:nvGraphicFramePr>
        <p:xfrm>
          <a:off x="885781" y="118330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96036079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613</TotalTime>
  <Words>266</Words>
  <Application>Microsoft Office PowerPoint</Application>
  <PresentationFormat>Personalizzato</PresentationFormat>
  <Paragraphs>39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Sfaccettatura</vt:lpstr>
      <vt:lpstr>Presentazione standard di PowerPoint</vt:lpstr>
      <vt:lpstr>CONSORZIO JOTI</vt:lpstr>
      <vt:lpstr>LA NASCITA DEL CONSORZIO</vt:lpstr>
      <vt:lpstr>I VALORI DEL CONSORZIO JOTI</vt:lpstr>
      <vt:lpstr>I SETTORI DI ATTIVITA’  DI JOTI</vt:lpstr>
      <vt:lpstr>I RICAVI DI JOTI DALLA NASCITA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Bilancio consuntivo al 31.12.2016 e previsionale 2017</dc:title>
  <dc:creator>Giorgia Dapra</dc:creator>
  <cp:lastModifiedBy>Maurizio Moretti</cp:lastModifiedBy>
  <cp:revision>59</cp:revision>
  <cp:lastPrinted>2017-04-26T09:48:55Z</cp:lastPrinted>
  <dcterms:created xsi:type="dcterms:W3CDTF">2017-04-19T07:29:48Z</dcterms:created>
  <dcterms:modified xsi:type="dcterms:W3CDTF">2017-05-23T08:47:21Z</dcterms:modified>
</cp:coreProperties>
</file>