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6" r:id="rId1"/>
    <p:sldMasterId id="2147483667" r:id="rId2"/>
    <p:sldMasterId id="2147483678" r:id="rId3"/>
    <p:sldMasterId id="2147483689" r:id="rId4"/>
    <p:sldMasterId id="2147483700" r:id="rId5"/>
    <p:sldMasterId id="2147483720" r:id="rId6"/>
  </p:sldMasterIdLst>
  <p:notesMasterIdLst>
    <p:notesMasterId r:id="rId13"/>
  </p:notesMasterIdLst>
  <p:handoutMasterIdLst>
    <p:handoutMasterId r:id="rId14"/>
  </p:handoutMasterIdLst>
  <p:sldIdLst>
    <p:sldId id="422" r:id="rId7"/>
    <p:sldId id="469" r:id="rId8"/>
    <p:sldId id="470" r:id="rId9"/>
    <p:sldId id="471" r:id="rId10"/>
    <p:sldId id="472" r:id="rId11"/>
    <p:sldId id="473" r:id="rId12"/>
  </p:sldIdLst>
  <p:sldSz cx="12192000" cy="6858000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FF6600"/>
    <a:srgbClr val="4F81BD"/>
    <a:srgbClr val="B9CDE5"/>
    <a:srgbClr val="99FF99"/>
    <a:srgbClr val="996633"/>
    <a:srgbClr val="CC0000"/>
    <a:srgbClr val="80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96" autoAdjust="0"/>
    <p:restoredTop sz="82216" autoAdjust="0"/>
  </p:normalViewPr>
  <p:slideViewPr>
    <p:cSldViewPr snapToGrid="0">
      <p:cViewPr>
        <p:scale>
          <a:sx n="100" d="100"/>
          <a:sy n="100" d="100"/>
        </p:scale>
        <p:origin x="-528" y="-468"/>
      </p:cViewPr>
      <p:guideLst>
        <p:guide orient="horz" pos="3794"/>
        <p:guide orient="horz" pos="1298"/>
        <p:guide orient="horz" pos="5"/>
        <p:guide pos="5133"/>
        <p:guide pos="1005"/>
        <p:guide pos="76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234" y="-84"/>
      </p:cViewPr>
      <p:guideLst>
        <p:guide orient="horz" pos="3132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95" tIns="46547" rIns="93095" bIns="46547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95" tIns="46547" rIns="93095" bIns="46547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C23AD4AC-D1CD-459F-9358-048D2DF504B1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95" tIns="46547" rIns="93095" bIns="46547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95" tIns="46547" rIns="93095" bIns="46547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5355CD42-230C-499F-8B2F-D4F27306F5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15" tIns="46958" rIns="93915" bIns="46958" numCol="1" anchor="t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15" tIns="46958" rIns="93915" bIns="46958" numCol="1" anchor="t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C54A1C9B-9BD0-41FD-A346-230573DD6886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838" y="747713"/>
            <a:ext cx="662305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9638"/>
            <a:ext cx="54467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15" tIns="46958" rIns="93915" bIns="46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15" tIns="46958" rIns="93915" bIns="46958" numCol="1" anchor="b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15" tIns="46958" rIns="93915" bIns="46958" numCol="1" anchor="b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C1AE1058-F229-4158-8FFA-5D83FF63CD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7713"/>
            <a:ext cx="6623050" cy="3725862"/>
          </a:xfrm>
          <a:ln/>
        </p:spPr>
      </p:sp>
      <p:sp>
        <p:nvSpPr>
          <p:cNvPr id="8806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898" tIns="46950" rIns="93898" bIns="46950"/>
          <a:lstStyle/>
          <a:p>
            <a:pPr defTabSz="8890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smtClean="0">
              <a:solidFill>
                <a:schemeClr val="bg1"/>
              </a:solidFill>
            </a:endParaRPr>
          </a:p>
        </p:txBody>
      </p:sp>
      <p:sp>
        <p:nvSpPr>
          <p:cNvPr id="88067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7749DAC4-7289-4786-8C9E-022F8A52F16E}" type="slidenum">
              <a:rPr lang="de-DE" sz="1300">
                <a:solidFill>
                  <a:srgbClr val="000000"/>
                </a:solidFill>
              </a:rPr>
              <a:pPr algn="r" defTabSz="938213"/>
              <a:t>1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7713"/>
            <a:ext cx="6623050" cy="3725862"/>
          </a:xfrm>
          <a:ln/>
        </p:spPr>
      </p:sp>
      <p:sp>
        <p:nvSpPr>
          <p:cNvPr id="90114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898" tIns="46950" rIns="93898" bIns="46950"/>
          <a:lstStyle/>
          <a:p>
            <a:pPr marL="266700" indent="-266700" defTabSz="889000">
              <a:buFontTx/>
              <a:buChar char="•"/>
            </a:pPr>
            <a:r>
              <a:rPr lang="de-DE" sz="1600" smtClean="0"/>
              <a:t>Chiara definizione delle </a:t>
            </a:r>
            <a:r>
              <a:rPr lang="de-DE" sz="1600" b="1" smtClean="0">
                <a:solidFill>
                  <a:srgbClr val="4F81BD"/>
                </a:solidFill>
              </a:rPr>
              <a:t>competenze</a:t>
            </a:r>
            <a:r>
              <a:rPr lang="de-DE" sz="1600" smtClean="0"/>
              <a:t> e </a:t>
            </a:r>
            <a:r>
              <a:rPr lang="de-DE" sz="1600" b="1" smtClean="0">
                <a:solidFill>
                  <a:srgbClr val="4F81BD"/>
                </a:solidFill>
              </a:rPr>
              <a:t>gerarchie trasparenti</a:t>
            </a:r>
            <a:r>
              <a:rPr lang="de-DE" sz="1600" smtClean="0"/>
              <a:t> all‘interno della struttura organizzativa </a:t>
            </a:r>
          </a:p>
          <a:p>
            <a:pPr marL="266700" indent="-266700" defTabSz="889000">
              <a:buFontTx/>
              <a:buChar char="•"/>
            </a:pPr>
            <a:r>
              <a:rPr lang="de-DE" sz="1600" smtClean="0"/>
              <a:t>Distinzione netta tra funzioni di </a:t>
            </a:r>
            <a:r>
              <a:rPr lang="de-DE" sz="1600" b="1" smtClean="0">
                <a:solidFill>
                  <a:srgbClr val="4F81BD"/>
                </a:solidFill>
              </a:rPr>
              <a:t>indirizzo strategico</a:t>
            </a:r>
            <a:r>
              <a:rPr lang="de-DE" sz="1600" smtClean="0"/>
              <a:t> (Giunta provinciale), </a:t>
            </a:r>
            <a:r>
              <a:rPr lang="de-DE" sz="1600" b="1" smtClean="0">
                <a:solidFill>
                  <a:srgbClr val="4F81BD"/>
                </a:solidFill>
              </a:rPr>
              <a:t>governance e controllo</a:t>
            </a:r>
            <a:r>
              <a:rPr lang="de-DE" sz="1600" smtClean="0"/>
              <a:t> (amministrazione provinciale) e </a:t>
            </a:r>
            <a:r>
              <a:rPr lang="de-DE" sz="1600" b="1" smtClean="0">
                <a:solidFill>
                  <a:srgbClr val="4F81BD"/>
                </a:solidFill>
              </a:rPr>
              <a:t>attuazione operativa</a:t>
            </a:r>
            <a:r>
              <a:rPr lang="de-DE" sz="1600" smtClean="0"/>
              <a:t> (Azienda sanitaria)</a:t>
            </a:r>
          </a:p>
          <a:p>
            <a:pPr marL="266700" indent="-266700" defTabSz="889000">
              <a:buFontTx/>
              <a:buChar char="•"/>
            </a:pPr>
            <a:r>
              <a:rPr lang="de-DE" sz="1600" smtClean="0"/>
              <a:t>Rafforzamento </a:t>
            </a:r>
            <a:r>
              <a:rPr lang="de-DE" sz="1600" b="1" smtClean="0">
                <a:solidFill>
                  <a:srgbClr val="4F81BD"/>
                </a:solidFill>
              </a:rPr>
              <a:t>dell‘assistenza territoriale</a:t>
            </a:r>
            <a:r>
              <a:rPr lang="de-DE" sz="1600" smtClean="0"/>
              <a:t> tramite mantenimento dei comprensori sanitari </a:t>
            </a:r>
          </a:p>
          <a:p>
            <a:pPr marL="266700" indent="-266700" defTabSz="889000">
              <a:buFontTx/>
              <a:buChar char="•"/>
            </a:pPr>
            <a:r>
              <a:rPr lang="de-DE" sz="1600" smtClean="0"/>
              <a:t>Maggiore messa in rete degli </a:t>
            </a:r>
            <a:r>
              <a:rPr lang="de-DE" sz="1600" b="1" smtClean="0">
                <a:solidFill>
                  <a:srgbClr val="4F81BD"/>
                </a:solidFill>
              </a:rPr>
              <a:t>ospedali</a:t>
            </a:r>
            <a:r>
              <a:rPr lang="de-DE" sz="1600" smtClean="0"/>
              <a:t>: unica </a:t>
            </a:r>
            <a:r>
              <a:rPr lang="de-DE" sz="1600" b="1" smtClean="0">
                <a:solidFill>
                  <a:srgbClr val="4F81BD"/>
                </a:solidFill>
              </a:rPr>
              <a:t>rete provinciale</a:t>
            </a:r>
            <a:r>
              <a:rPr lang="de-DE" sz="1600" smtClean="0"/>
              <a:t> per abbattere le barriere tra le singole strutture (</a:t>
            </a:r>
            <a:r>
              <a:rPr lang="de-DE" sz="1600" b="1" smtClean="0">
                <a:solidFill>
                  <a:srgbClr val="4F81BD"/>
                </a:solidFill>
              </a:rPr>
              <a:t>Unità Operativa per il governo clinico</a:t>
            </a:r>
            <a:r>
              <a:rPr lang="de-DE" sz="1600" smtClean="0"/>
              <a:t>)</a:t>
            </a:r>
          </a:p>
          <a:p>
            <a:pPr marL="266700" indent="-266700" defTabSz="889000">
              <a:buFontTx/>
              <a:buChar char="•"/>
            </a:pPr>
            <a:r>
              <a:rPr lang="de-DE" sz="1600" smtClean="0"/>
              <a:t>Unificazione e snellimento deli servizi amministrativi, creazione di </a:t>
            </a:r>
            <a:r>
              <a:rPr lang="de-DE" sz="1600" b="1" smtClean="0">
                <a:solidFill>
                  <a:srgbClr val="4F81BD"/>
                </a:solidFill>
              </a:rPr>
              <a:t>servizi di supporto</a:t>
            </a:r>
            <a:r>
              <a:rPr lang="de-DE" sz="1600" smtClean="0"/>
              <a:t> orientati al cliente interno ed esterno</a:t>
            </a:r>
            <a:endParaRPr lang="de-DE" sz="1600" b="1" smtClean="0">
              <a:solidFill>
                <a:srgbClr val="4F81BD"/>
              </a:solidFill>
            </a:endParaRPr>
          </a:p>
          <a:p>
            <a:pPr marL="266700" indent="-266700" defTabSz="889000">
              <a:buFontTx/>
              <a:buChar char="•"/>
            </a:pPr>
            <a:r>
              <a:rPr lang="de-DE" sz="1600" b="1" smtClean="0">
                <a:solidFill>
                  <a:srgbClr val="4F81BD"/>
                </a:solidFill>
              </a:rPr>
              <a:t>Atto aziendale</a:t>
            </a:r>
            <a:r>
              <a:rPr lang="de-DE" sz="1600" smtClean="0"/>
              <a:t> come strumento per la pianificazione della gestione operativa dell‘azienda sanitaria</a:t>
            </a:r>
          </a:p>
        </p:txBody>
      </p:sp>
      <p:sp>
        <p:nvSpPr>
          <p:cNvPr id="90115" name="Foliennummernplatzhalter 3"/>
          <p:cNvSpPr txBox="1">
            <a:spLocks noGrp="1"/>
          </p:cNvSpPr>
          <p:nvPr/>
        </p:nvSpPr>
        <p:spPr bwMode="auto">
          <a:xfrm>
            <a:off x="3859213" y="944245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F140B5FC-35ED-4424-B62E-0F207FAF1F4C}" type="slidenum">
              <a:rPr lang="de-DE" sz="1300">
                <a:solidFill>
                  <a:srgbClr val="000000"/>
                </a:solidFill>
              </a:rPr>
              <a:pPr algn="r" defTabSz="938213"/>
              <a:t>2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7713"/>
            <a:ext cx="6623050" cy="3725862"/>
          </a:xfrm>
          <a:ln/>
        </p:spPr>
      </p:sp>
      <p:sp>
        <p:nvSpPr>
          <p:cNvPr id="92162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898" tIns="46950" rIns="93898" bIns="46950"/>
          <a:lstStyle/>
          <a:p>
            <a:pPr marL="266700" indent="-266700" defTabSz="889000">
              <a:buFontTx/>
              <a:buChar char="•"/>
            </a:pPr>
            <a:r>
              <a:rPr lang="de-DE" sz="1600" smtClean="0"/>
              <a:t>Principio della </a:t>
            </a:r>
            <a:r>
              <a:rPr lang="de-DE" sz="1600" b="1" smtClean="0">
                <a:solidFill>
                  <a:srgbClr val="4F81BD"/>
                </a:solidFill>
              </a:rPr>
              <a:t>direzione/gestione collegiale</a:t>
            </a:r>
            <a:r>
              <a:rPr lang="de-DE" sz="1600" smtClean="0"/>
              <a:t> dei tre ambiti professionali medico – tecnico-assistenziale – amministrativo a tutti i livelli organizativi</a:t>
            </a:r>
          </a:p>
          <a:p>
            <a:pPr marL="266700" indent="-266700" defTabSz="889000">
              <a:buFontTx/>
              <a:buChar char="•"/>
            </a:pPr>
            <a:r>
              <a:rPr lang="de-DE" sz="1600" smtClean="0"/>
              <a:t>Per la prima volta, </a:t>
            </a:r>
            <a:r>
              <a:rPr lang="de-DE" sz="1600" b="1" smtClean="0">
                <a:solidFill>
                  <a:srgbClr val="4F81BD"/>
                </a:solidFill>
              </a:rPr>
              <a:t>direzione aziendale</a:t>
            </a:r>
            <a:r>
              <a:rPr lang="de-DE" sz="1600" smtClean="0"/>
              <a:t> e </a:t>
            </a:r>
            <a:r>
              <a:rPr lang="de-DE" sz="1600" b="1" smtClean="0">
                <a:solidFill>
                  <a:srgbClr val="4F81BD"/>
                </a:solidFill>
              </a:rPr>
              <a:t>direzione di comprensorio</a:t>
            </a:r>
            <a:r>
              <a:rPr lang="de-DE" sz="1600" smtClean="0"/>
              <a:t> sono stabiliti in una legge in quanto organismi di direzione collegiale</a:t>
            </a:r>
          </a:p>
          <a:p>
            <a:pPr marL="266700" indent="-266700" defTabSz="889000">
              <a:buFontTx/>
              <a:buChar char="•"/>
            </a:pPr>
            <a:r>
              <a:rPr lang="de-DE" sz="1600" b="1" smtClean="0">
                <a:solidFill>
                  <a:srgbClr val="4F81BD"/>
                </a:solidFill>
              </a:rPr>
              <a:t>Consiglio gestionale</a:t>
            </a:r>
            <a:r>
              <a:rPr lang="de-DE" sz="1600" smtClean="0"/>
              <a:t> per il coordinamento intra-aziendale tra direzione strategica (direzione aziendale) e responsabilità attuativa in loco (comprensori sanitari) e per la predisposizione comune e condivisa delle singole misure attuative</a:t>
            </a:r>
            <a:endParaRPr lang="en-US" sz="1600" smtClean="0"/>
          </a:p>
        </p:txBody>
      </p:sp>
      <p:sp>
        <p:nvSpPr>
          <p:cNvPr id="92163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AFB663F8-0CEA-4567-8EB9-D30ECFE87B05}" type="slidenum">
              <a:rPr lang="de-DE" sz="1300">
                <a:solidFill>
                  <a:srgbClr val="000000"/>
                </a:solidFill>
              </a:rPr>
              <a:pPr algn="r" defTabSz="938213"/>
              <a:t>3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7713"/>
            <a:ext cx="6623050" cy="3725862"/>
          </a:xfrm>
          <a:ln/>
        </p:spPr>
      </p:sp>
      <p:sp>
        <p:nvSpPr>
          <p:cNvPr id="9421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898" tIns="46950" rIns="93898" bIns="46950"/>
          <a:lstStyle/>
          <a:p>
            <a:pPr marL="177800" indent="-177800" defTabSz="889000">
              <a:buFontTx/>
              <a:buChar char="•"/>
            </a:pPr>
            <a:r>
              <a:rPr lang="de-DE" sz="1600" smtClean="0"/>
              <a:t>Coinvolgimento e responsabilizzazione dei vari stakeholder/gruppi di interesse/partner:</a:t>
            </a:r>
          </a:p>
          <a:p>
            <a:pPr marL="622300" lvl="1" indent="-190500" defTabSz="889000">
              <a:buFontTx/>
              <a:buChar char="•"/>
            </a:pPr>
            <a:r>
              <a:rPr lang="de-DE" sz="1600" smtClean="0"/>
              <a:t>Collegio per il governo clinico e Consiglio dei sanitari come organismi per la partecipazione delle </a:t>
            </a:r>
            <a:r>
              <a:rPr lang="de-DE" sz="1600" b="1" smtClean="0">
                <a:solidFill>
                  <a:srgbClr val="4F81BD"/>
                </a:solidFill>
              </a:rPr>
              <a:t>professioni sanitarie</a:t>
            </a:r>
            <a:r>
              <a:rPr lang="de-DE" sz="1600" smtClean="0"/>
              <a:t> e dei </a:t>
            </a:r>
            <a:r>
              <a:rPr lang="de-DE" sz="1600" b="1" smtClean="0">
                <a:solidFill>
                  <a:srgbClr val="4F81BD"/>
                </a:solidFill>
              </a:rPr>
              <a:t>collaboratori dell‘azienda</a:t>
            </a:r>
            <a:r>
              <a:rPr lang="de-DE" sz="1600" smtClean="0"/>
              <a:t> a decisioni strategiche dell‘azienda</a:t>
            </a:r>
          </a:p>
          <a:p>
            <a:pPr marL="622300" lvl="1" indent="-190500" defTabSz="889000">
              <a:buFontTx/>
              <a:buChar char="•"/>
            </a:pPr>
            <a:r>
              <a:rPr lang="de-DE" sz="1600" smtClean="0"/>
              <a:t>Rafforzamento del coinvolgimento delle/dei </a:t>
            </a:r>
            <a:r>
              <a:rPr lang="de-DE" sz="1600" b="1" smtClean="0">
                <a:solidFill>
                  <a:srgbClr val="4F81BD"/>
                </a:solidFill>
              </a:rPr>
              <a:t>pazienti</a:t>
            </a:r>
            <a:r>
              <a:rPr lang="de-DE" sz="1600" smtClean="0"/>
              <a:t> nel Comitato provinciale per la programmazione sanitaria e tramite diverse forme di coinvolgimento</a:t>
            </a:r>
          </a:p>
          <a:p>
            <a:pPr marL="622300" lvl="1" indent="-190500" defTabSz="889000">
              <a:buFontTx/>
              <a:buChar char="•"/>
            </a:pPr>
            <a:r>
              <a:rPr lang="de-DE" sz="1600" smtClean="0"/>
              <a:t>Coinvolgimento dei </a:t>
            </a:r>
            <a:r>
              <a:rPr lang="de-DE" sz="1600" b="1" smtClean="0">
                <a:solidFill>
                  <a:srgbClr val="4F81BD"/>
                </a:solidFill>
              </a:rPr>
              <a:t>responsabili politici</a:t>
            </a:r>
            <a:r>
              <a:rPr lang="de-DE" sz="1600" smtClean="0"/>
              <a:t> a livello provinciale e locale (Consiglio dei presidenti delle comunità comprensoriali, Comitato provinciale per la programmazione sanitaria)</a:t>
            </a:r>
            <a:endParaRPr lang="en-US" sz="1600" smtClean="0"/>
          </a:p>
        </p:txBody>
      </p:sp>
      <p:sp>
        <p:nvSpPr>
          <p:cNvPr id="94211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C46BEAD1-1F41-4D2D-82E6-62BDAB1BBB98}" type="slidenum">
              <a:rPr lang="de-DE" sz="1300">
                <a:solidFill>
                  <a:srgbClr val="000000"/>
                </a:solidFill>
              </a:rPr>
              <a:pPr algn="r" defTabSz="938213"/>
              <a:t>4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8425" y="747713"/>
            <a:ext cx="6623050" cy="3725862"/>
          </a:xfrm>
          <a:ln/>
        </p:spPr>
      </p:sp>
      <p:sp>
        <p:nvSpPr>
          <p:cNvPr id="9625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898" tIns="46950" rIns="93898" bIns="46950"/>
          <a:lstStyle/>
          <a:p>
            <a:pPr marL="266700" indent="-266700" defTabSz="889000"/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96259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F7413CA2-2088-441E-AB18-34F876539E1C}" type="slidenum">
              <a:rPr lang="de-DE" sz="1300">
                <a:solidFill>
                  <a:srgbClr val="000000"/>
                </a:solidFill>
              </a:rPr>
              <a:pPr algn="r" defTabSz="938213"/>
              <a:t>5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3" y="1006475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07FE5-BF15-4FF0-B285-D1510779B0F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374F3-E462-4154-846A-D48B513E14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CD312-BCCB-46DA-A3F6-8977B94E0BFD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0" y="1600200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0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DF51A-701A-4A67-8718-E3766E86F0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5099E-5E22-4CFE-8E48-FFFFF714908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3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3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0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0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7881E-5600-4439-B839-6BB695C8EB99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44E46-CFAE-491D-9D09-F06001F1F4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32C67-3859-4A63-9B97-762E9E0814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54E1F-70AD-4A28-B29C-638A89328DF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2CE4A-5648-47BD-9489-60BDB51DC3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54282-411B-4A41-8D70-E3FD4416E78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3" y="273050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4B60-A11B-43CC-9D05-51762368F2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BF79-D38B-41DC-A870-2C2BB0196D83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B8BD3-D323-4B0F-B68F-1EDF538EF8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A4C6F-9341-499A-9B67-B43EEDFAC0A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B2B33-11E3-4D59-B87F-900654500A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00A41-39DC-47F1-8BFC-104D44D816F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22437-119E-4E94-9255-02A46C6BD2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2DB7-8BA5-47B8-8A83-9784BC503FF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07.02.2017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8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CD35A412-0FC0-4D61-A377-7BB31159B158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5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0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800" indent="-228600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3000" indent="-228600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627B0-69D0-43C7-9429-041E871691C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20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2FACC6BA-AE4A-49FA-B5D7-3068596F31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B2311-9792-44B5-A796-F60C9ED91C04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330C-98C3-476A-8CBF-BD4F46B5BD5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A0B7E-BFFB-40EC-AE7B-3BC82332D27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208E2-1EA8-4325-85E9-CB3FC726C27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EB8D4-A4B9-4731-B693-564B9547AA0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2A9B0-FE47-410D-8F50-933CC9DCE03A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DC83C-17BE-491A-A55B-651E2E435D7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F4F35-CE65-4FB5-B0F0-13991C5B588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0B2C6-6516-48AA-969D-5CA4A6190344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33887-E86E-4F97-B0AC-EF123952DB6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C8550-6F27-46DF-9ED0-1E1ED3B701AD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3FCA8-84F1-404A-AEA2-E1C3268F5DB9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AD833-A182-415D-ACBA-B3F20A0AF95D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207BA-587C-4F59-8B43-4084633706A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4D8B8-DC82-42F7-AFEA-F0E0FB49691C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2275-CEA6-4931-866C-120AB7DF3BC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46DA0-5026-4220-BDD1-50CFCC69DCC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63AC1-0925-4CC0-86D3-AB71578BCD6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0D2A0-53BB-43D3-A80C-214BC2C44D57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F659F-2009-4D32-93F4-EB09AA70E0E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8AE61-01B0-42B0-BDB8-DDDA03EEFA90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3CD9-0DC8-4491-8BE3-30D3249681D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4790D-AF5E-45E0-BE19-4DFF2F1625E5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CCEAC-0CB2-45D1-A324-FC47D736BE2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586A1-D121-4136-B729-B13797B205E6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AE837-748C-44A2-AE82-D46F1816383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37005-FE98-44EE-B0AC-957C8537F876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77C52-91A2-41BA-A797-36251213811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C6A6C-D009-4422-AC98-103D86B37386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96B4-FB96-47DD-8D9A-A3B2AD8EC38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 b="-92"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FDB3C-295B-464C-8ABB-5609DA550CE3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07D23-D279-4D0B-B47D-9D097950E14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B992A-1CAB-40C1-A4F4-2EFC708709FE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88F37-7F54-4E02-8891-33A0A644DDD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63B05-3D1E-4214-B4D5-5AD01BE0336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F1820-B27F-4F1D-B22B-A2132B9EA6B3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B84B-AB1F-4702-B72F-1937A2BCCA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069CE-5D3E-4121-A052-DB7AFA3D6C6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2D0D-4A30-4483-B66C-4FAB1CAA5E9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BFF08-A9CA-42A5-8E8C-C2FDCAFA38C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19CDD-3107-420F-9224-8D79A0F25F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50C98-2CDC-4800-8534-959A30191A1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B3797-D303-4A9F-9440-5D5D12DDEF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2AA06-0FC9-4DC5-AFFE-2BC5810282B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753DF-7D6C-46E0-98F6-D28E8392297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CC803-47E9-4B8C-8A88-A5469872664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0BB3F-9815-417F-BE3D-4B65BEFDF9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68774-B2AF-4438-BDF1-094000F753F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7C163-76F3-4A69-95CF-F24534AEB0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58D84-9475-483D-BC42-2E74DB0BEB7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7CED7-2A15-4DDA-88B2-8A50FF336E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49A5D-8FD6-4517-AA9E-2CFB7B472E60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52DAB-542D-4276-A42A-29422D9591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2BE68-90A6-41F8-8F75-A8713D702A8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AE18-7DDE-4D4B-826E-FD5D51D418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4A610-68AA-4421-A506-83DCAFD4C51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3688F-A42D-435F-96B5-D7DD190C05FF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A431D-5FF3-43BD-AA87-12DA4083F9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292F9-824E-44DB-9EE6-EE68D75A1857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D14E0-639A-4D6A-BFAF-5D3F095E6C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E1E52-0DD1-41C5-8B78-EDF7CD433FF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F34C4-5F79-4C1A-A534-4F078B9362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0C7F-7B63-43E0-B104-9DCC5319A5CA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F5A5A-9460-43AB-B958-56BB192365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DB5E2-5FEF-4559-A1B9-523C88CF4F3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4E7B5-5BF6-4EE1-A7F6-9140FA9D076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50011-59F1-45A8-BD0E-F4839BBF4F7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855CC-A28C-432D-A7A0-98B573AAC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1D436-CDAE-49CC-9048-BFC1A33F096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0DD14-4E02-44C8-8409-232EA92764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l="208" t="6725" r="-208" b="13567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6BBC8-A5BA-4C41-BA58-6DF9540B906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B79F5-9A18-4487-A476-CC8745DA55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B863-631F-463B-A38A-B55E0E6561C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DCA75-F715-4597-8551-D3FD483A927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34508-6F06-4196-8A60-507FED9351ED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72F1F-E2F0-4A3A-859C-667780D67DA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3F532-744E-4BD3-98E5-15816CFDD00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D8DD9-70A7-43B3-A388-53E721C040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38484-F7C2-424F-8626-53E9CE2169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48930-34D2-4415-9492-C507F6DC422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A2789-708F-49D3-A579-48E5AC1D21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7A52-9582-4785-B256-B06BE9B35F1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9AFDF-51B4-4F7D-BCE5-77EE84EB28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62E6C-92DD-4A12-A66D-068ACD8D3A4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630C9-48E9-4BAE-93AC-01710CC232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AFF6-59A2-4E2A-ABD3-978A9D7B7F1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C8102-B166-46A6-BAE2-7F8DDECB19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BA880-EB97-4FF3-A0E5-8964D3385B5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EB2B-4AA0-4410-B1EC-77C610E8861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97C84-00CE-4DC4-94C4-81F57631DC1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1" y="781508"/>
            <a:ext cx="3973709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1" y="4032705"/>
            <a:ext cx="397370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7D702-A388-4E20-90BF-46438EFA6B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AFE76-B5CB-47CE-90AB-68CF9FE855B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0B5F2-B9A5-4DB1-A42B-3AD97DBEDC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F79E3-6EDF-4C31-ADC1-34797C91B09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267E5-28A5-4910-8678-33313456E3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22C27-DB49-4744-8B43-E1021FB7E94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812F9-8E87-4ABC-8516-FFFF7F5030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8EAA0-31B5-47B6-BFEF-E2EFBB852280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3DDB-2500-47D9-8BBB-71EC3DDE9F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0FDBC-584F-480F-8C71-DC68F6B856F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 b="8"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0" y="200936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6A879-E8E4-4D17-B76F-05439BC764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2C361-696D-4F7C-93AC-6D3A82CF845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24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F7D5AC62-B335-4359-9450-974DA07D2E5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A631A189-FFDB-417E-982C-03A12F8470B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1033" name="Picture 9" descr="stift kompr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2150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Grafik 6"/>
          <p:cNvPicPr>
            <a:picLocks noChangeAspect="1"/>
          </p:cNvPicPr>
          <p:nvPr userDrawn="1"/>
        </p:nvPicPr>
        <p:blipFill>
          <a:blip r:embed="rId15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15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E5DF04D2-81CB-43D0-BA44-C9F263D192B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379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5BC40450-D4DF-457F-9C2B-F2B7951BEA89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33800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CF354448-37E7-469B-AADE-0461A2BC5550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33802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0" r:id="rId2"/>
    <p:sldLayoutId id="2147483759" r:id="rId3"/>
    <p:sldLayoutId id="2147483758" r:id="rId4"/>
    <p:sldLayoutId id="2147483757" r:id="rId5"/>
    <p:sldLayoutId id="2147483756" r:id="rId6"/>
    <p:sldLayoutId id="2147483755" r:id="rId7"/>
    <p:sldLayoutId id="2147483754" r:id="rId8"/>
    <p:sldLayoutId id="2147483753" r:id="rId9"/>
    <p:sldLayoutId id="2147483752" r:id="rId10"/>
    <p:sldLayoutId id="21474837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4608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77777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35DC2BC0-0BE5-434A-982E-15552CFA3A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Assistenza sanitaria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Alto Adige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4608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10EA331C-2F4A-49E5-85A1-EFADE766871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46090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1" r:id="rId2"/>
    <p:sldLayoutId id="2147483770" r:id="rId3"/>
    <p:sldLayoutId id="2147483769" r:id="rId4"/>
    <p:sldLayoutId id="2147483768" r:id="rId5"/>
    <p:sldLayoutId id="2147483767" r:id="rId6"/>
    <p:sldLayoutId id="2147483766" r:id="rId7"/>
    <p:sldLayoutId id="2147483765" r:id="rId8"/>
    <p:sldLayoutId id="2147483764" r:id="rId9"/>
    <p:sldLayoutId id="2147483763" r:id="rId10"/>
    <p:sldLayoutId id="214748376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FD4CFC0C-D912-46C2-94C8-6CE2BA187E8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911D41-A8C0-476B-8C1D-E65969EE73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2" r:id="rId2"/>
    <p:sldLayoutId id="2147483781" r:id="rId3"/>
    <p:sldLayoutId id="2147483780" r:id="rId4"/>
    <p:sldLayoutId id="2147483779" r:id="rId5"/>
    <p:sldLayoutId id="2147483778" r:id="rId6"/>
    <p:sldLayoutId id="2147483777" r:id="rId7"/>
    <p:sldLayoutId id="2147483776" r:id="rId8"/>
    <p:sldLayoutId id="2147483775" r:id="rId9"/>
    <p:sldLayoutId id="2147483774" r:id="rId10"/>
    <p:sldLayoutId id="214748377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7065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77777"/>
                </a:solidFill>
                <a:latin typeface="+mn-lt"/>
              </a:defRPr>
            </a:lvl1pPr>
          </a:lstStyle>
          <a:p>
            <a:pPr>
              <a:defRPr/>
            </a:pPr>
            <a:fld id="{13E7885A-35B5-4D2C-921B-8A2822C31C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Assistenza sanitaria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Alto Adige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70664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7ECFF2CF-F52E-41DF-887E-B9EAE2F0518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70666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3" r:id="rId2"/>
    <p:sldLayoutId id="2147483792" r:id="rId3"/>
    <p:sldLayoutId id="2147483791" r:id="rId4"/>
    <p:sldLayoutId id="2147483790" r:id="rId5"/>
    <p:sldLayoutId id="2147483789" r:id="rId6"/>
    <p:sldLayoutId id="2147483788" r:id="rId7"/>
    <p:sldLayoutId id="2147483787" r:id="rId8"/>
    <p:sldLayoutId id="2147483786" r:id="rId9"/>
    <p:sldLayoutId id="2147483785" r:id="rId10"/>
    <p:sldLayoutId id="214748378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el 1"/>
          <p:cNvSpPr>
            <a:spLocks noGrp="1"/>
          </p:cNvSpPr>
          <p:nvPr>
            <p:ph type="ctrTitle" idx="4294967295"/>
          </p:nvPr>
        </p:nvSpPr>
        <p:spPr>
          <a:xfrm>
            <a:off x="4330700" y="2230438"/>
            <a:ext cx="7861300" cy="3516312"/>
          </a:xfrm>
        </p:spPr>
        <p:txBody>
          <a:bodyPr anchor="b"/>
          <a:lstStyle/>
          <a:p>
            <a:pPr algn="ctr" eaLnBrk="1" hangingPunct="1"/>
            <a:r>
              <a:rPr lang="de-DE" sz="2800" smtClean="0"/>
              <a:t>Assistenza sanitaria Alto Adige 2020</a:t>
            </a:r>
            <a:br>
              <a:rPr lang="de-DE" sz="2800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Oggi poniamo le basi per la sanità di domani</a:t>
            </a:r>
            <a:br>
              <a:rPr lang="de-DE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z="2400" smtClean="0"/>
              <a:t>Riordino del Servizio sanitario provinciale</a:t>
            </a:r>
            <a:r>
              <a:rPr lang="de-DE" sz="2800" smtClean="0"/>
              <a:t/>
            </a:r>
            <a:br>
              <a:rPr lang="de-DE" sz="2800" smtClean="0"/>
            </a:br>
            <a:r>
              <a:rPr lang="de-DE" sz="2800" smtClean="0"/>
              <a:t/>
            </a:r>
            <a:br>
              <a:rPr lang="de-DE" sz="2800" smtClean="0"/>
            </a:br>
            <a:endParaRPr lang="de-DE" sz="2800" smtClean="0"/>
          </a:p>
        </p:txBody>
      </p:sp>
      <p:sp>
        <p:nvSpPr>
          <p:cNvPr id="84994" name="Untertitel 2"/>
          <p:cNvSpPr>
            <a:spLocks noGrp="1"/>
          </p:cNvSpPr>
          <p:nvPr>
            <p:ph type="subTitle" idx="4294967295"/>
          </p:nvPr>
        </p:nvSpPr>
        <p:spPr>
          <a:xfrm>
            <a:off x="4930775" y="5757863"/>
            <a:ext cx="7261225" cy="1100137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endParaRPr lang="de-DE" sz="2000" smtClean="0">
              <a:solidFill>
                <a:srgbClr val="777777"/>
              </a:solidFill>
            </a:endParaRP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solidFill>
                  <a:srgbClr val="777777"/>
                </a:solidFill>
              </a:rPr>
              <a:t>Bolzano, febbraio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1" name="Rectangle 86"/>
          <p:cNvGrpSpPr>
            <a:grpSpLocks noGrp="1"/>
          </p:cNvGrpSpPr>
          <p:nvPr/>
        </p:nvGrpSpPr>
        <p:grpSpPr bwMode="auto">
          <a:xfrm>
            <a:off x="1474788" y="0"/>
            <a:ext cx="10717212" cy="1158875"/>
            <a:chOff x="933" y="0"/>
            <a:chExt cx="6751" cy="730"/>
          </a:xfrm>
        </p:grpSpPr>
        <p:pic>
          <p:nvPicPr>
            <p:cNvPr id="87046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33" y="0"/>
              <a:ext cx="6751" cy="7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7047" name="Text Box 4"/>
            <p:cNvSpPr txBox="1">
              <a:spLocks noChangeArrowheads="1"/>
            </p:cNvSpPr>
            <p:nvPr/>
          </p:nvSpPr>
          <p:spPr bwMode="auto">
            <a:xfrm>
              <a:off x="936" y="5"/>
              <a:ext cx="6744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Il nostro nuovo Servizio sanitario</a:t>
              </a:r>
            </a:p>
          </p:txBody>
        </p:sp>
      </p:grp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811338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Un‘unica azienda per la provincia</a:t>
            </a: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7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20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Unificare i processi.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Snellire l‘organizzazione.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Fare rete. </a:t>
            </a:r>
          </a:p>
        </p:txBody>
      </p:sp>
      <p:sp>
        <p:nvSpPr>
          <p:cNvPr id="7" name="Rechteck 6"/>
          <p:cNvSpPr>
            <a:spLocks noChangeArrowheads="1"/>
          </p:cNvSpPr>
          <p:nvPr/>
        </p:nvSpPr>
        <p:spPr bwMode="auto">
          <a:xfrm>
            <a:off x="5267325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L‘unione fa la forza</a:t>
            </a:r>
          </a:p>
          <a:p>
            <a:pPr algn="ctr" defTabSz="889000">
              <a:defRPr/>
            </a:pPr>
            <a:endParaRPr lang="de-DE" sz="1400" b="1">
              <a:solidFill>
                <a:schemeClr val="bg1"/>
              </a:solidFill>
            </a:endParaRPr>
          </a:p>
          <a:p>
            <a:pPr algn="ctr" defTabSz="889000">
              <a:defRPr/>
            </a:pPr>
            <a:endParaRPr lang="de-DE" sz="2400" b="1">
              <a:solidFill>
                <a:schemeClr val="bg1"/>
              </a:solidFill>
            </a:endParaRPr>
          </a:p>
          <a:p>
            <a:pPr algn="ctr" defTabSz="889000">
              <a:lnSpc>
                <a:spcPct val="15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Direzione collegiale come principio di un‘organizzazione chiaramente strutturata. </a:t>
            </a:r>
            <a:endParaRPr lang="de-DE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87044" name="Foliennummernplatzhalter 2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B837D85E-11D6-4104-A660-FA1A45D6A342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1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2" name="Rechteck 6"/>
          <p:cNvSpPr>
            <a:spLocks noChangeArrowheads="1"/>
          </p:cNvSpPr>
          <p:nvPr/>
        </p:nvSpPr>
        <p:spPr bwMode="auto">
          <a:xfrm>
            <a:off x="8750300" y="186372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Gestione basata sulla partecipazione</a:t>
            </a:r>
            <a:endParaRPr lang="de-DE" sz="9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endParaRPr lang="de-DE" sz="28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 sz="1700">
                <a:solidFill>
                  <a:srgbClr val="FFFFFF"/>
                </a:solidFill>
                <a:latin typeface="Century Gothic" pitchFamily="34" charset="0"/>
              </a:rPr>
              <a:t>Coinvolgimento e partecipazione: </a:t>
            </a: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 sz="1700">
                <a:solidFill>
                  <a:srgbClr val="FFFFFF"/>
                </a:solidFill>
                <a:latin typeface="Century Gothic" pitchFamily="34" charset="0"/>
              </a:rPr>
              <a:t>clinicamente ragionevole, orientata al paziente e improntata alla sussidiarietà.</a:t>
            </a:r>
            <a:endParaRPr lang="de-DE" sz="1700">
              <a:solidFill>
                <a:srgbClr val="FFFFFF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89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89103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9104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Un‘unica azienda per la provincia</a:t>
              </a:r>
            </a:p>
          </p:txBody>
        </p:sp>
      </p:grpSp>
      <p:sp>
        <p:nvSpPr>
          <p:cNvPr id="89090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514E16A3-575F-4522-AF7C-9B39DF93A3AB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2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89091" name="Rectangle 87"/>
          <p:cNvSpPr>
            <a:spLocks/>
          </p:cNvSpPr>
          <p:nvPr/>
        </p:nvSpPr>
        <p:spPr bwMode="auto">
          <a:xfrm>
            <a:off x="1752600" y="1600200"/>
            <a:ext cx="102600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2000">
              <a:latin typeface="Century Gothic" pitchFamily="34" charset="0"/>
            </a:endParaRPr>
          </a:p>
        </p:txBody>
      </p:sp>
      <p:sp>
        <p:nvSpPr>
          <p:cNvPr id="89092" name="Rechteck 119"/>
          <p:cNvSpPr>
            <a:spLocks noChangeArrowheads="1"/>
          </p:cNvSpPr>
          <p:nvPr/>
        </p:nvSpPr>
        <p:spPr bwMode="auto">
          <a:xfrm>
            <a:off x="2427288" y="4872038"/>
            <a:ext cx="4064000" cy="16113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Consiglio gestionale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3" name="Rechteck 119"/>
          <p:cNvSpPr>
            <a:spLocks noChangeArrowheads="1"/>
          </p:cNvSpPr>
          <p:nvPr/>
        </p:nvSpPr>
        <p:spPr bwMode="auto">
          <a:xfrm>
            <a:off x="2665413" y="5008563"/>
            <a:ext cx="3552825" cy="9223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Direzione aziendale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4" name="Rechteck 119"/>
          <p:cNvSpPr>
            <a:spLocks noChangeArrowheads="1"/>
          </p:cNvSpPr>
          <p:nvPr/>
        </p:nvSpPr>
        <p:spPr bwMode="auto">
          <a:xfrm>
            <a:off x="2443163" y="1585913"/>
            <a:ext cx="40481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Giunta provinciale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5" name="Rechteck 119"/>
          <p:cNvSpPr>
            <a:spLocks noChangeArrowheads="1"/>
          </p:cNvSpPr>
          <p:nvPr/>
        </p:nvSpPr>
        <p:spPr bwMode="auto">
          <a:xfrm>
            <a:off x="2449513" y="2916238"/>
            <a:ext cx="4057650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Amministrazione provinciale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6" name="Rechteck 119"/>
          <p:cNvSpPr>
            <a:spLocks noChangeArrowheads="1"/>
          </p:cNvSpPr>
          <p:nvPr/>
        </p:nvSpPr>
        <p:spPr bwMode="auto">
          <a:xfrm>
            <a:off x="7278688" y="155416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Indirizzo, budget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7" name="Rechteck 119"/>
          <p:cNvSpPr>
            <a:spLocks noChangeArrowheads="1"/>
          </p:cNvSpPr>
          <p:nvPr/>
        </p:nvSpPr>
        <p:spPr bwMode="auto">
          <a:xfrm>
            <a:off x="7323138" y="29321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Governance, pianificazione, controllo di gestione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8" name="Rechteck 119"/>
          <p:cNvSpPr>
            <a:spLocks noChangeArrowheads="1"/>
          </p:cNvSpPr>
          <p:nvPr/>
        </p:nvSpPr>
        <p:spPr bwMode="auto">
          <a:xfrm>
            <a:off x="7281863" y="51673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Gestione, direzione, attuazione operativa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9099" name="AutoShape 14"/>
          <p:cNvSpPr>
            <a:spLocks noChangeArrowheads="1"/>
          </p:cNvSpPr>
          <p:nvPr/>
        </p:nvSpPr>
        <p:spPr bwMode="auto">
          <a:xfrm>
            <a:off x="6934200" y="18859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00" name="AutoShape 15"/>
          <p:cNvSpPr>
            <a:spLocks noChangeArrowheads="1"/>
          </p:cNvSpPr>
          <p:nvPr/>
        </p:nvSpPr>
        <p:spPr bwMode="auto">
          <a:xfrm>
            <a:off x="6950075" y="3216275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01" name="Rechteck 119"/>
          <p:cNvSpPr>
            <a:spLocks noChangeArrowheads="1"/>
          </p:cNvSpPr>
          <p:nvPr/>
        </p:nvSpPr>
        <p:spPr bwMode="auto">
          <a:xfrm>
            <a:off x="2297113" y="4402138"/>
            <a:ext cx="4286250" cy="474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000">
                <a:solidFill>
                  <a:schemeClr val="tx2"/>
                </a:solidFill>
                <a:latin typeface="Century Gothic" pitchFamily="34" charset="0"/>
              </a:rPr>
              <a:t>Azienda Sanitaria dell‘Alto Adige</a:t>
            </a:r>
          </a:p>
        </p:txBody>
      </p:sp>
      <p:sp>
        <p:nvSpPr>
          <p:cNvPr id="89102" name="AutoShape 17"/>
          <p:cNvSpPr>
            <a:spLocks noChangeArrowheads="1"/>
          </p:cNvSpPr>
          <p:nvPr/>
        </p:nvSpPr>
        <p:spPr bwMode="auto">
          <a:xfrm>
            <a:off x="6921500" y="54927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7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91150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91151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L‘unione fa la forza</a:t>
              </a:r>
            </a:p>
          </p:txBody>
        </p:sp>
      </p:grpSp>
      <p:sp>
        <p:nvSpPr>
          <p:cNvPr id="91138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557DBACE-54AF-4B48-8174-5367681CB425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3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91139" name="Rechteck 119"/>
          <p:cNvSpPr>
            <a:spLocks noChangeArrowheads="1"/>
          </p:cNvSpPr>
          <p:nvPr/>
        </p:nvSpPr>
        <p:spPr bwMode="auto">
          <a:xfrm>
            <a:off x="1922463" y="1528763"/>
            <a:ext cx="9864725" cy="4783137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3600">
              <a:solidFill>
                <a:srgbClr val="CC0000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Consiglio gestionale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1140" name="Rechteck 119"/>
          <p:cNvSpPr>
            <a:spLocks noChangeArrowheads="1"/>
          </p:cNvSpPr>
          <p:nvPr/>
        </p:nvSpPr>
        <p:spPr bwMode="auto">
          <a:xfrm>
            <a:off x="3798888" y="1770063"/>
            <a:ext cx="6210300" cy="23891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6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Direzione aziendale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1141" name="Rechteck 115"/>
          <p:cNvSpPr>
            <a:spLocks noChangeArrowheads="1"/>
          </p:cNvSpPr>
          <p:nvPr/>
        </p:nvSpPr>
        <p:spPr bwMode="auto">
          <a:xfrm>
            <a:off x="9447213" y="49101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di comprensorio Brunico </a:t>
            </a:r>
          </a:p>
        </p:txBody>
      </p:sp>
      <p:sp>
        <p:nvSpPr>
          <p:cNvPr id="91142" name="Rechteck 115"/>
          <p:cNvSpPr>
            <a:spLocks noChangeArrowheads="1"/>
          </p:cNvSpPr>
          <p:nvPr/>
        </p:nvSpPr>
        <p:spPr bwMode="auto">
          <a:xfrm>
            <a:off x="7138988" y="491648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di comprensorio Bressanone </a:t>
            </a:r>
          </a:p>
        </p:txBody>
      </p:sp>
      <p:sp>
        <p:nvSpPr>
          <p:cNvPr id="91143" name="Rechteck 115"/>
          <p:cNvSpPr>
            <a:spLocks noChangeArrowheads="1"/>
          </p:cNvSpPr>
          <p:nvPr/>
        </p:nvSpPr>
        <p:spPr bwMode="auto">
          <a:xfrm>
            <a:off x="2459038" y="4932363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di comprensorio Bolzano </a:t>
            </a:r>
          </a:p>
        </p:txBody>
      </p:sp>
      <p:sp>
        <p:nvSpPr>
          <p:cNvPr id="91144" name="Rechteck 115"/>
          <p:cNvSpPr>
            <a:spLocks noChangeArrowheads="1"/>
          </p:cNvSpPr>
          <p:nvPr/>
        </p:nvSpPr>
        <p:spPr bwMode="auto">
          <a:xfrm>
            <a:off x="4792663" y="49228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di comprensorio Merano </a:t>
            </a:r>
          </a:p>
        </p:txBody>
      </p:sp>
      <p:sp>
        <p:nvSpPr>
          <p:cNvPr id="91145" name="Rechteck 115"/>
          <p:cNvSpPr>
            <a:spLocks noChangeArrowheads="1"/>
          </p:cNvSpPr>
          <p:nvPr/>
        </p:nvSpPr>
        <p:spPr bwMode="auto">
          <a:xfrm>
            <a:off x="2116138" y="3836988"/>
            <a:ext cx="1433512" cy="6858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UO per il governo clinico</a:t>
            </a:r>
          </a:p>
        </p:txBody>
      </p:sp>
      <p:sp>
        <p:nvSpPr>
          <p:cNvPr id="91146" name="Rechteck 105"/>
          <p:cNvSpPr>
            <a:spLocks noChangeArrowheads="1"/>
          </p:cNvSpPr>
          <p:nvPr/>
        </p:nvSpPr>
        <p:spPr bwMode="auto">
          <a:xfrm>
            <a:off x="6030913" y="2855913"/>
            <a:ext cx="1720850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tecnico-assist.</a:t>
            </a:r>
          </a:p>
        </p:txBody>
      </p:sp>
      <p:sp>
        <p:nvSpPr>
          <p:cNvPr id="91147" name="Rechteck 115"/>
          <p:cNvSpPr>
            <a:spLocks noChangeArrowheads="1"/>
          </p:cNvSpPr>
          <p:nvPr/>
        </p:nvSpPr>
        <p:spPr bwMode="auto">
          <a:xfrm>
            <a:off x="3975100" y="2865438"/>
            <a:ext cx="1782763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sanitario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91148" name="Rechteck 92"/>
          <p:cNvSpPr>
            <a:spLocks noChangeArrowheads="1"/>
          </p:cNvSpPr>
          <p:nvPr/>
        </p:nvSpPr>
        <p:spPr bwMode="auto">
          <a:xfrm>
            <a:off x="8024813" y="2855913"/>
            <a:ext cx="1800225" cy="681037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Direttore amministrativo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91149" name="Rechteck 116"/>
          <p:cNvSpPr>
            <a:spLocks noChangeArrowheads="1"/>
          </p:cNvSpPr>
          <p:nvPr/>
        </p:nvSpPr>
        <p:spPr bwMode="auto">
          <a:xfrm>
            <a:off x="5957888" y="1939925"/>
            <a:ext cx="1862137" cy="6477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600">
                <a:latin typeface="Century Gothic" pitchFamily="34" charset="0"/>
              </a:rPr>
              <a:t>Direttore generale</a:t>
            </a:r>
            <a:endParaRPr lang="de-DE" sz="12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5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93200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93201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3600">
                  <a:latin typeface="Century Gothic" pitchFamily="34" charset="0"/>
                </a:rPr>
                <a:t>Gestione basata sulla partecipazione</a:t>
              </a:r>
            </a:p>
          </p:txBody>
        </p:sp>
      </p:grpSp>
      <p:sp>
        <p:nvSpPr>
          <p:cNvPr id="93186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A2E2E673-6E7E-4E52-8A3E-062C9B5CA9F5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4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93187" name="Rectangle 87"/>
          <p:cNvSpPr>
            <a:spLocks/>
          </p:cNvSpPr>
          <p:nvPr/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en-US">
              <a:latin typeface="Century Gothic" pitchFamily="34" charset="0"/>
            </a:endParaRPr>
          </a:p>
        </p:txBody>
      </p:sp>
      <p:sp>
        <p:nvSpPr>
          <p:cNvPr id="93188" name="Rechteck 119"/>
          <p:cNvSpPr>
            <a:spLocks noChangeArrowheads="1"/>
          </p:cNvSpPr>
          <p:nvPr/>
        </p:nvSpPr>
        <p:spPr bwMode="auto">
          <a:xfrm>
            <a:off x="4789488" y="1395413"/>
            <a:ext cx="4064000" cy="18780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Consiglio gestionale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89" name="Rechteck 119"/>
          <p:cNvSpPr>
            <a:spLocks noChangeArrowheads="1"/>
          </p:cNvSpPr>
          <p:nvPr/>
        </p:nvSpPr>
        <p:spPr bwMode="auto">
          <a:xfrm>
            <a:off x="5046663" y="1627188"/>
            <a:ext cx="35528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Direzione aziendale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0" name="Rechteck 119"/>
          <p:cNvSpPr>
            <a:spLocks noChangeArrowheads="1"/>
          </p:cNvSpPr>
          <p:nvPr/>
        </p:nvSpPr>
        <p:spPr bwMode="auto">
          <a:xfrm>
            <a:off x="18526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600">
                <a:solidFill>
                  <a:schemeClr val="tx2"/>
                </a:solidFill>
                <a:latin typeface="Century Gothic" pitchFamily="34" charset="0"/>
              </a:rPr>
              <a:t>Professioni sanitarie e collaboratori aziendali</a:t>
            </a:r>
            <a:endParaRPr lang="de-DE" sz="6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1" name="Rechteck 119"/>
          <p:cNvSpPr>
            <a:spLocks noChangeArrowheads="1"/>
          </p:cNvSpPr>
          <p:nvPr/>
        </p:nvSpPr>
        <p:spPr bwMode="auto">
          <a:xfrm>
            <a:off x="530066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Pazienti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2" name="Rechteck 119"/>
          <p:cNvSpPr>
            <a:spLocks noChangeArrowheads="1"/>
          </p:cNvSpPr>
          <p:nvPr/>
        </p:nvSpPr>
        <p:spPr bwMode="auto">
          <a:xfrm>
            <a:off x="87487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Responsabili politici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3" name="AutoShape 12"/>
          <p:cNvSpPr>
            <a:spLocks noChangeArrowheads="1"/>
          </p:cNvSpPr>
          <p:nvPr/>
        </p:nvSpPr>
        <p:spPr bwMode="auto">
          <a:xfrm>
            <a:off x="3219450" y="53244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4" name="AutoShape 13"/>
          <p:cNvSpPr>
            <a:spLocks noChangeArrowheads="1"/>
          </p:cNvSpPr>
          <p:nvPr/>
        </p:nvSpPr>
        <p:spPr bwMode="auto">
          <a:xfrm>
            <a:off x="6664325" y="533082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5" name="AutoShape 14"/>
          <p:cNvSpPr>
            <a:spLocks noChangeArrowheads="1"/>
          </p:cNvSpPr>
          <p:nvPr/>
        </p:nvSpPr>
        <p:spPr bwMode="auto">
          <a:xfrm>
            <a:off x="10166350" y="53371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6" name="Rechteck 119"/>
          <p:cNvSpPr>
            <a:spLocks noChangeArrowheads="1"/>
          </p:cNvSpPr>
          <p:nvPr/>
        </p:nvSpPr>
        <p:spPr bwMode="auto">
          <a:xfrm>
            <a:off x="1849438" y="40973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Collegio per il governo clinico</a:t>
            </a:r>
          </a:p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Consiglio dei sanitari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7" name="Rechteck 119"/>
          <p:cNvSpPr>
            <a:spLocks noChangeArrowheads="1"/>
          </p:cNvSpPr>
          <p:nvPr/>
        </p:nvSpPr>
        <p:spPr bwMode="auto">
          <a:xfrm>
            <a:off x="5256213" y="41227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Comitato provinciale per la programmazione sanitaria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93198" name="Rechteck 119"/>
          <p:cNvSpPr>
            <a:spLocks noChangeArrowheads="1"/>
          </p:cNvSpPr>
          <p:nvPr/>
        </p:nvSpPr>
        <p:spPr bwMode="auto">
          <a:xfrm>
            <a:off x="8529638" y="4110038"/>
            <a:ext cx="346710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 sz="1600">
                <a:solidFill>
                  <a:schemeClr val="tx2"/>
                </a:solidFill>
                <a:latin typeface="Century Gothic" pitchFamily="34" charset="0"/>
              </a:rPr>
              <a:t>Comitato provinciale per la programmazione sanitaria</a:t>
            </a:r>
            <a:endParaRPr lang="de-DE" sz="600">
              <a:solidFill>
                <a:schemeClr val="tx2"/>
              </a:solidFill>
              <a:latin typeface="Century Gothic" pitchFamily="34" charset="0"/>
            </a:endParaRPr>
          </a:p>
          <a:p>
            <a:pPr marL="266700" indent="-266700">
              <a:buFontTx/>
              <a:buChar char="•"/>
            </a:pPr>
            <a:r>
              <a:rPr lang="de-DE" sz="1600">
                <a:solidFill>
                  <a:schemeClr val="tx2"/>
                </a:solidFill>
                <a:latin typeface="Century Gothic" pitchFamily="34" charset="0"/>
              </a:rPr>
              <a:t>Conferenza dei presidenti delle comunità comprensoriali</a:t>
            </a:r>
          </a:p>
        </p:txBody>
      </p:sp>
      <p:sp>
        <p:nvSpPr>
          <p:cNvPr id="93199" name="AutoShape 18"/>
          <p:cNvSpPr>
            <a:spLocks noChangeArrowheads="1"/>
          </p:cNvSpPr>
          <p:nvPr/>
        </p:nvSpPr>
        <p:spPr bwMode="auto">
          <a:xfrm>
            <a:off x="3286125" y="3486150"/>
            <a:ext cx="7067550" cy="457200"/>
          </a:xfrm>
          <a:prstGeom prst="upArrow">
            <a:avLst>
              <a:gd name="adj1" fmla="val 498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3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95236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95237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Prossimi passi</a:t>
              </a:r>
            </a:p>
          </p:txBody>
        </p:sp>
      </p:grpSp>
      <p:sp>
        <p:nvSpPr>
          <p:cNvPr id="95234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595900BA-40FE-4E18-A94B-D232801B5521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5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95235" name="Rectangle 87"/>
          <p:cNvSpPr>
            <a:spLocks/>
          </p:cNvSpPr>
          <p:nvPr/>
        </p:nvSpPr>
        <p:spPr bwMode="auto">
          <a:xfrm>
            <a:off x="1752600" y="1600200"/>
            <a:ext cx="100980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Delibera della Giunta provinciale approvata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Esame nella IV commissione legislativa del Consiglio provinciale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Esame e approvazione da parte del Consiglio provinciale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 sz="20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enutzerdefiniertes Design">
  <a:themeElements>
    <a:clrScheme name="3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enutzerdefiniertes Design">
  <a:themeElements>
    <a:clrScheme name="4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enutzerdefiniertes Design">
  <a:themeElements>
    <a:clrScheme name="5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435</Words>
  <Application>Microsoft Macintosh PowerPoint</Application>
  <PresentationFormat>Benutzerdefiniert</PresentationFormat>
  <Paragraphs>107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25</vt:i4>
      </vt:variant>
      <vt:variant>
        <vt:lpstr>Titoli diapositive</vt:lpstr>
      </vt:variant>
      <vt:variant>
        <vt:i4>6</vt:i4>
      </vt:variant>
    </vt:vector>
  </HeadingPairs>
  <TitlesOfParts>
    <vt:vector size="34" baseType="lpstr">
      <vt:lpstr>Arial</vt:lpstr>
      <vt:lpstr>Century Gothic</vt:lpstr>
      <vt:lpstr>Calibri</vt:lpstr>
      <vt:lpstr>Benutzerdefiniertes Design</vt:lpstr>
      <vt:lpstr>1_Benutzerdefiniertes Design</vt:lpstr>
      <vt:lpstr>2_Benutzerdefiniertes Design</vt:lpstr>
      <vt:lpstr>3_Benutzerdefiniertes Design</vt:lpstr>
      <vt:lpstr>4_Benutzerdefiniertes Design</vt:lpstr>
      <vt:lpstr>5_Benutzerdefiniertes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Assistenza sanitaria Alto Adige 2020  Oggi poniamo le basi per la sanità di domani  Riordino del Servizio sanitario provinciale  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 Consulting</dc:creator>
  <cp:lastModifiedBy>Paolo Ferrari</cp:lastModifiedBy>
  <cp:revision>1203</cp:revision>
  <dcterms:created xsi:type="dcterms:W3CDTF">2016-09-09T07:42:28Z</dcterms:created>
  <dcterms:modified xsi:type="dcterms:W3CDTF">2017-02-07T10:27:17Z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575049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D7.0.2</vt:lpwstr>
  </property>
</Properties>
</file>