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3" r:id="rId1"/>
  </p:sldMasterIdLst>
  <p:notesMasterIdLst>
    <p:notesMasterId r:id="rId22"/>
  </p:notesMasterIdLst>
  <p:sldIdLst>
    <p:sldId id="256" r:id="rId2"/>
    <p:sldId id="260" r:id="rId3"/>
    <p:sldId id="257" r:id="rId4"/>
    <p:sldId id="263" r:id="rId5"/>
    <p:sldId id="282" r:id="rId6"/>
    <p:sldId id="304" r:id="rId7"/>
    <p:sldId id="309" r:id="rId8"/>
    <p:sldId id="281" r:id="rId9"/>
    <p:sldId id="285" r:id="rId10"/>
    <p:sldId id="287" r:id="rId11"/>
    <p:sldId id="305" r:id="rId12"/>
    <p:sldId id="306" r:id="rId13"/>
    <p:sldId id="291" r:id="rId14"/>
    <p:sldId id="298" r:id="rId15"/>
    <p:sldId id="286" r:id="rId16"/>
    <p:sldId id="293" r:id="rId17"/>
    <p:sldId id="292" r:id="rId18"/>
    <p:sldId id="294" r:id="rId19"/>
    <p:sldId id="295" r:id="rId20"/>
    <p:sldId id="296" r:id="rId21"/>
  </p:sldIdLst>
  <p:sldSz cx="12192000" cy="6858000"/>
  <p:notesSz cx="7099300" cy="10234613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0C0C0"/>
    <a:srgbClr val="F8F8F8"/>
    <a:srgbClr val="111111"/>
    <a:srgbClr val="333333"/>
    <a:srgbClr val="5F5F5F"/>
    <a:srgbClr val="93D6FF"/>
    <a:srgbClr val="0033CC"/>
    <a:srgbClr val="F1E117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4" autoAdjust="0"/>
    <p:restoredTop sz="94641" autoAdjust="0"/>
  </p:normalViewPr>
  <p:slideViewPr>
    <p:cSldViewPr snapToGrid="0">
      <p:cViewPr>
        <p:scale>
          <a:sx n="75" d="100"/>
          <a:sy n="75" d="100"/>
        </p:scale>
        <p:origin x="-1332" y="-870"/>
      </p:cViewPr>
      <p:guideLst>
        <p:guide orient="horz" pos="526"/>
        <p:guide pos="394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4344"/>
    </p:cViewPr>
  </p:sorterViewPr>
  <p:notesViewPr>
    <p:cSldViewPr snapToGrid="0">
      <p:cViewPr varScale="1">
        <p:scale>
          <a:sx n="79" d="100"/>
          <a:sy n="79" d="100"/>
        </p:scale>
        <p:origin x="-3246" y="-90"/>
      </p:cViewPr>
      <p:guideLst>
        <p:guide orient="horz" pos="3224"/>
        <p:guide pos="2235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4988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369" tIns="48185" rIns="96369" bIns="48185" numCol="1" anchor="t" anchorCtr="0" compatLnSpc="1">
            <a:prstTxWarp prst="textNoShape">
              <a:avLst/>
            </a:prstTxWarp>
          </a:bodyPr>
          <a:lstStyle>
            <a:lvl1pPr defTabSz="963613">
              <a:defRPr sz="1300"/>
            </a:lvl1pPr>
          </a:lstStyle>
          <a:p>
            <a:endParaRPr lang="de-DE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5" y="0"/>
            <a:ext cx="3074988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369" tIns="48185" rIns="96369" bIns="48185" numCol="1" anchor="t" anchorCtr="0" compatLnSpc="1">
            <a:prstTxWarp prst="textNoShape">
              <a:avLst/>
            </a:prstTxWarp>
          </a:bodyPr>
          <a:lstStyle>
            <a:lvl1pPr algn="r" defTabSz="963613">
              <a:defRPr sz="1300"/>
            </a:lvl1pPr>
          </a:lstStyle>
          <a:p>
            <a:fld id="{333F911D-C643-4578-B72D-12B94D122833}" type="datetimeFigureOut">
              <a:rPr lang="de-DE"/>
              <a:pPr/>
              <a:t>26.09.2014</a:t>
            </a:fld>
            <a:endParaRPr lang="de-DE"/>
          </a:p>
        </p:txBody>
      </p:sp>
      <p:sp>
        <p:nvSpPr>
          <p:cNvPr id="3076" name="Rectangle 4"/>
          <p:cNvSpPr>
            <a:spLocks noGrp="1" noRot="1" noChangeArrowheads="1" noTextEdit="1"/>
          </p:cNvSpPr>
          <p:nvPr>
            <p:ph type="sldImg" idx="2"/>
          </p:nvPr>
        </p:nvSpPr>
        <p:spPr bwMode="auto">
          <a:xfrm>
            <a:off x="138113" y="768350"/>
            <a:ext cx="6823075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0925"/>
            <a:ext cx="5680075" cy="460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369" tIns="48185" rIns="96369" bIns="481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Textmasterformate durch Klicken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0263"/>
            <a:ext cx="3074988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369" tIns="48185" rIns="96369" bIns="48185" numCol="1" anchor="b" anchorCtr="0" compatLnSpc="1">
            <a:prstTxWarp prst="textNoShape">
              <a:avLst/>
            </a:prstTxWarp>
          </a:bodyPr>
          <a:lstStyle>
            <a:lvl1pPr defTabSz="963613">
              <a:defRPr sz="1300"/>
            </a:lvl1pPr>
          </a:lstStyle>
          <a:p>
            <a:endParaRPr lang="de-DE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725" y="9720263"/>
            <a:ext cx="3074988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369" tIns="48185" rIns="96369" bIns="48185" numCol="1" anchor="b" anchorCtr="0" compatLnSpc="1">
            <a:prstTxWarp prst="textNoShape">
              <a:avLst/>
            </a:prstTxWarp>
          </a:bodyPr>
          <a:lstStyle>
            <a:lvl1pPr algn="r" defTabSz="963613">
              <a:defRPr sz="1300"/>
            </a:lvl1pPr>
          </a:lstStyle>
          <a:p>
            <a:fld id="{564859CD-2BCB-444D-82FE-737FAFB273E5}" type="slidenum">
              <a:rPr lang="de-DE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2"/>
          <p:cNvSpPr>
            <a:spLocks noGrp="1" noRot="1" noChangeArrowheads="1" noTextEdit="1"/>
          </p:cNvSpPr>
          <p:nvPr>
            <p:ph type="sldImg"/>
          </p:nvPr>
        </p:nvSpPr>
        <p:spPr>
          <a:xfrm>
            <a:off x="139700" y="768350"/>
            <a:ext cx="6819900" cy="3836988"/>
          </a:xfrm>
          <a:ln/>
        </p:spPr>
      </p:sp>
      <p:sp>
        <p:nvSpPr>
          <p:cNvPr id="512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de-DE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2"/>
          <p:cNvSpPr>
            <a:spLocks noGrp="1" noRot="1" noChangeArrowheads="1" noTextEdit="1"/>
          </p:cNvSpPr>
          <p:nvPr>
            <p:ph type="sldImg"/>
          </p:nvPr>
        </p:nvSpPr>
        <p:spPr>
          <a:xfrm>
            <a:off x="139700" y="768350"/>
            <a:ext cx="6819900" cy="3836988"/>
          </a:xfrm>
          <a:ln/>
        </p:spPr>
      </p:sp>
      <p:sp>
        <p:nvSpPr>
          <p:cNvPr id="2765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de-DE" smtClean="0"/>
              <a:t>Das Gesetz der großen Zahlen bewirkt in Bozen umso großere Einsparungspotentiale!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2"/>
          <p:cNvSpPr>
            <a:spLocks noGrp="1" noRot="1" noChangeArrowheads="1" noTextEdit="1"/>
          </p:cNvSpPr>
          <p:nvPr>
            <p:ph type="sldImg"/>
          </p:nvPr>
        </p:nvSpPr>
        <p:spPr>
          <a:xfrm>
            <a:off x="139700" y="768350"/>
            <a:ext cx="6819900" cy="3836988"/>
          </a:xfrm>
          <a:ln/>
        </p:spPr>
      </p:sp>
      <p:sp>
        <p:nvSpPr>
          <p:cNvPr id="2969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de-DE" smtClean="0"/>
              <a:t>Das Gesetz der großen Zahlen bewirkt in Bozen umso großere Einsparungspotentiale!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/>
          <p:cNvSpPr>
            <a:spLocks noGrp="1" noRot="1" noChangeArrowheads="1" noTextEdit="1"/>
          </p:cNvSpPr>
          <p:nvPr>
            <p:ph type="sldImg"/>
          </p:nvPr>
        </p:nvSpPr>
        <p:spPr>
          <a:xfrm>
            <a:off x="139700" y="768350"/>
            <a:ext cx="6819900" cy="3836988"/>
          </a:xfrm>
          <a:ln/>
        </p:spPr>
      </p:sp>
      <p:sp>
        <p:nvSpPr>
          <p:cNvPr id="3174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de-DE" smtClean="0"/>
              <a:t>Das Gesetz der großen Zahlen bewirkt in Bozen umso großere Einsparungspotentiale!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2"/>
          <p:cNvSpPr>
            <a:spLocks noGrp="1" noRot="1" noChangeArrowheads="1" noTextEdit="1"/>
          </p:cNvSpPr>
          <p:nvPr>
            <p:ph type="sldImg"/>
          </p:nvPr>
        </p:nvSpPr>
        <p:spPr>
          <a:xfrm>
            <a:off x="139700" y="768350"/>
            <a:ext cx="6819900" cy="3836988"/>
          </a:xfrm>
          <a:ln/>
        </p:spPr>
      </p:sp>
      <p:sp>
        <p:nvSpPr>
          <p:cNvPr id="3379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de-DE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2"/>
          <p:cNvSpPr>
            <a:spLocks noGrp="1" noRot="1" noChangeArrowheads="1" noTextEdit="1"/>
          </p:cNvSpPr>
          <p:nvPr>
            <p:ph type="sldImg"/>
          </p:nvPr>
        </p:nvSpPr>
        <p:spPr>
          <a:xfrm>
            <a:off x="139700" y="768350"/>
            <a:ext cx="6819900" cy="3836988"/>
          </a:xfrm>
          <a:ln/>
        </p:spPr>
      </p:sp>
      <p:sp>
        <p:nvSpPr>
          <p:cNvPr id="3584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de-DE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2"/>
          <p:cNvSpPr>
            <a:spLocks noGrp="1" noRot="1" noChangeArrowheads="1" noTextEdit="1"/>
          </p:cNvSpPr>
          <p:nvPr>
            <p:ph type="sldImg"/>
          </p:nvPr>
        </p:nvSpPr>
        <p:spPr>
          <a:xfrm>
            <a:off x="139700" y="768350"/>
            <a:ext cx="6819900" cy="3836988"/>
          </a:xfrm>
          <a:ln/>
        </p:spPr>
      </p:sp>
      <p:sp>
        <p:nvSpPr>
          <p:cNvPr id="3891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b="1" smtClean="0"/>
              <a:t>Gemeinsame Philosophie und Verantwortung für das gesamte Gesundheitssystem.</a:t>
            </a:r>
          </a:p>
          <a:p>
            <a:r>
              <a:rPr lang="de-DE" smtClean="0"/>
              <a:t>Strategische Verantwortung ganz oben</a:t>
            </a:r>
          </a:p>
          <a:p>
            <a:r>
              <a:rPr lang="de-DE" smtClean="0"/>
              <a:t>Umsetzungsverantwortung in den Bezirken – oft andere Sichtweise sehr hilfreich = Rotation der Bezirksdirektionen</a:t>
            </a:r>
          </a:p>
          <a:p>
            <a:endParaRPr lang="de-DE" smtClean="0"/>
          </a:p>
          <a:p>
            <a:r>
              <a:rPr lang="de-DE" b="1" smtClean="0"/>
              <a:t>Dezentralisierung von Zentralen Dienstleistungen</a:t>
            </a:r>
          </a:p>
          <a:p>
            <a:r>
              <a:rPr lang="de-DE" smtClean="0"/>
              <a:t>Viele bisherige Dienste zu einem einzigen zusammenfassen. </a:t>
            </a:r>
          </a:p>
          <a:p>
            <a:r>
              <a:rPr lang="de-DE" smtClean="0"/>
              <a:t>D.h. aber nicht, dass alles zentral in Bozen angesiedelt sein muss. </a:t>
            </a:r>
          </a:p>
          <a:p>
            <a:r>
              <a:rPr lang="de-DE" smtClean="0"/>
              <a:t>Wichtig ist die Hauptzuständigkeit für den jeweiligen Dienst  =  vernünftig</a:t>
            </a:r>
          </a:p>
          <a:p>
            <a:endParaRPr lang="de-DE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2"/>
          <p:cNvSpPr>
            <a:spLocks noGrp="1" noRot="1" noChangeArrowheads="1" noTextEdit="1"/>
          </p:cNvSpPr>
          <p:nvPr>
            <p:ph type="sldImg"/>
          </p:nvPr>
        </p:nvSpPr>
        <p:spPr>
          <a:xfrm>
            <a:off x="139700" y="768350"/>
            <a:ext cx="6819900" cy="3836988"/>
          </a:xfrm>
          <a:ln/>
        </p:spPr>
      </p:sp>
      <p:sp>
        <p:nvSpPr>
          <p:cNvPr id="4096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2"/>
          <p:cNvSpPr>
            <a:spLocks noGrp="1" noRot="1" noChangeArrowheads="1" noTextEdit="1"/>
          </p:cNvSpPr>
          <p:nvPr>
            <p:ph type="sldImg"/>
          </p:nvPr>
        </p:nvSpPr>
        <p:spPr>
          <a:xfrm>
            <a:off x="139700" y="768350"/>
            <a:ext cx="6819900" cy="3836988"/>
          </a:xfrm>
          <a:ln/>
        </p:spPr>
      </p:sp>
      <p:sp>
        <p:nvSpPr>
          <p:cNvPr id="717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de-DE" sz="1000" b="1" smtClean="0"/>
              <a:t>Zu 1: Alternde Bevölkerung</a:t>
            </a:r>
          </a:p>
          <a:p>
            <a:pPr eaLnBrk="1" hangingPunct="1">
              <a:buFontTx/>
              <a:buChar char="•"/>
            </a:pPr>
            <a:r>
              <a:rPr lang="de-DE" sz="1000" smtClean="0"/>
              <a:t>  Über 65-Jährige: 98.000; davon ¾ leiden an einer chronischen Krankheit (73.000)</a:t>
            </a:r>
          </a:p>
          <a:p>
            <a:pPr eaLnBrk="1" hangingPunct="1">
              <a:buFontTx/>
              <a:buChar char="•"/>
            </a:pPr>
            <a:endParaRPr lang="de-DE" sz="1000" smtClean="0"/>
          </a:p>
          <a:p>
            <a:pPr eaLnBrk="1" hangingPunct="1"/>
            <a:r>
              <a:rPr lang="de-DE" sz="1000" b="1" smtClean="0"/>
              <a:t>Zu 2:  Fachärztemangel:</a:t>
            </a:r>
          </a:p>
          <a:p>
            <a:pPr eaLnBrk="1" hangingPunct="1"/>
            <a:r>
              <a:rPr lang="de-DE" sz="1000" smtClean="0"/>
              <a:t>Entgegenwirken durch attraktive Arbeitsplätze mit Entwicklungsmöglichkeiten z.B. durch Forschung.</a:t>
            </a:r>
          </a:p>
          <a:p>
            <a:pPr eaLnBrk="1" hangingPunct="1"/>
            <a:r>
              <a:rPr lang="de-DE" sz="1000" smtClean="0"/>
              <a:t>Laut Liste am meisten gettonisti in den Bereichen:</a:t>
            </a:r>
          </a:p>
          <a:p>
            <a:pPr lvl="1" eaLnBrk="1" hangingPunct="1">
              <a:buFontTx/>
              <a:buChar char="•"/>
            </a:pPr>
            <a:r>
              <a:rPr lang="de-DE" sz="1000" smtClean="0"/>
              <a:t>Pädiatrie (28)</a:t>
            </a:r>
          </a:p>
          <a:p>
            <a:pPr lvl="1" eaLnBrk="1" hangingPunct="1">
              <a:buFontTx/>
              <a:buChar char="•"/>
            </a:pPr>
            <a:r>
              <a:rPr lang="de-DE" sz="1000" smtClean="0"/>
              <a:t>Orthopädie und Traumatologie </a:t>
            </a:r>
          </a:p>
          <a:p>
            <a:pPr lvl="1" eaLnBrk="1" hangingPunct="1">
              <a:buFontTx/>
              <a:buChar char="•"/>
            </a:pPr>
            <a:r>
              <a:rPr lang="de-DE" sz="1000" smtClean="0"/>
              <a:t>Neurologie und Neurochirurgie</a:t>
            </a:r>
          </a:p>
          <a:p>
            <a:pPr lvl="1" eaLnBrk="1" hangingPunct="1">
              <a:buFontTx/>
              <a:buChar char="•"/>
            </a:pPr>
            <a:r>
              <a:rPr lang="de-DE" sz="1000" smtClean="0"/>
              <a:t>Innere Medizin</a:t>
            </a:r>
          </a:p>
          <a:p>
            <a:pPr lvl="1" eaLnBrk="1" hangingPunct="1">
              <a:buFontTx/>
              <a:buChar char="•"/>
            </a:pPr>
            <a:r>
              <a:rPr lang="de-DE" sz="1000" smtClean="0"/>
              <a:t>Allgemeine Chirurgie</a:t>
            </a:r>
          </a:p>
          <a:p>
            <a:pPr lvl="1" eaLnBrk="1" hangingPunct="1">
              <a:buFontTx/>
              <a:buChar char="•"/>
            </a:pPr>
            <a:r>
              <a:rPr lang="de-DE" sz="1000" smtClean="0"/>
              <a:t>Gynäkologie und Geburtshilfe</a:t>
            </a:r>
          </a:p>
          <a:p>
            <a:pPr eaLnBrk="1" hangingPunct="1"/>
            <a:endParaRPr lang="de-DE" sz="1000" smtClean="0"/>
          </a:p>
          <a:p>
            <a:pPr eaLnBrk="1" hangingPunct="1"/>
            <a:r>
              <a:rPr lang="de-DE" sz="1000" b="1" smtClean="0"/>
              <a:t>Zu 3  Geänderte Erwartungen:</a:t>
            </a:r>
          </a:p>
          <a:p>
            <a:pPr lvl="1" eaLnBrk="1" hangingPunct="1">
              <a:buFontTx/>
              <a:buChar char="•"/>
            </a:pPr>
            <a:r>
              <a:rPr lang="de-DE" sz="1000" smtClean="0"/>
              <a:t>Alles, sofort, jederzeit, vor Ort</a:t>
            </a:r>
          </a:p>
          <a:p>
            <a:pPr lvl="1" eaLnBrk="1" hangingPunct="1">
              <a:buFontTx/>
              <a:buChar char="•"/>
            </a:pPr>
            <a:r>
              <a:rPr lang="de-DE" sz="1000" smtClean="0"/>
              <a:t>Oder wenn notwendig an den besten Orten der Welt</a:t>
            </a:r>
          </a:p>
          <a:p>
            <a:pPr lvl="1" eaLnBrk="1" hangingPunct="1">
              <a:buFontTx/>
              <a:buChar char="•"/>
            </a:pPr>
            <a:r>
              <a:rPr lang="de-DE" sz="1000" smtClean="0"/>
              <a:t>Alles möglichst gratis</a:t>
            </a:r>
          </a:p>
          <a:p>
            <a:pPr lvl="1" eaLnBrk="1" hangingPunct="1">
              <a:buFontTx/>
              <a:buChar char="•"/>
            </a:pPr>
            <a:r>
              <a:rPr lang="de-DE" sz="1000" smtClean="0"/>
              <a:t>Autodiagnose via Internet schafft Nachfrage nach Leistungen und unangemessene Erwartungshaltung</a:t>
            </a:r>
          </a:p>
          <a:p>
            <a:pPr eaLnBrk="1" hangingPunct="1"/>
            <a:endParaRPr lang="de-DE" sz="100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2"/>
          <p:cNvSpPr>
            <a:spLocks noGrp="1" noRot="1" noChangeArrowheads="1" noTextEdit="1"/>
          </p:cNvSpPr>
          <p:nvPr>
            <p:ph type="sldImg"/>
          </p:nvPr>
        </p:nvSpPr>
        <p:spPr>
          <a:xfrm>
            <a:off x="58738" y="768350"/>
            <a:ext cx="6821487" cy="3836988"/>
          </a:xfrm>
          <a:ln/>
        </p:spPr>
      </p:sp>
      <p:sp>
        <p:nvSpPr>
          <p:cNvPr id="921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mtClean="0"/>
              <a:t>Zu 4: Angebot und Strukturen „aus einem Guss“</a:t>
            </a:r>
          </a:p>
          <a:p>
            <a:r>
              <a:rPr lang="de-DE" smtClean="0"/>
              <a:t>Zu 5: auch die Verwaltung im Miteinander ausrichten und auf das Ganze richten und nicht die „Kirchtürme im Kopf“</a:t>
            </a:r>
          </a:p>
          <a:p>
            <a:endParaRPr lang="de-DE" smtClean="0"/>
          </a:p>
          <a:p>
            <a:endParaRPr lang="de-DE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2"/>
          <p:cNvSpPr>
            <a:spLocks noGrp="1" noRot="1" noChangeArrowheads="1" noTextEdit="1"/>
          </p:cNvSpPr>
          <p:nvPr>
            <p:ph type="sldImg"/>
          </p:nvPr>
        </p:nvSpPr>
        <p:spPr>
          <a:xfrm>
            <a:off x="139700" y="768350"/>
            <a:ext cx="6819900" cy="3836988"/>
          </a:xfrm>
          <a:ln/>
        </p:spPr>
      </p:sp>
      <p:sp>
        <p:nvSpPr>
          <p:cNvPr id="1126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2"/>
          <p:cNvSpPr>
            <a:spLocks noGrp="1" noRot="1" noChangeArrowheads="1" noTextEdit="1"/>
          </p:cNvSpPr>
          <p:nvPr>
            <p:ph type="sldImg"/>
          </p:nvPr>
        </p:nvSpPr>
        <p:spPr>
          <a:xfrm>
            <a:off x="139700" y="768350"/>
            <a:ext cx="6819900" cy="3836988"/>
          </a:xfrm>
          <a:ln/>
        </p:spPr>
      </p:sp>
      <p:sp>
        <p:nvSpPr>
          <p:cNvPr id="1331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mtClean="0"/>
              <a:t>Zu 24-h Erreichbarkeit:</a:t>
            </a:r>
          </a:p>
          <a:p>
            <a:r>
              <a:rPr lang="de-DE" smtClean="0"/>
              <a:t>Nach dem Modell der „Diensthabenden Apotheke“</a:t>
            </a:r>
          </a:p>
          <a:p>
            <a:endParaRPr lang="de-DE" smtClean="0"/>
          </a:p>
          <a:p>
            <a:r>
              <a:rPr lang="de-DE" smtClean="0"/>
              <a:t>Zu Information:</a:t>
            </a:r>
          </a:p>
          <a:p>
            <a:r>
              <a:rPr lang="de-DE" smtClean="0"/>
              <a:t>Wunderbar funktionierender Anrufdienst „118“  auch nutzbar zur Kontaktaufnahme mit dem diensthabenden Arzt. </a:t>
            </a:r>
          </a:p>
          <a:p>
            <a:endParaRPr lang="de-DE" smtClean="0"/>
          </a:p>
          <a:p>
            <a:endParaRPr lang="de-DE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/>
          <p:cNvSpPr>
            <a:spLocks noGrp="1" noRot="1" noChangeArrowheads="1" noTextEdit="1"/>
          </p:cNvSpPr>
          <p:nvPr>
            <p:ph type="sldImg"/>
          </p:nvPr>
        </p:nvSpPr>
        <p:spPr>
          <a:xfrm>
            <a:off x="139700" y="768350"/>
            <a:ext cx="6819900" cy="3836988"/>
          </a:xfrm>
          <a:ln/>
        </p:spPr>
      </p:sp>
      <p:sp>
        <p:nvSpPr>
          <p:cNvPr id="1536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 noRot="1" noChangeArrowheads="1" noTextEdit="1"/>
          </p:cNvSpPr>
          <p:nvPr>
            <p:ph type="sldImg"/>
          </p:nvPr>
        </p:nvSpPr>
        <p:spPr>
          <a:xfrm>
            <a:off x="139700" y="768350"/>
            <a:ext cx="6819900" cy="3836988"/>
          </a:xfrm>
          <a:ln/>
        </p:spPr>
      </p:sp>
      <p:sp>
        <p:nvSpPr>
          <p:cNvPr id="1741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mtClean="0"/>
              <a:t>Bozen bietet in vielen Bereichen Leistungen auf höchstem Niveau. </a:t>
            </a:r>
          </a:p>
          <a:p>
            <a:r>
              <a:rPr lang="de-DE" smtClean="0"/>
              <a:t>Allerdings: Bei vergleichbaren Leistungen und Tätigkeiten hie und da große Abweichungen  von den Klassenbesten, also von der internen Benchmark.</a:t>
            </a:r>
          </a:p>
          <a:p>
            <a:endParaRPr lang="de-DE" smtClean="0"/>
          </a:p>
          <a:p>
            <a:r>
              <a:rPr lang="de-DE" smtClean="0"/>
              <a:t>Aber auch Bezirkskrankenhäuser weichen ab.</a:t>
            </a:r>
          </a:p>
          <a:p>
            <a:endParaRPr lang="de-DE" smtClean="0"/>
          </a:p>
          <a:p>
            <a:r>
              <a:rPr lang="de-DE" smtClean="0"/>
              <a:t>Überall muss eine Angleichung erfolgen, denn gleiche Leistungen müssen gleich viel kosten.   </a:t>
            </a:r>
          </a:p>
          <a:p>
            <a:endParaRPr lang="de-DE" smtClean="0"/>
          </a:p>
          <a:p>
            <a:r>
              <a:rPr lang="de-DE" smtClean="0"/>
              <a:t>Bozen weicht zu oberitalienischen KH sehr deutlich ab, Grund Zweisprachigkeit, aber 40% nicht möglich..- 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/>
          <p:cNvSpPr>
            <a:spLocks noGrp="1" noRot="1" noChangeArrowheads="1" noTextEdit="1"/>
          </p:cNvSpPr>
          <p:nvPr>
            <p:ph type="sldImg"/>
          </p:nvPr>
        </p:nvSpPr>
        <p:spPr>
          <a:xfrm>
            <a:off x="139700" y="768350"/>
            <a:ext cx="6819900" cy="3836988"/>
          </a:xfrm>
          <a:ln/>
        </p:spPr>
      </p:sp>
      <p:sp>
        <p:nvSpPr>
          <p:cNvPr id="2355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2"/>
          <p:cNvSpPr>
            <a:spLocks noGrp="1" noRot="1" noChangeArrowheads="1" noTextEdit="1"/>
          </p:cNvSpPr>
          <p:nvPr>
            <p:ph type="sldImg"/>
          </p:nvPr>
        </p:nvSpPr>
        <p:spPr>
          <a:xfrm>
            <a:off x="139700" y="768350"/>
            <a:ext cx="6819900" cy="3836988"/>
          </a:xfrm>
          <a:ln/>
        </p:spPr>
      </p:sp>
      <p:sp>
        <p:nvSpPr>
          <p:cNvPr id="2560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7"/>
          <p:cNvSpPr/>
          <p:nvPr userDrawn="1"/>
        </p:nvSpPr>
        <p:spPr>
          <a:xfrm rot="5400000">
            <a:off x="-2767012" y="2767012"/>
            <a:ext cx="6858000" cy="13239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/>
          </a:p>
        </p:txBody>
      </p:sp>
      <p:sp>
        <p:nvSpPr>
          <p:cNvPr id="5" name="Textfeld 8"/>
          <p:cNvSpPr txBox="1"/>
          <p:nvPr userDrawn="1"/>
        </p:nvSpPr>
        <p:spPr>
          <a:xfrm>
            <a:off x="0" y="2693988"/>
            <a:ext cx="1400175" cy="6381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900">
                <a:solidFill>
                  <a:srgbClr val="5F5F5F"/>
                </a:solidFill>
              </a:rPr>
              <a:t>Gesundheitsversorgung Südtirol 2020</a:t>
            </a:r>
          </a:p>
          <a:p>
            <a:pPr algn="ctr">
              <a:defRPr/>
            </a:pPr>
            <a:r>
              <a:rPr lang="de-DE" sz="900">
                <a:solidFill>
                  <a:srgbClr val="5F5F5F"/>
                </a:solidFill>
              </a:rPr>
              <a:t>Entwicklungsleitlinien</a:t>
            </a:r>
            <a:br>
              <a:rPr lang="de-DE" sz="900">
                <a:solidFill>
                  <a:srgbClr val="5F5F5F"/>
                </a:solidFill>
              </a:rPr>
            </a:br>
            <a:endParaRPr lang="de-DE" sz="900">
              <a:solidFill>
                <a:srgbClr val="5F5F5F"/>
              </a:solidFill>
            </a:endParaRPr>
          </a:p>
        </p:txBody>
      </p:sp>
      <p:pic>
        <p:nvPicPr>
          <p:cNvPr id="6" name="Picture 9" descr="Adler (2)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77800" y="1538288"/>
            <a:ext cx="938213" cy="1136650"/>
          </a:xfrm>
          <a:prstGeom prst="rect">
            <a:avLst/>
          </a:prstGeom>
          <a:noFill/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88168" y="365126"/>
            <a:ext cx="9765632" cy="944230"/>
          </a:xfrm>
        </p:spPr>
        <p:txBody>
          <a:bodyPr>
            <a:normAutofit/>
          </a:bodyPr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588168" y="1657184"/>
            <a:ext cx="9765632" cy="435133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D613D1-4E57-40D8-ABDD-CF0B3DA695E9}" type="datetime1">
              <a:rPr lang="de-DE"/>
              <a:pPr>
                <a:defRPr/>
              </a:pPr>
              <a:t>26.09.2014</a:t>
            </a:fld>
            <a:endParaRPr lang="de-DE"/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B04A06-673F-4E49-B309-296DD4BE0A5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Titelmasterformat durch Klicken bearbeiten</a:t>
            </a:r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10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F796943-982B-47DF-83D7-BACD16E7A39E}" type="datetime1">
              <a:rPr lang="de-DE"/>
              <a:pPr>
                <a:defRPr/>
              </a:pPr>
              <a:t>26.09.2014</a:t>
            </a:fld>
            <a:endParaRPr lang="de-DE"/>
          </a:p>
        </p:txBody>
      </p:sp>
      <p:sp>
        <p:nvSpPr>
          <p:cNvPr id="11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260D259-8A1F-40CC-99CD-44C002245B9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Arial" charset="0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Arial" charset="0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Arial" charset="0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Arial" charset="0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Arial" charset="0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Arial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3C33778-AB25-49B5-B27B-FCDF5DF2E7CF}" type="slidenum">
              <a:rPr lang="de-DE"/>
              <a:pPr>
                <a:defRPr/>
              </a:pPr>
              <a:t>1</a:t>
            </a:fld>
            <a:endParaRPr lang="de-DE"/>
          </a:p>
        </p:txBody>
      </p:sp>
      <p:sp>
        <p:nvSpPr>
          <p:cNvPr id="4098" name="Titel 1"/>
          <p:cNvSpPr>
            <a:spLocks noGrp="1"/>
          </p:cNvSpPr>
          <p:nvPr>
            <p:ph type="ctrTitle"/>
          </p:nvPr>
        </p:nvSpPr>
        <p:spPr>
          <a:xfrm>
            <a:off x="1468438" y="1452563"/>
            <a:ext cx="10398125" cy="1327150"/>
          </a:xfrm>
        </p:spPr>
        <p:txBody>
          <a:bodyPr anchor="b"/>
          <a:lstStyle/>
          <a:p>
            <a:pPr algn="ctr" eaLnBrk="1" hangingPunct="1"/>
            <a:r>
              <a:rPr lang="de-DE" sz="4400" b="1" smtClean="0">
                <a:latin typeface="Arial" charset="0"/>
                <a:cs typeface="Arial" charset="0"/>
              </a:rPr>
              <a:t>Gesundheitsversorgung Südtirol 2020</a:t>
            </a:r>
            <a:br>
              <a:rPr lang="de-DE" sz="4400" b="1" smtClean="0">
                <a:latin typeface="Arial" charset="0"/>
                <a:cs typeface="Arial" charset="0"/>
              </a:rPr>
            </a:br>
            <a:r>
              <a:rPr lang="de-DE" sz="4400" b="1" smtClean="0">
                <a:latin typeface="Arial" charset="0"/>
                <a:cs typeface="Arial" charset="0"/>
              </a:rPr>
              <a:t>Entwicklungsleitlinien</a:t>
            </a:r>
          </a:p>
        </p:txBody>
      </p:sp>
      <p:sp>
        <p:nvSpPr>
          <p:cNvPr id="4099" name="Titel 1"/>
          <p:cNvSpPr>
            <a:spLocks/>
          </p:cNvSpPr>
          <p:nvPr/>
        </p:nvSpPr>
        <p:spPr bwMode="auto">
          <a:xfrm>
            <a:off x="1639888" y="3327400"/>
            <a:ext cx="10093325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>
              <a:lnSpc>
                <a:spcPct val="90000"/>
              </a:lnSpc>
            </a:pPr>
            <a:r>
              <a:rPr lang="de-DE" sz="4400" b="1"/>
              <a:t>Assistenza sanitaria Alto Adige 2020</a:t>
            </a:r>
            <a:br>
              <a:rPr lang="de-DE" sz="4400" b="1"/>
            </a:br>
            <a:r>
              <a:rPr lang="de-DE" sz="4400" b="1"/>
              <a:t>Linee guida</a:t>
            </a:r>
          </a:p>
        </p:txBody>
      </p:sp>
      <p:sp>
        <p:nvSpPr>
          <p:cNvPr id="4100" name="Titel 1"/>
          <p:cNvSpPr>
            <a:spLocks/>
          </p:cNvSpPr>
          <p:nvPr/>
        </p:nvSpPr>
        <p:spPr bwMode="auto">
          <a:xfrm>
            <a:off x="1760538" y="4714875"/>
            <a:ext cx="10093325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>
              <a:lnSpc>
                <a:spcPct val="90000"/>
              </a:lnSpc>
            </a:pPr>
            <a:r>
              <a:rPr lang="de-DE" sz="2400"/>
              <a:t>26.09.2014</a:t>
            </a:r>
            <a:br>
              <a:rPr lang="de-DE" sz="2400"/>
            </a:br>
            <a:endParaRPr lang="de-DE" sz="2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63A2120C-BE71-43BA-A397-77949C0077BF}" type="slidenum">
              <a:rPr lang="de-DE"/>
              <a:pPr>
                <a:defRPr/>
              </a:pPr>
              <a:t>10</a:t>
            </a:fld>
            <a:endParaRPr lang="de-DE"/>
          </a:p>
        </p:txBody>
      </p:sp>
      <p:sp>
        <p:nvSpPr>
          <p:cNvPr id="26626" name="Titel 1"/>
          <p:cNvSpPr>
            <a:spLocks noGrp="1"/>
          </p:cNvSpPr>
          <p:nvPr>
            <p:ph type="title"/>
          </p:nvPr>
        </p:nvSpPr>
        <p:spPr>
          <a:xfrm>
            <a:off x="1587500" y="365125"/>
            <a:ext cx="9766300" cy="944563"/>
          </a:xfrm>
        </p:spPr>
        <p:txBody>
          <a:bodyPr/>
          <a:lstStyle/>
          <a:p>
            <a:pPr eaLnBrk="1" hangingPunct="1"/>
            <a:r>
              <a:rPr lang="de-DE" b="1" smtClean="0">
                <a:latin typeface="Arial" charset="0"/>
                <a:cs typeface="Arial" charset="0"/>
              </a:rPr>
              <a:t>Langfristige Finanzierbarkeit sichern</a:t>
            </a:r>
          </a:p>
        </p:txBody>
      </p:sp>
      <p:sp>
        <p:nvSpPr>
          <p:cNvPr id="8" name="Richtungspfeil 7"/>
          <p:cNvSpPr/>
          <p:nvPr/>
        </p:nvSpPr>
        <p:spPr>
          <a:xfrm>
            <a:off x="305271" y="393701"/>
            <a:ext cx="1282897" cy="855260"/>
          </a:xfrm>
          <a:prstGeom prst="homePlate">
            <a:avLst>
              <a:gd name="adj" fmla="val 30851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2800" b="1">
              <a:solidFill>
                <a:schemeClr val="tx1"/>
              </a:solidFill>
            </a:endParaRPr>
          </a:p>
        </p:txBody>
      </p:sp>
      <p:sp>
        <p:nvSpPr>
          <p:cNvPr id="9" name="Ellipse 8"/>
          <p:cNvSpPr/>
          <p:nvPr/>
        </p:nvSpPr>
        <p:spPr>
          <a:xfrm>
            <a:off x="550863" y="574675"/>
            <a:ext cx="614362" cy="49212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26631" name="Inhaltsplatzhalter 2"/>
          <p:cNvSpPr>
            <a:spLocks noGrp="1"/>
          </p:cNvSpPr>
          <p:nvPr>
            <p:ph idx="1"/>
          </p:nvPr>
        </p:nvSpPr>
        <p:spPr>
          <a:xfrm>
            <a:off x="4711700" y="1639888"/>
            <a:ext cx="6924675" cy="4708525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de-DE" b="1" smtClean="0">
                <a:latin typeface="Arial" charset="0"/>
                <a:cs typeface="Arial" charset="0"/>
              </a:rPr>
              <a:t>Interne Benchmarks</a:t>
            </a:r>
            <a:r>
              <a:rPr lang="de-DE" smtClean="0">
                <a:latin typeface="Arial" charset="0"/>
                <a:cs typeface="Arial" charset="0"/>
              </a:rPr>
              <a:t> </a:t>
            </a:r>
          </a:p>
          <a:p>
            <a:pPr eaLnBrk="1" hangingPunct="1">
              <a:buFont typeface="Arial" charset="0"/>
              <a:buNone/>
            </a:pPr>
            <a:r>
              <a:rPr lang="de-DE" sz="2000" smtClean="0">
                <a:latin typeface="Arial" charset="0"/>
                <a:cs typeface="Arial" charset="0"/>
              </a:rPr>
              <a:t>(Vergleich zu den anderen KH in Südtirol)</a:t>
            </a:r>
          </a:p>
          <a:p>
            <a:pPr eaLnBrk="1" hangingPunct="1">
              <a:buFont typeface="Arial" charset="0"/>
              <a:buNone/>
            </a:pPr>
            <a:endParaRPr lang="de-DE" sz="2000" smtClean="0">
              <a:latin typeface="Arial" charset="0"/>
              <a:cs typeface="Arial" charset="0"/>
            </a:endParaRPr>
          </a:p>
          <a:p>
            <a:pPr eaLnBrk="1" hangingPunct="1">
              <a:buFont typeface="Arial" charset="0"/>
              <a:buNone/>
            </a:pPr>
            <a:endParaRPr lang="de-DE" sz="2000" smtClean="0">
              <a:latin typeface="Arial" charset="0"/>
              <a:cs typeface="Arial" charset="0"/>
            </a:endParaRPr>
          </a:p>
          <a:p>
            <a:pPr eaLnBrk="1" hangingPunct="1">
              <a:buFont typeface="Arial" charset="0"/>
              <a:buNone/>
            </a:pPr>
            <a:endParaRPr lang="de-DE" sz="2000" smtClean="0">
              <a:latin typeface="Arial" charset="0"/>
              <a:cs typeface="Arial" charset="0"/>
            </a:endParaRPr>
          </a:p>
          <a:p>
            <a:pPr eaLnBrk="1" hangingPunct="1">
              <a:lnSpc>
                <a:spcPct val="65000"/>
              </a:lnSpc>
              <a:buFont typeface="Arial" charset="0"/>
              <a:buNone/>
            </a:pPr>
            <a:r>
              <a:rPr lang="de-DE" sz="2000" b="1" smtClean="0">
                <a:latin typeface="Arial" charset="0"/>
                <a:cs typeface="Arial" charset="0"/>
              </a:rPr>
              <a:t>Bozen</a:t>
            </a:r>
            <a:r>
              <a:rPr lang="de-DE" sz="2000" smtClean="0">
                <a:latin typeface="Arial" charset="0"/>
                <a:cs typeface="Arial" charset="0"/>
              </a:rPr>
              <a:t> ausgewählte </a:t>
            </a:r>
          </a:p>
          <a:p>
            <a:pPr eaLnBrk="1" hangingPunct="1">
              <a:lnSpc>
                <a:spcPct val="65000"/>
              </a:lnSpc>
              <a:buFont typeface="Arial" charset="0"/>
              <a:buNone/>
            </a:pPr>
            <a:r>
              <a:rPr lang="de-DE" sz="2000" smtClean="0">
                <a:latin typeface="Arial" charset="0"/>
                <a:cs typeface="Arial" charset="0"/>
              </a:rPr>
              <a:t>Abteilungen: </a:t>
            </a:r>
          </a:p>
          <a:p>
            <a:pPr eaLnBrk="1" hangingPunct="1">
              <a:buFont typeface="Arial" charset="0"/>
              <a:buNone/>
            </a:pPr>
            <a:endParaRPr lang="de-DE" sz="2000" smtClean="0">
              <a:latin typeface="Arial" charset="0"/>
              <a:cs typeface="Arial" charset="0"/>
            </a:endParaRPr>
          </a:p>
          <a:p>
            <a:pPr eaLnBrk="1" hangingPunct="1">
              <a:buFont typeface="Arial" charset="0"/>
              <a:buNone/>
            </a:pPr>
            <a:endParaRPr lang="de-DE" sz="2000" smtClean="0">
              <a:latin typeface="Arial" charset="0"/>
              <a:cs typeface="Arial" charset="0"/>
            </a:endParaRPr>
          </a:p>
        </p:txBody>
      </p:sp>
      <p:pic>
        <p:nvPicPr>
          <p:cNvPr id="26632" name="Grafik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421813" y="365125"/>
            <a:ext cx="2195512" cy="1214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Rechteck 16"/>
          <p:cNvSpPr/>
          <p:nvPr/>
        </p:nvSpPr>
        <p:spPr>
          <a:xfrm>
            <a:off x="1833563" y="1639888"/>
            <a:ext cx="2601912" cy="4708525"/>
          </a:xfrm>
          <a:prstGeom prst="rect">
            <a:avLst/>
          </a:prstGeom>
          <a:ln w="28575">
            <a:solidFill>
              <a:schemeClr val="tx2">
                <a:lumMod val="40000"/>
                <a:lumOff val="6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r>
              <a:rPr lang="de-DE" b="1">
                <a:latin typeface="Arial" charset="0"/>
                <a:cs typeface="Arial" charset="0"/>
              </a:rPr>
              <a:t>Kostendämpfung</a:t>
            </a:r>
          </a:p>
          <a:p>
            <a:pPr algn="ctr">
              <a:defRPr/>
            </a:pPr>
            <a:endParaRPr lang="de-DE" b="1">
              <a:latin typeface="Arial" charset="0"/>
              <a:cs typeface="Arial" charset="0"/>
            </a:endParaRPr>
          </a:p>
          <a:p>
            <a:pPr algn="ctr">
              <a:defRPr/>
            </a:pPr>
            <a:r>
              <a:rPr lang="de-DE" b="1">
                <a:latin typeface="Arial" charset="0"/>
                <a:cs typeface="Arial" charset="0"/>
              </a:rPr>
              <a:t>Bozen</a:t>
            </a:r>
            <a:endParaRPr lang="de-DE" sz="2000" b="1">
              <a:latin typeface="Arial" charset="0"/>
              <a:cs typeface="Arial" charset="0"/>
            </a:endParaRPr>
          </a:p>
          <a:p>
            <a:pPr algn="ctr">
              <a:defRPr/>
            </a:pPr>
            <a:endParaRPr lang="de-DE" sz="2000" b="1">
              <a:latin typeface="Arial" charset="0"/>
              <a:cs typeface="Arial" charset="0"/>
            </a:endParaRPr>
          </a:p>
          <a:p>
            <a:pPr algn="ctr">
              <a:defRPr/>
            </a:pPr>
            <a:r>
              <a:rPr lang="de-DE" sz="2000" b="1">
                <a:latin typeface="Arial" charset="0"/>
                <a:cs typeface="Arial" charset="0"/>
              </a:rPr>
              <a:t>Konsequenter Benchmark- Abgleich</a:t>
            </a:r>
          </a:p>
          <a:p>
            <a:pPr algn="ctr">
              <a:defRPr/>
            </a:pPr>
            <a:endParaRPr lang="de-DE" sz="2000" b="1">
              <a:latin typeface="Arial" charset="0"/>
              <a:cs typeface="Arial" charset="0"/>
            </a:endParaRPr>
          </a:p>
        </p:txBody>
      </p:sp>
      <p:sp>
        <p:nvSpPr>
          <p:cNvPr id="26634" name="Rectangle 11"/>
          <p:cNvSpPr>
            <a:spLocks noChangeArrowheads="1"/>
          </p:cNvSpPr>
          <p:nvPr/>
        </p:nvSpPr>
        <p:spPr bwMode="auto">
          <a:xfrm>
            <a:off x="5229225" y="4733925"/>
            <a:ext cx="923925" cy="1552575"/>
          </a:xfrm>
          <a:prstGeom prst="rect">
            <a:avLst/>
          </a:prstGeom>
          <a:solidFill>
            <a:srgbClr val="B6B8CA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de-DE" sz="2400"/>
              <a:t>+7%</a:t>
            </a:r>
          </a:p>
        </p:txBody>
      </p:sp>
      <p:sp>
        <p:nvSpPr>
          <p:cNvPr id="26635" name="Rectangle 12"/>
          <p:cNvSpPr>
            <a:spLocks noChangeArrowheads="1"/>
          </p:cNvSpPr>
          <p:nvPr/>
        </p:nvSpPr>
        <p:spPr bwMode="auto">
          <a:xfrm>
            <a:off x="6467475" y="4552950"/>
            <a:ext cx="923925" cy="1733550"/>
          </a:xfrm>
          <a:prstGeom prst="rect">
            <a:avLst/>
          </a:prstGeom>
          <a:solidFill>
            <a:srgbClr val="B6B8CA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de-DE" sz="2400"/>
              <a:t>+9%</a:t>
            </a:r>
          </a:p>
        </p:txBody>
      </p:sp>
      <p:sp>
        <p:nvSpPr>
          <p:cNvPr id="26636" name="Rectangle 13"/>
          <p:cNvSpPr>
            <a:spLocks noChangeArrowheads="1"/>
          </p:cNvSpPr>
          <p:nvPr/>
        </p:nvSpPr>
        <p:spPr bwMode="auto">
          <a:xfrm>
            <a:off x="7696200" y="3038475"/>
            <a:ext cx="923925" cy="3248025"/>
          </a:xfrm>
          <a:prstGeom prst="rect">
            <a:avLst/>
          </a:prstGeom>
          <a:solidFill>
            <a:srgbClr val="B6B8CA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de-DE" sz="2400"/>
          </a:p>
          <a:p>
            <a:pPr algn="ctr"/>
            <a:endParaRPr lang="de-DE" sz="2400"/>
          </a:p>
          <a:p>
            <a:pPr algn="ctr"/>
            <a:endParaRPr lang="de-DE" sz="2400"/>
          </a:p>
          <a:p>
            <a:pPr algn="ctr"/>
            <a:endParaRPr lang="de-DE" sz="2400"/>
          </a:p>
          <a:p>
            <a:pPr algn="ctr"/>
            <a:r>
              <a:rPr lang="de-DE" sz="2400"/>
              <a:t>+23%</a:t>
            </a:r>
          </a:p>
        </p:txBody>
      </p:sp>
      <p:sp>
        <p:nvSpPr>
          <p:cNvPr id="26637" name="AutoShape 14"/>
          <p:cNvSpPr>
            <a:spLocks/>
          </p:cNvSpPr>
          <p:nvPr/>
        </p:nvSpPr>
        <p:spPr bwMode="auto">
          <a:xfrm>
            <a:off x="8810625" y="3076575"/>
            <a:ext cx="590550" cy="3171825"/>
          </a:xfrm>
          <a:prstGeom prst="rightBrace">
            <a:avLst>
              <a:gd name="adj1" fmla="val 44758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26638" name="Text Box 15"/>
          <p:cNvSpPr txBox="1">
            <a:spLocks noChangeArrowheads="1"/>
          </p:cNvSpPr>
          <p:nvPr/>
        </p:nvSpPr>
        <p:spPr bwMode="auto">
          <a:xfrm>
            <a:off x="9372600" y="4238625"/>
            <a:ext cx="222885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2400"/>
              <a:t>Abweichung von + 8 Mio. €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 txBox="1">
            <a:spLocks noGrp="1"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F43F07A8-7F5F-4AB7-B0E0-B0CBFE12C5ED}" type="slidenum">
              <a:rPr lang="de-DE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11</a:t>
            </a:fld>
            <a:endParaRPr lang="de-DE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28674" name="Titel 1"/>
          <p:cNvSpPr>
            <a:spLocks noGrp="1"/>
          </p:cNvSpPr>
          <p:nvPr>
            <p:ph type="title" idx="4294967295"/>
          </p:nvPr>
        </p:nvSpPr>
        <p:spPr>
          <a:xfrm>
            <a:off x="1587500" y="365125"/>
            <a:ext cx="9766300" cy="944563"/>
          </a:xfrm>
        </p:spPr>
        <p:txBody>
          <a:bodyPr/>
          <a:lstStyle/>
          <a:p>
            <a:pPr eaLnBrk="1" hangingPunct="1"/>
            <a:r>
              <a:rPr lang="de-DE" sz="2800" b="1" smtClean="0">
                <a:cs typeface="Arial" charset="0"/>
              </a:rPr>
              <a:t>Langfristige Finanzierbarkeit sichern</a:t>
            </a:r>
          </a:p>
        </p:txBody>
      </p:sp>
      <p:sp>
        <p:nvSpPr>
          <p:cNvPr id="8" name="Richtungspfeil 7"/>
          <p:cNvSpPr/>
          <p:nvPr/>
        </p:nvSpPr>
        <p:spPr>
          <a:xfrm>
            <a:off x="305271" y="403226"/>
            <a:ext cx="1282897" cy="855260"/>
          </a:xfrm>
          <a:prstGeom prst="homePlate">
            <a:avLst>
              <a:gd name="adj" fmla="val 30851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2800" b="1">
              <a:solidFill>
                <a:schemeClr val="tx1"/>
              </a:solidFill>
            </a:endParaRPr>
          </a:p>
        </p:txBody>
      </p:sp>
      <p:sp>
        <p:nvSpPr>
          <p:cNvPr id="9" name="Ellipse 8"/>
          <p:cNvSpPr/>
          <p:nvPr/>
        </p:nvSpPr>
        <p:spPr>
          <a:xfrm>
            <a:off x="550863" y="584200"/>
            <a:ext cx="614362" cy="49212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28679" name="Inhaltsplatzhalter 2"/>
          <p:cNvSpPr>
            <a:spLocks noGrp="1"/>
          </p:cNvSpPr>
          <p:nvPr>
            <p:ph idx="4294967295"/>
          </p:nvPr>
        </p:nvSpPr>
        <p:spPr>
          <a:xfrm>
            <a:off x="4721225" y="1630363"/>
            <a:ext cx="6924675" cy="4708525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lang="de-DE" b="1" smtClean="0">
                <a:cs typeface="Arial" charset="0"/>
              </a:rPr>
              <a:t>Interne Benchmarks</a:t>
            </a:r>
            <a:r>
              <a:rPr lang="de-DE" smtClean="0">
                <a:cs typeface="Arial" charset="0"/>
              </a:rPr>
              <a:t> </a:t>
            </a:r>
          </a:p>
          <a:p>
            <a:pPr marL="0" indent="0" eaLnBrk="1" hangingPunct="1">
              <a:buFont typeface="Arial" charset="0"/>
              <a:buNone/>
            </a:pPr>
            <a:r>
              <a:rPr lang="de-DE" sz="2000" smtClean="0">
                <a:cs typeface="Arial" charset="0"/>
              </a:rPr>
              <a:t>(Vergleich zu den anderen KH in Südtirol)</a:t>
            </a:r>
          </a:p>
          <a:p>
            <a:pPr marL="0" indent="0" eaLnBrk="1" hangingPunct="1">
              <a:buFont typeface="Arial" charset="0"/>
              <a:buNone/>
            </a:pPr>
            <a:endParaRPr lang="de-DE" sz="2000" smtClean="0">
              <a:cs typeface="Arial" charset="0"/>
            </a:endParaRPr>
          </a:p>
          <a:p>
            <a:pPr marL="0" indent="0" eaLnBrk="1" hangingPunct="1">
              <a:lnSpc>
                <a:spcPct val="70000"/>
              </a:lnSpc>
              <a:buFont typeface="Arial" charset="0"/>
              <a:buNone/>
            </a:pPr>
            <a:r>
              <a:rPr lang="de-DE" sz="2000" b="1" smtClean="0">
                <a:cs typeface="Arial" charset="0"/>
              </a:rPr>
              <a:t>Bezirkskrankenhäuser</a:t>
            </a:r>
          </a:p>
          <a:p>
            <a:pPr marL="0" indent="0" eaLnBrk="1" hangingPunct="1">
              <a:lnSpc>
                <a:spcPct val="70000"/>
              </a:lnSpc>
              <a:buFont typeface="Arial" charset="0"/>
              <a:buNone/>
            </a:pPr>
            <a:r>
              <a:rPr lang="de-DE" sz="2000" smtClean="0">
                <a:cs typeface="Arial" charset="0"/>
              </a:rPr>
              <a:t>ausgewählte</a:t>
            </a:r>
          </a:p>
          <a:p>
            <a:pPr marL="0" indent="0" eaLnBrk="1" hangingPunct="1">
              <a:lnSpc>
                <a:spcPct val="70000"/>
              </a:lnSpc>
              <a:buFont typeface="Arial" charset="0"/>
              <a:buNone/>
            </a:pPr>
            <a:r>
              <a:rPr lang="de-DE" sz="2000" smtClean="0">
                <a:cs typeface="Arial" charset="0"/>
              </a:rPr>
              <a:t>Abteilungen: </a:t>
            </a:r>
          </a:p>
          <a:p>
            <a:pPr marL="0" indent="0" eaLnBrk="1" hangingPunct="1">
              <a:buFont typeface="Arial" charset="0"/>
              <a:buNone/>
            </a:pPr>
            <a:endParaRPr lang="de-DE" sz="2000" smtClean="0">
              <a:cs typeface="Arial" charset="0"/>
            </a:endParaRPr>
          </a:p>
          <a:p>
            <a:pPr marL="0" indent="0" eaLnBrk="1" hangingPunct="1">
              <a:buFont typeface="Arial" charset="0"/>
              <a:buNone/>
            </a:pPr>
            <a:endParaRPr lang="de-DE" sz="2000" smtClean="0">
              <a:cs typeface="Arial" charset="0"/>
            </a:endParaRPr>
          </a:p>
        </p:txBody>
      </p:sp>
      <p:pic>
        <p:nvPicPr>
          <p:cNvPr id="28680" name="Grafik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421813" y="365125"/>
            <a:ext cx="2195512" cy="1214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Rechteck 16"/>
          <p:cNvSpPr/>
          <p:nvPr/>
        </p:nvSpPr>
        <p:spPr>
          <a:xfrm>
            <a:off x="1833563" y="1639888"/>
            <a:ext cx="2601912" cy="4708525"/>
          </a:xfrm>
          <a:prstGeom prst="rect">
            <a:avLst/>
          </a:prstGeom>
          <a:ln w="28575">
            <a:solidFill>
              <a:schemeClr val="tx2">
                <a:lumMod val="40000"/>
                <a:lumOff val="6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r>
              <a:rPr lang="de-DE" b="1">
                <a:latin typeface="Arial" charset="0"/>
                <a:cs typeface="Arial" charset="0"/>
              </a:rPr>
              <a:t>Kostendämpfung</a:t>
            </a:r>
          </a:p>
          <a:p>
            <a:pPr algn="ctr">
              <a:defRPr/>
            </a:pPr>
            <a:endParaRPr lang="de-DE" b="1">
              <a:latin typeface="Arial" charset="0"/>
              <a:cs typeface="Arial" charset="0"/>
            </a:endParaRPr>
          </a:p>
          <a:p>
            <a:pPr algn="ctr">
              <a:defRPr/>
            </a:pPr>
            <a:r>
              <a:rPr lang="de-DE" b="1">
                <a:latin typeface="Arial" charset="0"/>
                <a:cs typeface="Arial" charset="0"/>
              </a:rPr>
              <a:t>Bezirks-krankenhäuser</a:t>
            </a:r>
            <a:endParaRPr lang="de-DE" sz="2000" b="1">
              <a:latin typeface="Arial" charset="0"/>
              <a:cs typeface="Arial" charset="0"/>
            </a:endParaRPr>
          </a:p>
          <a:p>
            <a:pPr algn="ctr">
              <a:defRPr/>
            </a:pPr>
            <a:endParaRPr lang="de-DE" sz="2000" b="1">
              <a:latin typeface="Arial" charset="0"/>
              <a:cs typeface="Arial" charset="0"/>
            </a:endParaRPr>
          </a:p>
          <a:p>
            <a:pPr algn="ctr">
              <a:defRPr/>
            </a:pPr>
            <a:r>
              <a:rPr lang="de-DE" sz="2000" b="1">
                <a:latin typeface="Arial" charset="0"/>
                <a:cs typeface="Arial" charset="0"/>
              </a:rPr>
              <a:t>Konsequenter Benchmark- Abgleich</a:t>
            </a:r>
          </a:p>
          <a:p>
            <a:pPr algn="ctr">
              <a:defRPr/>
            </a:pPr>
            <a:endParaRPr lang="de-DE" sz="2000" b="1">
              <a:latin typeface="Arial" charset="0"/>
              <a:cs typeface="Arial" charset="0"/>
            </a:endParaRPr>
          </a:p>
        </p:txBody>
      </p:sp>
      <p:sp>
        <p:nvSpPr>
          <p:cNvPr id="28682" name="Rectangle 11"/>
          <p:cNvSpPr>
            <a:spLocks noChangeArrowheads="1"/>
          </p:cNvSpPr>
          <p:nvPr/>
        </p:nvSpPr>
        <p:spPr bwMode="auto">
          <a:xfrm>
            <a:off x="5229225" y="4733925"/>
            <a:ext cx="923925" cy="1552575"/>
          </a:xfrm>
          <a:prstGeom prst="rect">
            <a:avLst/>
          </a:prstGeom>
          <a:solidFill>
            <a:srgbClr val="B6B8CA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de-DE" sz="2400"/>
              <a:t>+20%</a:t>
            </a:r>
          </a:p>
        </p:txBody>
      </p:sp>
      <p:sp>
        <p:nvSpPr>
          <p:cNvPr id="28683" name="Rectangle 12"/>
          <p:cNvSpPr>
            <a:spLocks noChangeArrowheads="1"/>
          </p:cNvSpPr>
          <p:nvPr/>
        </p:nvSpPr>
        <p:spPr bwMode="auto">
          <a:xfrm>
            <a:off x="6467475" y="3600450"/>
            <a:ext cx="923925" cy="2686050"/>
          </a:xfrm>
          <a:prstGeom prst="rect">
            <a:avLst/>
          </a:prstGeom>
          <a:solidFill>
            <a:srgbClr val="B6B8CA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de-DE" sz="2400"/>
          </a:p>
          <a:p>
            <a:pPr algn="ctr"/>
            <a:endParaRPr lang="de-DE" sz="2400"/>
          </a:p>
          <a:p>
            <a:pPr algn="ctr"/>
            <a:endParaRPr lang="de-DE" sz="2400"/>
          </a:p>
          <a:p>
            <a:pPr algn="ctr"/>
            <a:r>
              <a:rPr lang="de-DE" sz="2400"/>
              <a:t>+42%</a:t>
            </a:r>
          </a:p>
        </p:txBody>
      </p:sp>
      <p:sp>
        <p:nvSpPr>
          <p:cNvPr id="28684" name="Rectangle 13"/>
          <p:cNvSpPr>
            <a:spLocks noChangeArrowheads="1"/>
          </p:cNvSpPr>
          <p:nvPr/>
        </p:nvSpPr>
        <p:spPr bwMode="auto">
          <a:xfrm>
            <a:off x="7696200" y="3038475"/>
            <a:ext cx="923925" cy="3248025"/>
          </a:xfrm>
          <a:prstGeom prst="rect">
            <a:avLst/>
          </a:prstGeom>
          <a:solidFill>
            <a:srgbClr val="B6B8CA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de-DE" sz="2400"/>
          </a:p>
          <a:p>
            <a:pPr algn="ctr"/>
            <a:endParaRPr lang="de-DE" sz="2400"/>
          </a:p>
          <a:p>
            <a:pPr algn="ctr"/>
            <a:endParaRPr lang="de-DE" sz="2400"/>
          </a:p>
          <a:p>
            <a:pPr algn="ctr"/>
            <a:endParaRPr lang="de-DE" sz="2400"/>
          </a:p>
          <a:p>
            <a:pPr algn="ctr"/>
            <a:r>
              <a:rPr lang="de-DE" sz="2400"/>
              <a:t>+66%</a:t>
            </a:r>
          </a:p>
        </p:txBody>
      </p:sp>
      <p:sp>
        <p:nvSpPr>
          <p:cNvPr id="28685" name="AutoShape 14"/>
          <p:cNvSpPr>
            <a:spLocks/>
          </p:cNvSpPr>
          <p:nvPr/>
        </p:nvSpPr>
        <p:spPr bwMode="auto">
          <a:xfrm>
            <a:off x="8810625" y="3076575"/>
            <a:ext cx="590550" cy="3171825"/>
          </a:xfrm>
          <a:prstGeom prst="rightBrace">
            <a:avLst>
              <a:gd name="adj1" fmla="val 44758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28686" name="Text Box 15"/>
          <p:cNvSpPr txBox="1">
            <a:spLocks noChangeArrowheads="1"/>
          </p:cNvSpPr>
          <p:nvPr/>
        </p:nvSpPr>
        <p:spPr bwMode="auto">
          <a:xfrm>
            <a:off x="9372600" y="4238625"/>
            <a:ext cx="222885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2400"/>
              <a:t>Abweichung von + 2 Mio. €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 txBox="1">
            <a:spLocks noGrp="1"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B22EB3E7-2BDE-4AFF-9957-A20D664D3805}" type="slidenum">
              <a:rPr lang="de-DE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12</a:t>
            </a:fld>
            <a:endParaRPr lang="de-DE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30722" name="Titel 1"/>
          <p:cNvSpPr>
            <a:spLocks noGrp="1"/>
          </p:cNvSpPr>
          <p:nvPr>
            <p:ph type="title" idx="4294967295"/>
          </p:nvPr>
        </p:nvSpPr>
        <p:spPr>
          <a:xfrm>
            <a:off x="1587500" y="365125"/>
            <a:ext cx="9766300" cy="944563"/>
          </a:xfrm>
        </p:spPr>
        <p:txBody>
          <a:bodyPr/>
          <a:lstStyle/>
          <a:p>
            <a:pPr eaLnBrk="1" hangingPunct="1"/>
            <a:r>
              <a:rPr lang="de-DE" sz="2800" b="1" smtClean="0">
                <a:cs typeface="Arial" charset="0"/>
              </a:rPr>
              <a:t>Langfristige Finanzierbarkeit sichern</a:t>
            </a:r>
          </a:p>
        </p:txBody>
      </p:sp>
      <p:sp>
        <p:nvSpPr>
          <p:cNvPr id="8" name="Richtungspfeil 7"/>
          <p:cNvSpPr/>
          <p:nvPr/>
        </p:nvSpPr>
        <p:spPr>
          <a:xfrm>
            <a:off x="305271" y="403226"/>
            <a:ext cx="1282897" cy="855260"/>
          </a:xfrm>
          <a:prstGeom prst="homePlate">
            <a:avLst>
              <a:gd name="adj" fmla="val 30851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2800" b="1">
              <a:solidFill>
                <a:schemeClr val="tx1"/>
              </a:solidFill>
            </a:endParaRPr>
          </a:p>
        </p:txBody>
      </p:sp>
      <p:sp>
        <p:nvSpPr>
          <p:cNvPr id="9" name="Ellipse 8"/>
          <p:cNvSpPr/>
          <p:nvPr/>
        </p:nvSpPr>
        <p:spPr>
          <a:xfrm>
            <a:off x="550863" y="584200"/>
            <a:ext cx="614362" cy="49212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30727" name="Inhaltsplatzhalter 2"/>
          <p:cNvSpPr>
            <a:spLocks noGrp="1"/>
          </p:cNvSpPr>
          <p:nvPr>
            <p:ph idx="4294967295"/>
          </p:nvPr>
        </p:nvSpPr>
        <p:spPr>
          <a:xfrm>
            <a:off x="4721225" y="1630363"/>
            <a:ext cx="6924675" cy="4708525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de-DE" b="1" smtClean="0">
                <a:cs typeface="Arial" charset="0"/>
              </a:rPr>
              <a:t>Interne Benchmarks</a:t>
            </a:r>
            <a:r>
              <a:rPr lang="de-DE" smtClean="0">
                <a:cs typeface="Arial" charset="0"/>
              </a:rPr>
              <a:t> </a:t>
            </a:r>
          </a:p>
          <a:p>
            <a:pPr eaLnBrk="1" hangingPunct="1">
              <a:buFont typeface="Arial" charset="0"/>
              <a:buNone/>
            </a:pPr>
            <a:r>
              <a:rPr lang="de-DE" sz="2000" smtClean="0">
                <a:cs typeface="Arial" charset="0"/>
              </a:rPr>
              <a:t>(Vergleich zu den anderen KH in Südtirol)</a:t>
            </a:r>
          </a:p>
          <a:p>
            <a:pPr eaLnBrk="1" hangingPunct="1">
              <a:buFont typeface="Arial" charset="0"/>
              <a:buNone/>
            </a:pPr>
            <a:endParaRPr lang="de-DE" sz="2000" smtClean="0">
              <a:cs typeface="Arial" charset="0"/>
            </a:endParaRPr>
          </a:p>
          <a:p>
            <a:pPr eaLnBrk="1" hangingPunct="1">
              <a:lnSpc>
                <a:spcPct val="70000"/>
              </a:lnSpc>
              <a:buFont typeface="Arial" charset="0"/>
              <a:buNone/>
            </a:pPr>
            <a:r>
              <a:rPr lang="de-DE" sz="2000" b="1" smtClean="0">
                <a:cs typeface="Arial" charset="0"/>
              </a:rPr>
              <a:t>Basis-</a:t>
            </a:r>
          </a:p>
          <a:p>
            <a:pPr eaLnBrk="1" hangingPunct="1">
              <a:lnSpc>
                <a:spcPct val="70000"/>
              </a:lnSpc>
              <a:buFont typeface="Arial" charset="0"/>
              <a:buNone/>
            </a:pPr>
            <a:r>
              <a:rPr lang="de-DE" sz="2000" b="1" smtClean="0">
                <a:cs typeface="Arial" charset="0"/>
              </a:rPr>
              <a:t>krankenhäuser</a:t>
            </a:r>
          </a:p>
          <a:p>
            <a:pPr eaLnBrk="1" hangingPunct="1">
              <a:lnSpc>
                <a:spcPct val="70000"/>
              </a:lnSpc>
              <a:buFont typeface="Arial" charset="0"/>
              <a:buNone/>
            </a:pPr>
            <a:r>
              <a:rPr lang="de-DE" sz="2000" smtClean="0">
                <a:cs typeface="Arial" charset="0"/>
              </a:rPr>
              <a:t>ausgewählte </a:t>
            </a:r>
          </a:p>
          <a:p>
            <a:pPr eaLnBrk="1" hangingPunct="1">
              <a:lnSpc>
                <a:spcPct val="70000"/>
              </a:lnSpc>
              <a:buFont typeface="Arial" charset="0"/>
              <a:buNone/>
            </a:pPr>
            <a:r>
              <a:rPr lang="de-DE" sz="2000" smtClean="0">
                <a:cs typeface="Arial" charset="0"/>
              </a:rPr>
              <a:t>Abteilungen: </a:t>
            </a:r>
          </a:p>
          <a:p>
            <a:pPr eaLnBrk="1" hangingPunct="1">
              <a:buFont typeface="Arial" charset="0"/>
              <a:buNone/>
            </a:pPr>
            <a:endParaRPr lang="de-DE" sz="2000" smtClean="0">
              <a:cs typeface="Arial" charset="0"/>
            </a:endParaRPr>
          </a:p>
          <a:p>
            <a:pPr eaLnBrk="1" hangingPunct="1">
              <a:buFont typeface="Arial" charset="0"/>
              <a:buNone/>
            </a:pPr>
            <a:endParaRPr lang="de-DE" sz="2000" smtClean="0">
              <a:cs typeface="Arial" charset="0"/>
            </a:endParaRPr>
          </a:p>
        </p:txBody>
      </p:sp>
      <p:pic>
        <p:nvPicPr>
          <p:cNvPr id="30728" name="Grafik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421813" y="365125"/>
            <a:ext cx="2195512" cy="1214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Rechteck 16"/>
          <p:cNvSpPr/>
          <p:nvPr/>
        </p:nvSpPr>
        <p:spPr>
          <a:xfrm>
            <a:off x="1833563" y="1639888"/>
            <a:ext cx="2601912" cy="4708525"/>
          </a:xfrm>
          <a:prstGeom prst="rect">
            <a:avLst/>
          </a:prstGeom>
          <a:ln w="28575">
            <a:solidFill>
              <a:schemeClr val="tx2">
                <a:lumMod val="40000"/>
                <a:lumOff val="6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r>
              <a:rPr lang="de-DE" b="1">
                <a:latin typeface="Arial" charset="0"/>
                <a:cs typeface="Arial" charset="0"/>
              </a:rPr>
              <a:t>Kostendämpfung</a:t>
            </a:r>
          </a:p>
          <a:p>
            <a:pPr algn="ctr">
              <a:defRPr/>
            </a:pPr>
            <a:r>
              <a:rPr lang="de-DE" b="1">
                <a:latin typeface="Arial" charset="0"/>
                <a:cs typeface="Arial" charset="0"/>
              </a:rPr>
              <a:t/>
            </a:r>
            <a:br>
              <a:rPr lang="de-DE" b="1">
                <a:latin typeface="Arial" charset="0"/>
                <a:cs typeface="Arial" charset="0"/>
              </a:rPr>
            </a:br>
            <a:r>
              <a:rPr lang="de-DE" b="1">
                <a:latin typeface="Arial" charset="0"/>
                <a:cs typeface="Arial" charset="0"/>
              </a:rPr>
              <a:t>Basis-</a:t>
            </a:r>
            <a:br>
              <a:rPr lang="de-DE" b="1">
                <a:latin typeface="Arial" charset="0"/>
                <a:cs typeface="Arial" charset="0"/>
              </a:rPr>
            </a:br>
            <a:r>
              <a:rPr lang="de-DE" b="1">
                <a:latin typeface="Arial" charset="0"/>
                <a:cs typeface="Arial" charset="0"/>
              </a:rPr>
              <a:t>Krankenhäuser</a:t>
            </a:r>
            <a:endParaRPr lang="de-DE" sz="2000" b="1">
              <a:latin typeface="Arial" charset="0"/>
              <a:cs typeface="Arial" charset="0"/>
            </a:endParaRPr>
          </a:p>
          <a:p>
            <a:pPr algn="ctr">
              <a:defRPr/>
            </a:pPr>
            <a:endParaRPr lang="de-DE" sz="2000" b="1">
              <a:latin typeface="Arial" charset="0"/>
              <a:cs typeface="Arial" charset="0"/>
            </a:endParaRPr>
          </a:p>
          <a:p>
            <a:pPr algn="ctr">
              <a:defRPr/>
            </a:pPr>
            <a:r>
              <a:rPr lang="de-DE" sz="2000" b="1">
                <a:latin typeface="Arial" charset="0"/>
                <a:cs typeface="Arial" charset="0"/>
              </a:rPr>
              <a:t>Konsequenter Benchmark- Abgleich</a:t>
            </a:r>
          </a:p>
          <a:p>
            <a:pPr algn="ctr">
              <a:defRPr/>
            </a:pPr>
            <a:endParaRPr lang="de-DE" sz="2400" b="1">
              <a:latin typeface="Arial" charset="0"/>
              <a:cs typeface="Arial" charset="0"/>
            </a:endParaRPr>
          </a:p>
        </p:txBody>
      </p:sp>
      <p:sp>
        <p:nvSpPr>
          <p:cNvPr id="30730" name="Rectangle 11"/>
          <p:cNvSpPr>
            <a:spLocks noChangeArrowheads="1"/>
          </p:cNvSpPr>
          <p:nvPr/>
        </p:nvSpPr>
        <p:spPr bwMode="auto">
          <a:xfrm>
            <a:off x="5229225" y="4733925"/>
            <a:ext cx="923925" cy="1552575"/>
          </a:xfrm>
          <a:prstGeom prst="rect">
            <a:avLst/>
          </a:prstGeom>
          <a:solidFill>
            <a:srgbClr val="B6B8CA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de-DE" sz="2400"/>
              <a:t>+18%</a:t>
            </a:r>
          </a:p>
        </p:txBody>
      </p:sp>
      <p:sp>
        <p:nvSpPr>
          <p:cNvPr id="30731" name="Rectangle 12"/>
          <p:cNvSpPr>
            <a:spLocks noChangeArrowheads="1"/>
          </p:cNvSpPr>
          <p:nvPr/>
        </p:nvSpPr>
        <p:spPr bwMode="auto">
          <a:xfrm>
            <a:off x="6467475" y="4552950"/>
            <a:ext cx="923925" cy="1733550"/>
          </a:xfrm>
          <a:prstGeom prst="rect">
            <a:avLst/>
          </a:prstGeom>
          <a:solidFill>
            <a:srgbClr val="B6B8CA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de-DE" sz="2400"/>
              <a:t>+22%</a:t>
            </a:r>
          </a:p>
        </p:txBody>
      </p:sp>
      <p:sp>
        <p:nvSpPr>
          <p:cNvPr id="30732" name="Rectangle 13"/>
          <p:cNvSpPr>
            <a:spLocks noChangeArrowheads="1"/>
          </p:cNvSpPr>
          <p:nvPr/>
        </p:nvSpPr>
        <p:spPr bwMode="auto">
          <a:xfrm>
            <a:off x="7696200" y="3038475"/>
            <a:ext cx="923925" cy="3248025"/>
          </a:xfrm>
          <a:prstGeom prst="rect">
            <a:avLst/>
          </a:prstGeom>
          <a:solidFill>
            <a:srgbClr val="B6B8CA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de-DE" sz="2400"/>
          </a:p>
          <a:p>
            <a:pPr algn="ctr"/>
            <a:endParaRPr lang="de-DE" sz="2400"/>
          </a:p>
          <a:p>
            <a:pPr algn="ctr"/>
            <a:endParaRPr lang="de-DE" sz="2400"/>
          </a:p>
          <a:p>
            <a:pPr algn="ctr"/>
            <a:endParaRPr lang="de-DE" sz="2400"/>
          </a:p>
          <a:p>
            <a:pPr algn="ctr"/>
            <a:r>
              <a:rPr lang="de-DE" sz="2400"/>
              <a:t>+43%</a:t>
            </a:r>
          </a:p>
        </p:txBody>
      </p:sp>
      <p:sp>
        <p:nvSpPr>
          <p:cNvPr id="30733" name="AutoShape 14"/>
          <p:cNvSpPr>
            <a:spLocks/>
          </p:cNvSpPr>
          <p:nvPr/>
        </p:nvSpPr>
        <p:spPr bwMode="auto">
          <a:xfrm>
            <a:off x="8810625" y="3076575"/>
            <a:ext cx="590550" cy="3171825"/>
          </a:xfrm>
          <a:prstGeom prst="rightBrace">
            <a:avLst>
              <a:gd name="adj1" fmla="val 44758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30734" name="Text Box 15"/>
          <p:cNvSpPr txBox="1">
            <a:spLocks noChangeArrowheads="1"/>
          </p:cNvSpPr>
          <p:nvPr/>
        </p:nvSpPr>
        <p:spPr bwMode="auto">
          <a:xfrm>
            <a:off x="9372600" y="4238625"/>
            <a:ext cx="222885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2400"/>
              <a:t>Abweichung von + 3 Mio. €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719AC4F-EE70-477D-9929-5D41CEA17854}" type="slidenum">
              <a:rPr lang="de-DE"/>
              <a:pPr>
                <a:defRPr/>
              </a:pPr>
              <a:t>13</a:t>
            </a:fld>
            <a:endParaRPr lang="de-DE"/>
          </a:p>
        </p:txBody>
      </p:sp>
      <p:sp>
        <p:nvSpPr>
          <p:cNvPr id="32770" name="Titel 1"/>
          <p:cNvSpPr>
            <a:spLocks noGrp="1"/>
          </p:cNvSpPr>
          <p:nvPr>
            <p:ph type="title"/>
          </p:nvPr>
        </p:nvSpPr>
        <p:spPr>
          <a:xfrm>
            <a:off x="1666875" y="361950"/>
            <a:ext cx="9766300" cy="944563"/>
          </a:xfrm>
        </p:spPr>
        <p:txBody>
          <a:bodyPr/>
          <a:lstStyle/>
          <a:p>
            <a:pPr eaLnBrk="1" hangingPunct="1"/>
            <a:r>
              <a:rPr lang="de-DE" b="1" smtClean="0">
                <a:latin typeface="Arial" charset="0"/>
                <a:cs typeface="Arial" charset="0"/>
              </a:rPr>
              <a:t>Langfristige Finanzierbarkeit sichern</a:t>
            </a:r>
          </a:p>
        </p:txBody>
      </p:sp>
      <p:sp>
        <p:nvSpPr>
          <p:cNvPr id="8" name="Richtungspfeil 7"/>
          <p:cNvSpPr/>
          <p:nvPr/>
        </p:nvSpPr>
        <p:spPr>
          <a:xfrm>
            <a:off x="305271" y="403226"/>
            <a:ext cx="1282897" cy="855260"/>
          </a:xfrm>
          <a:prstGeom prst="homePlate">
            <a:avLst>
              <a:gd name="adj" fmla="val 30851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2800" b="1">
              <a:solidFill>
                <a:schemeClr val="tx1"/>
              </a:solidFill>
            </a:endParaRPr>
          </a:p>
        </p:txBody>
      </p:sp>
      <p:sp>
        <p:nvSpPr>
          <p:cNvPr id="9" name="Ellipse 8"/>
          <p:cNvSpPr/>
          <p:nvPr/>
        </p:nvSpPr>
        <p:spPr>
          <a:xfrm>
            <a:off x="550863" y="584200"/>
            <a:ext cx="614362" cy="49212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32775" name="Inhaltsplatzhalter 2"/>
          <p:cNvSpPr>
            <a:spLocks noGrp="1"/>
          </p:cNvSpPr>
          <p:nvPr>
            <p:ph idx="1"/>
          </p:nvPr>
        </p:nvSpPr>
        <p:spPr>
          <a:xfrm>
            <a:off x="4692650" y="1639888"/>
            <a:ext cx="6924675" cy="4708525"/>
          </a:xfrm>
        </p:spPr>
        <p:txBody>
          <a:bodyPr anchor="ctr"/>
          <a:lstStyle/>
          <a:p>
            <a:pPr marL="361950" indent="-361950" eaLnBrk="1" hangingPunct="1">
              <a:spcBef>
                <a:spcPct val="0"/>
              </a:spcBef>
              <a:spcAft>
                <a:spcPts val="1800"/>
              </a:spcAft>
              <a:buFont typeface="Arial" charset="0"/>
              <a:buNone/>
            </a:pPr>
            <a:r>
              <a:rPr lang="de-DE" sz="2000" b="1" smtClean="0">
                <a:latin typeface="Arial" charset="0"/>
                <a:cs typeface="Arial" charset="0"/>
              </a:rPr>
              <a:t>Mögliche Kostendämpfungsmaßnahmen: </a:t>
            </a:r>
          </a:p>
          <a:p>
            <a:pPr marL="361950" indent="-361950" eaLnBrk="1" hangingPunct="1">
              <a:spcBef>
                <a:spcPct val="0"/>
              </a:spcBef>
              <a:spcAft>
                <a:spcPts val="1800"/>
              </a:spcAft>
              <a:buFont typeface="Calibri Light" pitchFamily="34" charset="0"/>
              <a:buAutoNum type="arabicPeriod"/>
            </a:pPr>
            <a:r>
              <a:rPr lang="de-DE" sz="1800" smtClean="0">
                <a:latin typeface="Arial" charset="0"/>
                <a:cs typeface="Arial" charset="0"/>
              </a:rPr>
              <a:t>Reorganisation der Notaufnahme</a:t>
            </a:r>
          </a:p>
          <a:p>
            <a:pPr marL="361950" indent="-361950" eaLnBrk="1" hangingPunct="1">
              <a:spcBef>
                <a:spcPct val="0"/>
              </a:spcBef>
              <a:spcAft>
                <a:spcPts val="1800"/>
              </a:spcAft>
              <a:buFont typeface="Calibri Light" pitchFamily="34" charset="0"/>
              <a:buAutoNum type="arabicPeriod"/>
            </a:pPr>
            <a:r>
              <a:rPr lang="de-DE" sz="1800" smtClean="0">
                <a:latin typeface="Arial" charset="0"/>
                <a:cs typeface="Arial" charset="0"/>
              </a:rPr>
              <a:t>Schaffung einer zentralen Überwachungsstation (OBI) und Reduzierung der aktiven Dienste</a:t>
            </a:r>
          </a:p>
          <a:p>
            <a:pPr marL="361950" indent="-361950" eaLnBrk="1" hangingPunct="1">
              <a:spcBef>
                <a:spcPct val="0"/>
              </a:spcBef>
              <a:spcAft>
                <a:spcPts val="1800"/>
              </a:spcAft>
              <a:buFont typeface="Calibri Light" pitchFamily="34" charset="0"/>
              <a:buAutoNum type="arabicPeriod"/>
            </a:pPr>
            <a:r>
              <a:rPr lang="de-DE" sz="1800" smtClean="0">
                <a:latin typeface="Arial" charset="0"/>
                <a:cs typeface="Arial" charset="0"/>
              </a:rPr>
              <a:t>Bündelung der Subintensivstationen</a:t>
            </a:r>
          </a:p>
          <a:p>
            <a:pPr marL="361950" indent="-361950" eaLnBrk="1" hangingPunct="1">
              <a:spcBef>
                <a:spcPct val="0"/>
              </a:spcBef>
              <a:spcAft>
                <a:spcPts val="1800"/>
              </a:spcAft>
              <a:buFont typeface="Calibri Light" pitchFamily="34" charset="0"/>
              <a:buAutoNum type="arabicPeriod"/>
            </a:pPr>
            <a:r>
              <a:rPr lang="de-DE" sz="1800" smtClean="0">
                <a:latin typeface="Arial" charset="0"/>
                <a:cs typeface="Arial" charset="0"/>
              </a:rPr>
              <a:t>Ablaufoptimierung im zentralen Operationstrakt</a:t>
            </a:r>
          </a:p>
          <a:p>
            <a:pPr marL="361950" indent="-361950" eaLnBrk="1" hangingPunct="1">
              <a:spcBef>
                <a:spcPct val="0"/>
              </a:spcBef>
              <a:spcAft>
                <a:spcPts val="1800"/>
              </a:spcAft>
              <a:buFont typeface="Calibri Light" pitchFamily="34" charset="0"/>
              <a:buAutoNum type="arabicPeriod"/>
            </a:pPr>
            <a:r>
              <a:rPr lang="de-DE" sz="1800" smtClean="0">
                <a:latin typeface="Arial" charset="0"/>
                <a:cs typeface="Arial" charset="0"/>
              </a:rPr>
              <a:t>Zusammenlegung von Abteilungen zu Krankenhausdepartements</a:t>
            </a:r>
          </a:p>
          <a:p>
            <a:pPr marL="361950" indent="-361950" eaLnBrk="1" hangingPunct="1">
              <a:spcBef>
                <a:spcPct val="0"/>
              </a:spcBef>
              <a:spcAft>
                <a:spcPts val="1800"/>
              </a:spcAft>
              <a:buFont typeface="Calibri Light" pitchFamily="34" charset="0"/>
              <a:buAutoNum type="arabicPeriod"/>
            </a:pPr>
            <a:r>
              <a:rPr lang="de-DE" sz="1800" smtClean="0">
                <a:latin typeface="Arial" charset="0"/>
                <a:cs typeface="Arial" charset="0"/>
              </a:rPr>
              <a:t>Schaffung eines zentralen Day Hospital und Day Surgery Bereiches</a:t>
            </a:r>
          </a:p>
          <a:p>
            <a:pPr marL="361950" indent="-361950" eaLnBrk="1" hangingPunct="1">
              <a:spcBef>
                <a:spcPct val="0"/>
              </a:spcBef>
              <a:spcAft>
                <a:spcPts val="1800"/>
              </a:spcAft>
              <a:buFont typeface="Calibri Light" pitchFamily="34" charset="0"/>
              <a:buAutoNum type="arabicPeriod"/>
            </a:pPr>
            <a:r>
              <a:rPr lang="de-DE" sz="1800" smtClean="0">
                <a:latin typeface="Arial" charset="0"/>
                <a:cs typeface="Arial" charset="0"/>
              </a:rPr>
              <a:t>Konsequente Umsetzung der Leistungsbeschreibung und damit Vergleichbarkeit der Leistungen im ambulanten Bereich</a:t>
            </a:r>
          </a:p>
        </p:txBody>
      </p:sp>
      <p:pic>
        <p:nvPicPr>
          <p:cNvPr id="32776" name="Grafik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421813" y="365125"/>
            <a:ext cx="2195512" cy="1214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Rechteck 16"/>
          <p:cNvSpPr/>
          <p:nvPr/>
        </p:nvSpPr>
        <p:spPr>
          <a:xfrm>
            <a:off x="1833563" y="1639888"/>
            <a:ext cx="2601912" cy="4708525"/>
          </a:xfrm>
          <a:prstGeom prst="rect">
            <a:avLst/>
          </a:prstGeom>
          <a:ln w="28575">
            <a:solidFill>
              <a:schemeClr val="tx2">
                <a:lumMod val="40000"/>
                <a:lumOff val="6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de-DE" sz="2000" b="1">
              <a:latin typeface="Arial" charset="0"/>
              <a:cs typeface="Arial" charset="0"/>
            </a:endParaRPr>
          </a:p>
          <a:p>
            <a:pPr algn="ctr">
              <a:defRPr/>
            </a:pPr>
            <a:r>
              <a:rPr lang="de-DE" sz="2000" b="1">
                <a:latin typeface="Arial" charset="0"/>
                <a:cs typeface="Arial" charset="0"/>
              </a:rPr>
              <a:t>Kostendämpfung</a:t>
            </a:r>
          </a:p>
          <a:p>
            <a:pPr algn="ctr">
              <a:defRPr/>
            </a:pPr>
            <a:endParaRPr lang="de-DE" sz="2000" b="1">
              <a:latin typeface="Arial" charset="0"/>
              <a:cs typeface="Arial" charset="0"/>
            </a:endParaRPr>
          </a:p>
          <a:p>
            <a:pPr algn="ctr">
              <a:defRPr/>
            </a:pPr>
            <a:r>
              <a:rPr lang="de-DE" sz="2000" b="1">
                <a:latin typeface="Arial" charset="0"/>
                <a:cs typeface="Arial" charset="0"/>
              </a:rPr>
              <a:t>Bozen</a:t>
            </a:r>
            <a:endParaRPr lang="de-DE" sz="2400" b="1">
              <a:latin typeface="Arial" charset="0"/>
              <a:cs typeface="Arial" charset="0"/>
            </a:endParaRPr>
          </a:p>
          <a:p>
            <a:pPr algn="ctr">
              <a:defRPr/>
            </a:pPr>
            <a:endParaRPr lang="de-DE" sz="2400" b="1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0EF0DDF-8916-44E0-9B85-3692BCC06D42}" type="slidenum">
              <a:rPr lang="de-DE"/>
              <a:pPr>
                <a:defRPr/>
              </a:pPr>
              <a:t>14</a:t>
            </a:fld>
            <a:endParaRPr lang="de-DE"/>
          </a:p>
        </p:txBody>
      </p:sp>
      <p:sp>
        <p:nvSpPr>
          <p:cNvPr id="34818" name="Titel 1"/>
          <p:cNvSpPr>
            <a:spLocks noGrp="1"/>
          </p:cNvSpPr>
          <p:nvPr>
            <p:ph type="title" idx="4294967295"/>
          </p:nvPr>
        </p:nvSpPr>
        <p:spPr>
          <a:xfrm>
            <a:off x="1587500" y="365125"/>
            <a:ext cx="9766300" cy="944563"/>
          </a:xfrm>
        </p:spPr>
        <p:txBody>
          <a:bodyPr/>
          <a:lstStyle/>
          <a:p>
            <a:pPr eaLnBrk="1" hangingPunct="1"/>
            <a:r>
              <a:rPr lang="de-DE" sz="2800" b="1" smtClean="0">
                <a:cs typeface="Arial" charset="0"/>
              </a:rPr>
              <a:t>Langfristige Finanzierbarkeit sichern</a:t>
            </a:r>
          </a:p>
        </p:txBody>
      </p:sp>
      <p:sp>
        <p:nvSpPr>
          <p:cNvPr id="8" name="Richtungspfeil 7"/>
          <p:cNvSpPr/>
          <p:nvPr/>
        </p:nvSpPr>
        <p:spPr>
          <a:xfrm>
            <a:off x="305271" y="393701"/>
            <a:ext cx="1282897" cy="855260"/>
          </a:xfrm>
          <a:prstGeom prst="homePlate">
            <a:avLst>
              <a:gd name="adj" fmla="val 30851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2800" b="1">
              <a:solidFill>
                <a:schemeClr val="tx1"/>
              </a:solidFill>
            </a:endParaRPr>
          </a:p>
        </p:txBody>
      </p:sp>
      <p:sp>
        <p:nvSpPr>
          <p:cNvPr id="9" name="Ellipse 8"/>
          <p:cNvSpPr/>
          <p:nvPr/>
        </p:nvSpPr>
        <p:spPr>
          <a:xfrm>
            <a:off x="550863" y="574675"/>
            <a:ext cx="614362" cy="49212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34823" name="Inhaltsplatzhalter 2"/>
          <p:cNvSpPr>
            <a:spLocks noGrp="1"/>
          </p:cNvSpPr>
          <p:nvPr>
            <p:ph idx="4294967295"/>
          </p:nvPr>
        </p:nvSpPr>
        <p:spPr>
          <a:xfrm>
            <a:off x="4692650" y="1639888"/>
            <a:ext cx="6924675" cy="4708525"/>
          </a:xfrm>
        </p:spPr>
        <p:txBody>
          <a:bodyPr anchor="ctr"/>
          <a:lstStyle/>
          <a:p>
            <a:pPr marL="361950" indent="-361950" eaLnBrk="1" hangingPunct="1">
              <a:spcBef>
                <a:spcPct val="0"/>
              </a:spcBef>
              <a:spcAft>
                <a:spcPts val="1800"/>
              </a:spcAft>
              <a:buFont typeface="Arial" charset="0"/>
              <a:buNone/>
            </a:pPr>
            <a:r>
              <a:rPr lang="de-DE" sz="2000" b="1" smtClean="0">
                <a:cs typeface="Arial" charset="0"/>
              </a:rPr>
              <a:t>Mögliche Kostendämpfungsmaßnahmen: </a:t>
            </a:r>
          </a:p>
          <a:p>
            <a:pPr marL="361950" indent="-361950" eaLnBrk="1" hangingPunct="1">
              <a:spcBef>
                <a:spcPct val="0"/>
              </a:spcBef>
              <a:spcAft>
                <a:spcPts val="1800"/>
              </a:spcAft>
              <a:buFont typeface="Calibri Light" pitchFamily="34" charset="0"/>
              <a:buAutoNum type="arabicPeriod"/>
            </a:pPr>
            <a:r>
              <a:rPr lang="de-DE" sz="2000" smtClean="0">
                <a:cs typeface="Arial" charset="0"/>
              </a:rPr>
              <a:t>Zusammenlegung von Abteilungen standortübergreifend </a:t>
            </a:r>
          </a:p>
          <a:p>
            <a:pPr marL="361950" indent="-361950" eaLnBrk="1" hangingPunct="1">
              <a:spcBef>
                <a:spcPct val="0"/>
              </a:spcBef>
              <a:spcAft>
                <a:spcPts val="1800"/>
              </a:spcAft>
              <a:buFont typeface="Calibri Light" pitchFamily="34" charset="0"/>
              <a:buAutoNum type="arabicPeriod"/>
            </a:pPr>
            <a:r>
              <a:rPr lang="de-DE" sz="2000" smtClean="0">
                <a:cs typeface="Arial" charset="0"/>
              </a:rPr>
              <a:t>Ausbau der Tagesklinischen Bereiche</a:t>
            </a:r>
          </a:p>
          <a:p>
            <a:pPr marL="361950" indent="-361950" eaLnBrk="1" hangingPunct="1">
              <a:spcBef>
                <a:spcPct val="0"/>
              </a:spcBef>
              <a:spcAft>
                <a:spcPts val="1800"/>
              </a:spcAft>
              <a:buFont typeface="Calibri Light" pitchFamily="34" charset="0"/>
              <a:buAutoNum type="arabicPeriod"/>
            </a:pPr>
            <a:r>
              <a:rPr lang="de-DE" sz="2000" smtClean="0">
                <a:cs typeface="Arial" charset="0"/>
              </a:rPr>
              <a:t>Konsequente Umsetzung der Leistungsbeschreibung und damit Vergleichbarkeit der Leistungen im ambulanten Bereich </a:t>
            </a:r>
          </a:p>
          <a:p>
            <a:pPr marL="361950" indent="-361950" eaLnBrk="1" hangingPunct="1">
              <a:spcBef>
                <a:spcPct val="0"/>
              </a:spcBef>
              <a:spcAft>
                <a:spcPts val="1800"/>
              </a:spcAft>
              <a:buFont typeface="Calibri Light" pitchFamily="34" charset="0"/>
              <a:buNone/>
            </a:pPr>
            <a:endParaRPr lang="de-DE" sz="2000" smtClean="0">
              <a:cs typeface="Arial" charset="0"/>
            </a:endParaRPr>
          </a:p>
        </p:txBody>
      </p:sp>
      <p:pic>
        <p:nvPicPr>
          <p:cNvPr id="34824" name="Grafik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421813" y="365125"/>
            <a:ext cx="2195512" cy="1214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Rechteck 16"/>
          <p:cNvSpPr/>
          <p:nvPr/>
        </p:nvSpPr>
        <p:spPr>
          <a:xfrm>
            <a:off x="1833563" y="1639888"/>
            <a:ext cx="2601912" cy="4708525"/>
          </a:xfrm>
          <a:prstGeom prst="rect">
            <a:avLst/>
          </a:prstGeom>
          <a:ln w="28575">
            <a:solidFill>
              <a:schemeClr val="tx2">
                <a:lumMod val="40000"/>
                <a:lumOff val="6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de-DE" sz="2000" b="1">
              <a:latin typeface="Arial" charset="0"/>
              <a:cs typeface="Arial" charset="0"/>
            </a:endParaRPr>
          </a:p>
          <a:p>
            <a:pPr algn="ctr">
              <a:defRPr/>
            </a:pPr>
            <a:r>
              <a:rPr lang="de-DE" sz="2000" b="1">
                <a:latin typeface="Arial" charset="0"/>
                <a:cs typeface="Arial" charset="0"/>
              </a:rPr>
              <a:t>Kostendämpfung</a:t>
            </a:r>
          </a:p>
          <a:p>
            <a:pPr algn="ctr">
              <a:defRPr/>
            </a:pPr>
            <a:endParaRPr lang="de-DE" sz="2000" b="1">
              <a:latin typeface="Arial" charset="0"/>
              <a:cs typeface="Arial" charset="0"/>
            </a:endParaRPr>
          </a:p>
          <a:p>
            <a:pPr algn="ctr">
              <a:defRPr/>
            </a:pPr>
            <a:r>
              <a:rPr lang="de-DE" sz="2400" b="1">
                <a:latin typeface="Arial" charset="0"/>
                <a:cs typeface="Arial" charset="0"/>
              </a:rPr>
              <a:t>Bezirks- und Basiskranken-häuser</a:t>
            </a:r>
          </a:p>
          <a:p>
            <a:pPr algn="ctr">
              <a:defRPr/>
            </a:pPr>
            <a:endParaRPr lang="de-DE" sz="2400" b="1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98529E5-5648-413D-9F5B-CECE5B64C604}" type="slidenum">
              <a:rPr lang="de-DE"/>
              <a:pPr>
                <a:defRPr/>
              </a:pPr>
              <a:t>15</a:t>
            </a:fld>
            <a:endParaRPr lang="de-DE"/>
          </a:p>
        </p:txBody>
      </p:sp>
      <p:sp>
        <p:nvSpPr>
          <p:cNvPr id="3" name="Rechteck 2"/>
          <p:cNvSpPr/>
          <p:nvPr/>
        </p:nvSpPr>
        <p:spPr>
          <a:xfrm>
            <a:off x="1587500" y="989013"/>
            <a:ext cx="10012363" cy="9017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de-DE">
                <a:solidFill>
                  <a:schemeClr val="tx1"/>
                </a:solidFill>
                <a:latin typeface="Arial" charset="0"/>
                <a:cs typeface="Arial" charset="0"/>
              </a:rPr>
              <a:t>Die Umsetzung dieser Entwicklungsleitlinien braucht angemessene Organisationsstrukturen. </a:t>
            </a:r>
          </a:p>
        </p:txBody>
      </p:sp>
      <p:sp>
        <p:nvSpPr>
          <p:cNvPr id="18" name="Richtungspfeil 17"/>
          <p:cNvSpPr/>
          <p:nvPr/>
        </p:nvSpPr>
        <p:spPr>
          <a:xfrm>
            <a:off x="2950181" y="4049728"/>
            <a:ext cx="8174756" cy="855260"/>
          </a:xfrm>
          <a:prstGeom prst="homePlate">
            <a:avLst>
              <a:gd name="adj" fmla="val 0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6400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Langfristige Finanzierbarkeit sichern</a:t>
            </a:r>
          </a:p>
        </p:txBody>
      </p:sp>
      <p:sp>
        <p:nvSpPr>
          <p:cNvPr id="17" name="Richtungspfeil 16"/>
          <p:cNvSpPr/>
          <p:nvPr/>
        </p:nvSpPr>
        <p:spPr>
          <a:xfrm>
            <a:off x="2961557" y="2929329"/>
            <a:ext cx="8174756" cy="855260"/>
          </a:xfrm>
          <a:prstGeom prst="homePlate">
            <a:avLst>
              <a:gd name="adj" fmla="val 0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6400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beste Qualität in den 7 Krankenhäusern schaffen</a:t>
            </a:r>
          </a:p>
        </p:txBody>
      </p:sp>
      <p:sp>
        <p:nvSpPr>
          <p:cNvPr id="16" name="Richtungspfeil 15"/>
          <p:cNvSpPr/>
          <p:nvPr/>
        </p:nvSpPr>
        <p:spPr>
          <a:xfrm>
            <a:off x="2961557" y="1828804"/>
            <a:ext cx="8174756" cy="855260"/>
          </a:xfrm>
          <a:prstGeom prst="homePlate">
            <a:avLst>
              <a:gd name="adj" fmla="val 0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64000" anchor="ctr"/>
          <a:lstStyle/>
          <a:p>
            <a:pPr>
              <a:defRPr/>
            </a:pPr>
            <a:r>
              <a:rPr lang="de-DE" sz="2000" b="1">
                <a:solidFill>
                  <a:schemeClr val="tx1"/>
                </a:solidFill>
                <a:latin typeface="Arial" charset="0"/>
                <a:cs typeface="Arial" charset="0"/>
              </a:rPr>
              <a:t>Gesundheitliche Nahversorgung stärken</a:t>
            </a:r>
          </a:p>
        </p:txBody>
      </p:sp>
      <p:sp>
        <p:nvSpPr>
          <p:cNvPr id="36876" name="Titel 1"/>
          <p:cNvSpPr>
            <a:spLocks noGrp="1"/>
          </p:cNvSpPr>
          <p:nvPr>
            <p:ph type="title"/>
          </p:nvPr>
        </p:nvSpPr>
        <p:spPr>
          <a:xfrm>
            <a:off x="1397000" y="365125"/>
            <a:ext cx="10795000" cy="944563"/>
          </a:xfrm>
        </p:spPr>
        <p:txBody>
          <a:bodyPr/>
          <a:lstStyle/>
          <a:p>
            <a:pPr eaLnBrk="1" hangingPunct="1"/>
            <a:r>
              <a:rPr lang="de-DE" b="1" smtClean="0">
                <a:latin typeface="Arial" charset="0"/>
                <a:cs typeface="Arial" charset="0"/>
              </a:rPr>
              <a:t>Entwicklungsleitlinien – Gesundheitsversorgung Südtirol</a:t>
            </a:r>
            <a:r>
              <a:rPr lang="de-DE" b="1" smtClean="0">
                <a:solidFill>
                  <a:srgbClr val="FF0000"/>
                </a:solidFill>
                <a:latin typeface="Arial" charset="0"/>
                <a:cs typeface="Arial" charset="0"/>
              </a:rPr>
              <a:t> </a:t>
            </a:r>
            <a:r>
              <a:rPr lang="de-DE" b="1" smtClean="0">
                <a:latin typeface="Arial" charset="0"/>
                <a:cs typeface="Arial" charset="0"/>
              </a:rPr>
              <a:t>2020</a:t>
            </a:r>
          </a:p>
        </p:txBody>
      </p:sp>
      <p:sp>
        <p:nvSpPr>
          <p:cNvPr id="10" name="Richtungspfeil 9"/>
          <p:cNvSpPr/>
          <p:nvPr/>
        </p:nvSpPr>
        <p:spPr>
          <a:xfrm>
            <a:off x="2101744" y="1828804"/>
            <a:ext cx="1282897" cy="855260"/>
          </a:xfrm>
          <a:prstGeom prst="homePlate">
            <a:avLst>
              <a:gd name="adj" fmla="val 30851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2800" b="1">
              <a:solidFill>
                <a:schemeClr val="tx1"/>
              </a:solidFill>
            </a:endParaRPr>
          </a:p>
        </p:txBody>
      </p:sp>
      <p:sp>
        <p:nvSpPr>
          <p:cNvPr id="11" name="Ellipse 10"/>
          <p:cNvSpPr/>
          <p:nvPr/>
        </p:nvSpPr>
        <p:spPr>
          <a:xfrm>
            <a:off x="2347913" y="2009775"/>
            <a:ext cx="614362" cy="49212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2" name="Richtungspfeil 11"/>
          <p:cNvSpPr/>
          <p:nvPr/>
        </p:nvSpPr>
        <p:spPr>
          <a:xfrm>
            <a:off x="2101744" y="2929329"/>
            <a:ext cx="1282897" cy="855260"/>
          </a:xfrm>
          <a:prstGeom prst="homePlate">
            <a:avLst>
              <a:gd name="adj" fmla="val 30851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2800" b="1">
              <a:solidFill>
                <a:schemeClr val="tx1"/>
              </a:solidFill>
            </a:endParaRPr>
          </a:p>
        </p:txBody>
      </p:sp>
      <p:sp>
        <p:nvSpPr>
          <p:cNvPr id="13" name="Ellipse 12"/>
          <p:cNvSpPr/>
          <p:nvPr/>
        </p:nvSpPr>
        <p:spPr>
          <a:xfrm>
            <a:off x="2347913" y="3105150"/>
            <a:ext cx="614362" cy="49212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4" name="Richtungspfeil 13"/>
          <p:cNvSpPr/>
          <p:nvPr/>
        </p:nvSpPr>
        <p:spPr>
          <a:xfrm>
            <a:off x="2101744" y="4049728"/>
            <a:ext cx="1282897" cy="855260"/>
          </a:xfrm>
          <a:prstGeom prst="homePlate">
            <a:avLst>
              <a:gd name="adj" fmla="val 30851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2800" b="1">
              <a:solidFill>
                <a:schemeClr val="tx1"/>
              </a:solidFill>
            </a:endParaRPr>
          </a:p>
        </p:txBody>
      </p:sp>
      <p:sp>
        <p:nvSpPr>
          <p:cNvPr id="15" name="Ellipse 14"/>
          <p:cNvSpPr/>
          <p:nvPr/>
        </p:nvSpPr>
        <p:spPr>
          <a:xfrm>
            <a:off x="2347913" y="4219575"/>
            <a:ext cx="614362" cy="49212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9" name="Richtungspfeil 18"/>
          <p:cNvSpPr/>
          <p:nvPr/>
        </p:nvSpPr>
        <p:spPr>
          <a:xfrm>
            <a:off x="2097328" y="5628884"/>
            <a:ext cx="9028764" cy="855260"/>
          </a:xfrm>
          <a:prstGeom prst="homePlate">
            <a:avLst>
              <a:gd name="adj" fmla="val 0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64000" anchor="ctr"/>
          <a:lstStyle/>
          <a:p>
            <a:pPr algn="ctr">
              <a:defRPr/>
            </a:pPr>
            <a:r>
              <a:rPr lang="de-DE" sz="2000" b="1">
                <a:solidFill>
                  <a:schemeClr val="tx1"/>
                </a:solidFill>
                <a:latin typeface="Arial" charset="0"/>
                <a:cs typeface="Arial" charset="0"/>
              </a:rPr>
              <a:t>Angemessene Organisationsstrukturen</a:t>
            </a:r>
          </a:p>
        </p:txBody>
      </p:sp>
      <p:sp>
        <p:nvSpPr>
          <p:cNvPr id="36892" name="AutoShape 33"/>
          <p:cNvSpPr>
            <a:spLocks noChangeArrowheads="1"/>
          </p:cNvSpPr>
          <p:nvPr/>
        </p:nvSpPr>
        <p:spPr bwMode="auto">
          <a:xfrm rot="-5400000">
            <a:off x="6010276" y="2724150"/>
            <a:ext cx="495300" cy="5133975"/>
          </a:xfrm>
          <a:prstGeom prst="homePlate">
            <a:avLst>
              <a:gd name="adj" fmla="val 100000"/>
            </a:avLst>
          </a:prstGeom>
          <a:solidFill>
            <a:srgbClr val="9895AD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1550BA-853B-4828-89C5-0E9D988FAD09}" type="slidenum">
              <a:rPr lang="de-DE"/>
              <a:pPr>
                <a:defRPr/>
              </a:pPr>
              <a:t>16</a:t>
            </a:fld>
            <a:endParaRPr lang="de-DE"/>
          </a:p>
        </p:txBody>
      </p:sp>
      <p:sp>
        <p:nvSpPr>
          <p:cNvPr id="3" name="Ellipse 2"/>
          <p:cNvSpPr/>
          <p:nvPr/>
        </p:nvSpPr>
        <p:spPr>
          <a:xfrm>
            <a:off x="1803400" y="1531938"/>
            <a:ext cx="614363" cy="49212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4" name="Ellipse 3"/>
          <p:cNvSpPr/>
          <p:nvPr/>
        </p:nvSpPr>
        <p:spPr>
          <a:xfrm>
            <a:off x="1803400" y="2486025"/>
            <a:ext cx="614363" cy="49212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5" name="Ellipse 4"/>
          <p:cNvSpPr/>
          <p:nvPr/>
        </p:nvSpPr>
        <p:spPr>
          <a:xfrm>
            <a:off x="1803400" y="3441700"/>
            <a:ext cx="614363" cy="49212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6" name="Ellipse 5"/>
          <p:cNvSpPr/>
          <p:nvPr/>
        </p:nvSpPr>
        <p:spPr>
          <a:xfrm>
            <a:off x="1804988" y="4460875"/>
            <a:ext cx="614362" cy="49212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37894" name="Textfeld 6"/>
          <p:cNvSpPr txBox="1">
            <a:spLocks noChangeArrowheads="1"/>
          </p:cNvSpPr>
          <p:nvPr/>
        </p:nvSpPr>
        <p:spPr bwMode="auto">
          <a:xfrm>
            <a:off x="2536825" y="1592263"/>
            <a:ext cx="90995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/>
              <a:t>Pensare l‘intera struttura sanitaria in maniera unitaria</a:t>
            </a:r>
          </a:p>
        </p:txBody>
      </p:sp>
      <p:sp>
        <p:nvSpPr>
          <p:cNvPr id="37895" name="Textfeld 7"/>
          <p:cNvSpPr txBox="1">
            <a:spLocks noChangeArrowheads="1"/>
          </p:cNvSpPr>
          <p:nvPr/>
        </p:nvSpPr>
        <p:spPr bwMode="auto">
          <a:xfrm>
            <a:off x="2536825" y="2540000"/>
            <a:ext cx="90995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/>
              <a:t>Chiara divisione dei compiti tra l‘amministrazione provinciale (la governance) </a:t>
            </a:r>
            <a:br>
              <a:rPr lang="de-DE"/>
            </a:br>
            <a:r>
              <a:rPr lang="de-DE"/>
              <a:t>e l‘azienda sanitaria</a:t>
            </a:r>
          </a:p>
        </p:txBody>
      </p:sp>
      <p:sp>
        <p:nvSpPr>
          <p:cNvPr id="37896" name="Textfeld 8"/>
          <p:cNvSpPr txBox="1">
            <a:spLocks noChangeArrowheads="1"/>
          </p:cNvSpPr>
          <p:nvPr/>
        </p:nvSpPr>
        <p:spPr bwMode="auto">
          <a:xfrm>
            <a:off x="2536825" y="3508375"/>
            <a:ext cx="9099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/>
              <a:t>Garanzia di un governo mirato ed unitario all‘interno dell‘azienda sanitaria</a:t>
            </a:r>
          </a:p>
        </p:txBody>
      </p:sp>
      <p:sp>
        <p:nvSpPr>
          <p:cNvPr id="37897" name="Textfeld 9"/>
          <p:cNvSpPr txBox="1">
            <a:spLocks noChangeArrowheads="1"/>
          </p:cNvSpPr>
          <p:nvPr/>
        </p:nvSpPr>
        <p:spPr bwMode="auto">
          <a:xfrm>
            <a:off x="2536825" y="4543425"/>
            <a:ext cx="9099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/>
              <a:t>Focus sull‘erogazione di prestazioni mediche nei comprensori sanitari</a:t>
            </a:r>
          </a:p>
        </p:txBody>
      </p:sp>
      <p:sp>
        <p:nvSpPr>
          <p:cNvPr id="11" name="Ellipse 10"/>
          <p:cNvSpPr/>
          <p:nvPr/>
        </p:nvSpPr>
        <p:spPr>
          <a:xfrm>
            <a:off x="1804988" y="5364163"/>
            <a:ext cx="614362" cy="49212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37899" name="Textfeld 11"/>
          <p:cNvSpPr txBox="1">
            <a:spLocks noChangeArrowheads="1"/>
          </p:cNvSpPr>
          <p:nvPr/>
        </p:nvSpPr>
        <p:spPr bwMode="auto">
          <a:xfrm>
            <a:off x="2536825" y="5446713"/>
            <a:ext cx="90995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/>
              <a:t>Garantire processi di supporto e controllo</a:t>
            </a:r>
          </a:p>
        </p:txBody>
      </p:sp>
      <p:sp>
        <p:nvSpPr>
          <p:cNvPr id="37900" name="Titel 1"/>
          <p:cNvSpPr>
            <a:spLocks/>
          </p:cNvSpPr>
          <p:nvPr/>
        </p:nvSpPr>
        <p:spPr bwMode="auto">
          <a:xfrm>
            <a:off x="1587500" y="365125"/>
            <a:ext cx="9766300" cy="94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de-DE" sz="2800" b="1"/>
              <a:t>Principi di impostazione organizzativa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Line 56"/>
          <p:cNvSpPr>
            <a:spLocks noChangeShapeType="1"/>
          </p:cNvSpPr>
          <p:nvPr/>
        </p:nvSpPr>
        <p:spPr bwMode="auto">
          <a:xfrm>
            <a:off x="5424488" y="3043238"/>
            <a:ext cx="0" cy="1952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44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9C76039-D676-438F-94F5-F679AA0B6DBA}" type="slidenum">
              <a:rPr lang="de-DE"/>
              <a:pPr>
                <a:defRPr/>
              </a:pPr>
              <a:t>17</a:t>
            </a:fld>
            <a:endParaRPr lang="de-DE"/>
          </a:p>
        </p:txBody>
      </p:sp>
      <p:sp>
        <p:nvSpPr>
          <p:cNvPr id="39939" name="Titel 1"/>
          <p:cNvSpPr>
            <a:spLocks noGrp="1"/>
          </p:cNvSpPr>
          <p:nvPr>
            <p:ph type="title"/>
          </p:nvPr>
        </p:nvSpPr>
        <p:spPr>
          <a:xfrm>
            <a:off x="1587500" y="361950"/>
            <a:ext cx="10020300" cy="944563"/>
          </a:xfrm>
        </p:spPr>
        <p:txBody>
          <a:bodyPr/>
          <a:lstStyle/>
          <a:p>
            <a:pPr eaLnBrk="1" hangingPunct="1"/>
            <a:r>
              <a:rPr lang="de-DE" b="1" smtClean="0">
                <a:latin typeface="Arial" charset="0"/>
                <a:cs typeface="Arial" charset="0"/>
              </a:rPr>
              <a:t>Angemessene Strukturen für die Gesundheitsversorgung</a:t>
            </a:r>
          </a:p>
        </p:txBody>
      </p:sp>
      <p:cxnSp>
        <p:nvCxnSpPr>
          <p:cNvPr id="4" name="Gerader Verbinder 3"/>
          <p:cNvCxnSpPr/>
          <p:nvPr/>
        </p:nvCxnSpPr>
        <p:spPr>
          <a:xfrm>
            <a:off x="4724400" y="1524000"/>
            <a:ext cx="0" cy="4919663"/>
          </a:xfrm>
          <a:prstGeom prst="line">
            <a:avLst/>
          </a:prstGeom>
          <a:ln w="28575">
            <a:solidFill>
              <a:schemeClr val="tx2">
                <a:lumMod val="40000"/>
                <a:lumOff val="6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941" name="Textfeld 4"/>
          <p:cNvSpPr txBox="1">
            <a:spLocks noChangeArrowheads="1"/>
          </p:cNvSpPr>
          <p:nvPr/>
        </p:nvSpPr>
        <p:spPr bwMode="auto">
          <a:xfrm>
            <a:off x="2201863" y="1687513"/>
            <a:ext cx="1581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2000" b="1"/>
              <a:t>Eigentümer</a:t>
            </a:r>
          </a:p>
        </p:txBody>
      </p:sp>
      <p:sp>
        <p:nvSpPr>
          <p:cNvPr id="7" name="Rechteck 6"/>
          <p:cNvSpPr/>
          <p:nvPr/>
        </p:nvSpPr>
        <p:spPr>
          <a:xfrm>
            <a:off x="1831975" y="2319338"/>
            <a:ext cx="2381250" cy="59848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b="1" dirty="0" err="1">
                <a:solidFill>
                  <a:schemeClr val="tx1"/>
                </a:solidFill>
              </a:rPr>
              <a:t>Governance</a:t>
            </a:r>
            <a:r>
              <a:rPr lang="de-DE" b="1" dirty="0">
                <a:solidFill>
                  <a:schemeClr val="tx1"/>
                </a:solidFill>
              </a:rPr>
              <a:t>-Struktur</a:t>
            </a:r>
          </a:p>
        </p:txBody>
      </p:sp>
      <p:sp>
        <p:nvSpPr>
          <p:cNvPr id="8" name="Rechteck 7"/>
          <p:cNvSpPr/>
          <p:nvPr/>
        </p:nvSpPr>
        <p:spPr>
          <a:xfrm>
            <a:off x="1431925" y="3406775"/>
            <a:ext cx="539750" cy="33178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b="1">
              <a:solidFill>
                <a:schemeClr val="tx1"/>
              </a:solidFill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2098675" y="3406775"/>
            <a:ext cx="539750" cy="33178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b="1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2763838" y="3406775"/>
            <a:ext cx="539750" cy="33178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b="1">
              <a:solidFill>
                <a:schemeClr val="tx1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3430588" y="3406775"/>
            <a:ext cx="539750" cy="33178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b="1">
              <a:solidFill>
                <a:schemeClr val="tx1"/>
              </a:solidFill>
            </a:endParaRPr>
          </a:p>
        </p:txBody>
      </p:sp>
      <p:sp>
        <p:nvSpPr>
          <p:cNvPr id="12" name="Rechteck 11"/>
          <p:cNvSpPr/>
          <p:nvPr/>
        </p:nvSpPr>
        <p:spPr>
          <a:xfrm>
            <a:off x="4084638" y="3406775"/>
            <a:ext cx="539750" cy="33178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b="1">
              <a:solidFill>
                <a:schemeClr val="tx1"/>
              </a:solidFill>
            </a:endParaRPr>
          </a:p>
        </p:txBody>
      </p:sp>
      <p:sp>
        <p:nvSpPr>
          <p:cNvPr id="39948" name="Textfeld 12"/>
          <p:cNvSpPr txBox="1">
            <a:spLocks noChangeArrowheads="1"/>
          </p:cNvSpPr>
          <p:nvPr/>
        </p:nvSpPr>
        <p:spPr bwMode="auto">
          <a:xfrm>
            <a:off x="1395413" y="3790950"/>
            <a:ext cx="32686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ts val="1700"/>
              </a:lnSpc>
            </a:pPr>
            <a:r>
              <a:rPr lang="de-DE" sz="1600"/>
              <a:t>Vertreter Landesregierung und</a:t>
            </a:r>
            <a:br>
              <a:rPr lang="de-DE" sz="1600"/>
            </a:br>
            <a:r>
              <a:rPr lang="de-DE" sz="1600"/>
              <a:t>externe Experten</a:t>
            </a:r>
          </a:p>
        </p:txBody>
      </p:sp>
      <p:cxnSp>
        <p:nvCxnSpPr>
          <p:cNvPr id="15" name="Gewinkelte Verbindung 14"/>
          <p:cNvCxnSpPr>
            <a:stCxn id="7" idx="2"/>
            <a:endCxn id="8" idx="0"/>
          </p:cNvCxnSpPr>
          <p:nvPr/>
        </p:nvCxnSpPr>
        <p:spPr>
          <a:xfrm rot="5400000">
            <a:off x="2117725" y="2501900"/>
            <a:ext cx="488950" cy="1320800"/>
          </a:xfrm>
          <a:prstGeom prst="bentConnector3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Gewinkelte Verbindung 16"/>
          <p:cNvCxnSpPr>
            <a:stCxn id="7" idx="2"/>
            <a:endCxn id="12" idx="0"/>
          </p:cNvCxnSpPr>
          <p:nvPr/>
        </p:nvCxnSpPr>
        <p:spPr>
          <a:xfrm rot="16200000" flipH="1">
            <a:off x="3444082" y="2496343"/>
            <a:ext cx="488950" cy="1331913"/>
          </a:xfrm>
          <a:prstGeom prst="bentConnector3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Gewinkelte Verbindung 18"/>
          <p:cNvCxnSpPr>
            <a:stCxn id="7" idx="2"/>
            <a:endCxn id="9" idx="0"/>
          </p:cNvCxnSpPr>
          <p:nvPr/>
        </p:nvCxnSpPr>
        <p:spPr>
          <a:xfrm rot="5400000">
            <a:off x="2451100" y="2835275"/>
            <a:ext cx="488950" cy="654050"/>
          </a:xfrm>
          <a:prstGeom prst="bentConnector3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Gewinkelte Verbindung 20"/>
          <p:cNvCxnSpPr>
            <a:stCxn id="7" idx="2"/>
            <a:endCxn id="11" idx="0"/>
          </p:cNvCxnSpPr>
          <p:nvPr/>
        </p:nvCxnSpPr>
        <p:spPr>
          <a:xfrm rot="16200000" flipH="1">
            <a:off x="3117057" y="2823368"/>
            <a:ext cx="488950" cy="677863"/>
          </a:xfrm>
          <a:prstGeom prst="bentConnector3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Gerader Verbinder 22"/>
          <p:cNvCxnSpPr>
            <a:stCxn id="7" idx="2"/>
            <a:endCxn id="10" idx="0"/>
          </p:cNvCxnSpPr>
          <p:nvPr/>
        </p:nvCxnSpPr>
        <p:spPr>
          <a:xfrm>
            <a:off x="3022600" y="2917825"/>
            <a:ext cx="11113" cy="4889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954" name="Line 49"/>
          <p:cNvSpPr>
            <a:spLocks noChangeShapeType="1"/>
          </p:cNvSpPr>
          <p:nvPr/>
        </p:nvSpPr>
        <p:spPr bwMode="auto">
          <a:xfrm>
            <a:off x="8867775" y="3028950"/>
            <a:ext cx="0" cy="10001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cxnSp>
        <p:nvCxnSpPr>
          <p:cNvPr id="62" name="Gerader Verbinder 61"/>
          <p:cNvCxnSpPr>
            <a:stCxn id="25" idx="2"/>
            <a:endCxn id="37" idx="0"/>
          </p:cNvCxnSpPr>
          <p:nvPr/>
        </p:nvCxnSpPr>
        <p:spPr>
          <a:xfrm>
            <a:off x="7354888" y="3860800"/>
            <a:ext cx="1587" cy="22320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956" name="Textfeld 5"/>
          <p:cNvSpPr txBox="1">
            <a:spLocks noChangeArrowheads="1"/>
          </p:cNvSpPr>
          <p:nvPr/>
        </p:nvSpPr>
        <p:spPr bwMode="auto">
          <a:xfrm>
            <a:off x="7856538" y="1687513"/>
            <a:ext cx="201771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2000" b="1"/>
              <a:t>Sanitätsbetrieb</a:t>
            </a:r>
          </a:p>
        </p:txBody>
      </p:sp>
      <p:sp>
        <p:nvSpPr>
          <p:cNvPr id="24" name="Rechteck 23"/>
          <p:cNvSpPr/>
          <p:nvPr/>
        </p:nvSpPr>
        <p:spPr>
          <a:xfrm>
            <a:off x="8007350" y="2319338"/>
            <a:ext cx="1722438" cy="503237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ts val="1700"/>
              </a:lnSpc>
              <a:defRPr/>
            </a:pPr>
            <a:r>
              <a:rPr lang="de-DE" b="1">
                <a:solidFill>
                  <a:schemeClr val="tx1"/>
                </a:solidFill>
                <a:latin typeface="Arial" charset="0"/>
                <a:cs typeface="Arial" charset="0"/>
              </a:rPr>
              <a:t>Geschäfts-führung</a:t>
            </a:r>
          </a:p>
        </p:txBody>
      </p:sp>
      <p:sp>
        <p:nvSpPr>
          <p:cNvPr id="25" name="Rechteck 24"/>
          <p:cNvSpPr/>
          <p:nvPr/>
        </p:nvSpPr>
        <p:spPr>
          <a:xfrm>
            <a:off x="6761163" y="3262313"/>
            <a:ext cx="1168400" cy="6096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de-DE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Medizin.</a:t>
            </a:r>
            <a:br>
              <a:rPr lang="de-DE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Leitung</a:t>
            </a:r>
          </a:p>
        </p:txBody>
      </p:sp>
      <p:sp>
        <p:nvSpPr>
          <p:cNvPr id="26" name="Rechteck 25"/>
          <p:cNvSpPr/>
          <p:nvPr/>
        </p:nvSpPr>
        <p:spPr>
          <a:xfrm>
            <a:off x="9867900" y="3262313"/>
            <a:ext cx="1169988" cy="6096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de-DE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Pflege-leitung</a:t>
            </a:r>
          </a:p>
        </p:txBody>
      </p:sp>
      <p:cxnSp>
        <p:nvCxnSpPr>
          <p:cNvPr id="39960" name="Gewinkelte Verbindung 27"/>
          <p:cNvCxnSpPr>
            <a:cxnSpLocks noChangeShapeType="1"/>
            <a:stCxn id="24" idx="2"/>
            <a:endCxn id="25" idx="0"/>
          </p:cNvCxnSpPr>
          <p:nvPr/>
        </p:nvCxnSpPr>
        <p:spPr bwMode="auto">
          <a:xfrm rot="5400000">
            <a:off x="7887494" y="2280444"/>
            <a:ext cx="439738" cy="1524000"/>
          </a:xfrm>
          <a:prstGeom prst="bentConnector3">
            <a:avLst>
              <a:gd name="adj1" fmla="val 49819"/>
            </a:avLst>
          </a:prstGeom>
          <a:noFill/>
          <a:ln w="12700" algn="ctr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39961" name="Gewinkelte Verbindung 29"/>
          <p:cNvCxnSpPr>
            <a:cxnSpLocks noChangeShapeType="1"/>
            <a:stCxn id="24" idx="2"/>
            <a:endCxn id="26" idx="0"/>
          </p:cNvCxnSpPr>
          <p:nvPr/>
        </p:nvCxnSpPr>
        <p:spPr bwMode="auto">
          <a:xfrm rot="16200000" flipH="1">
            <a:off x="9441657" y="2250281"/>
            <a:ext cx="439738" cy="1584325"/>
          </a:xfrm>
          <a:prstGeom prst="bentConnector3">
            <a:avLst>
              <a:gd name="adj1" fmla="val 49819"/>
            </a:avLst>
          </a:prstGeom>
          <a:noFill/>
          <a:ln w="12700" algn="ctr">
            <a:solidFill>
              <a:schemeClr val="tx1"/>
            </a:solidFill>
            <a:miter lim="800000"/>
            <a:headEnd/>
            <a:tailEnd/>
          </a:ln>
        </p:spPr>
      </p:cxnSp>
      <p:sp>
        <p:nvSpPr>
          <p:cNvPr id="37" name="Rechteck 36"/>
          <p:cNvSpPr/>
          <p:nvPr/>
        </p:nvSpPr>
        <p:spPr>
          <a:xfrm>
            <a:off x="6761163" y="5832475"/>
            <a:ext cx="1168400" cy="525463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46800" anchor="ctr"/>
          <a:lstStyle/>
          <a:p>
            <a:pPr algn="ctr">
              <a:lnSpc>
                <a:spcPts val="1700"/>
              </a:lnSpc>
              <a:defRPr/>
            </a:pPr>
            <a:r>
              <a:rPr lang="de-DE" sz="1400">
                <a:solidFill>
                  <a:schemeClr val="tx1"/>
                </a:solidFill>
                <a:latin typeface="Arial" charset="0"/>
                <a:cs typeface="Arial" charset="0"/>
              </a:rPr>
              <a:t>Medizin.</a:t>
            </a:r>
          </a:p>
          <a:p>
            <a:pPr algn="ctr">
              <a:lnSpc>
                <a:spcPts val="1700"/>
              </a:lnSpc>
              <a:defRPr/>
            </a:pPr>
            <a:r>
              <a:rPr lang="de-DE" sz="1400">
                <a:solidFill>
                  <a:schemeClr val="tx1"/>
                </a:solidFill>
                <a:latin typeface="Arial" charset="0"/>
                <a:cs typeface="Arial" charset="0"/>
              </a:rPr>
              <a:t>Leitung</a:t>
            </a:r>
          </a:p>
        </p:txBody>
      </p:sp>
      <p:sp>
        <p:nvSpPr>
          <p:cNvPr id="38" name="Rechteck 37"/>
          <p:cNvSpPr/>
          <p:nvPr/>
        </p:nvSpPr>
        <p:spPr>
          <a:xfrm>
            <a:off x="9867900" y="5832475"/>
            <a:ext cx="1173163" cy="525463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46800" anchor="ctr"/>
          <a:lstStyle/>
          <a:p>
            <a:pPr algn="ctr">
              <a:lnSpc>
                <a:spcPts val="1700"/>
              </a:lnSpc>
              <a:defRPr/>
            </a:pPr>
            <a:r>
              <a:rPr lang="de-DE" sz="1400">
                <a:solidFill>
                  <a:schemeClr val="tx1"/>
                </a:solidFill>
                <a:latin typeface="Arial" charset="0"/>
                <a:cs typeface="Arial" charset="0"/>
              </a:rPr>
              <a:t>Pflege-leitung</a:t>
            </a:r>
          </a:p>
        </p:txBody>
      </p:sp>
      <p:sp>
        <p:nvSpPr>
          <p:cNvPr id="43" name="Rechteck 42"/>
          <p:cNvSpPr/>
          <p:nvPr/>
        </p:nvSpPr>
        <p:spPr>
          <a:xfrm>
            <a:off x="8297863" y="5832475"/>
            <a:ext cx="1168400" cy="525463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46800" anchor="ctr"/>
          <a:lstStyle/>
          <a:p>
            <a:pPr algn="ctr">
              <a:lnSpc>
                <a:spcPts val="1500"/>
              </a:lnSpc>
              <a:defRPr/>
            </a:pPr>
            <a:r>
              <a:rPr lang="de-DE" sz="1400">
                <a:solidFill>
                  <a:schemeClr val="tx1"/>
                </a:solidFill>
                <a:latin typeface="Arial" charset="0"/>
                <a:cs typeface="Arial" charset="0"/>
              </a:rPr>
              <a:t>Bezirks-</a:t>
            </a:r>
          </a:p>
          <a:p>
            <a:pPr algn="ctr">
              <a:lnSpc>
                <a:spcPts val="1500"/>
              </a:lnSpc>
              <a:defRPr/>
            </a:pPr>
            <a:r>
              <a:rPr lang="de-DE" sz="1400">
                <a:solidFill>
                  <a:schemeClr val="tx1"/>
                </a:solidFill>
                <a:latin typeface="Arial" charset="0"/>
                <a:cs typeface="Arial" charset="0"/>
              </a:rPr>
              <a:t>leitung</a:t>
            </a:r>
          </a:p>
        </p:txBody>
      </p:sp>
      <p:sp>
        <p:nvSpPr>
          <p:cNvPr id="31" name="Rechteck 30"/>
          <p:cNvSpPr/>
          <p:nvPr/>
        </p:nvSpPr>
        <p:spPr>
          <a:xfrm>
            <a:off x="6761163" y="3992563"/>
            <a:ext cx="1173162" cy="52546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46800" anchor="ctr"/>
          <a:lstStyle/>
          <a:p>
            <a:pPr algn="ctr">
              <a:lnSpc>
                <a:spcPts val="1700"/>
              </a:lnSpc>
              <a:defRPr/>
            </a:pPr>
            <a:r>
              <a:rPr lang="de-DE" sz="1400">
                <a:solidFill>
                  <a:schemeClr val="tx1"/>
                </a:solidFill>
                <a:latin typeface="Arial" charset="0"/>
                <a:cs typeface="Arial" charset="0"/>
              </a:rPr>
              <a:t>Medizin. Leitung</a:t>
            </a:r>
          </a:p>
        </p:txBody>
      </p:sp>
      <p:sp>
        <p:nvSpPr>
          <p:cNvPr id="33" name="Rechteck 32"/>
          <p:cNvSpPr/>
          <p:nvPr/>
        </p:nvSpPr>
        <p:spPr>
          <a:xfrm>
            <a:off x="6761163" y="4591050"/>
            <a:ext cx="1173162" cy="525463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46800" anchor="ctr"/>
          <a:lstStyle/>
          <a:p>
            <a:pPr algn="ctr">
              <a:lnSpc>
                <a:spcPts val="1700"/>
              </a:lnSpc>
              <a:defRPr/>
            </a:pPr>
            <a:r>
              <a:rPr lang="de-DE" sz="1400">
                <a:solidFill>
                  <a:schemeClr val="tx1"/>
                </a:solidFill>
                <a:latin typeface="Arial" charset="0"/>
                <a:cs typeface="Arial" charset="0"/>
              </a:rPr>
              <a:t>Medizin. Leitung</a:t>
            </a:r>
          </a:p>
        </p:txBody>
      </p:sp>
      <p:sp>
        <p:nvSpPr>
          <p:cNvPr id="35" name="Rechteck 34"/>
          <p:cNvSpPr/>
          <p:nvPr/>
        </p:nvSpPr>
        <p:spPr>
          <a:xfrm>
            <a:off x="6761163" y="5211763"/>
            <a:ext cx="1173162" cy="52546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46800" anchor="ctr"/>
          <a:lstStyle/>
          <a:p>
            <a:pPr algn="ctr">
              <a:lnSpc>
                <a:spcPts val="1700"/>
              </a:lnSpc>
              <a:defRPr/>
            </a:pPr>
            <a:r>
              <a:rPr lang="de-DE" sz="1400">
                <a:solidFill>
                  <a:schemeClr val="tx1"/>
                </a:solidFill>
                <a:latin typeface="Arial" charset="0"/>
                <a:cs typeface="Arial" charset="0"/>
              </a:rPr>
              <a:t>Medizin. Leitung</a:t>
            </a:r>
          </a:p>
        </p:txBody>
      </p:sp>
      <p:cxnSp>
        <p:nvCxnSpPr>
          <p:cNvPr id="65" name="Gerader Verbinder 64"/>
          <p:cNvCxnSpPr>
            <a:stCxn id="26" idx="2"/>
            <a:endCxn id="38" idx="0"/>
          </p:cNvCxnSpPr>
          <p:nvPr/>
        </p:nvCxnSpPr>
        <p:spPr>
          <a:xfrm>
            <a:off x="10453688" y="3871913"/>
            <a:ext cx="1587" cy="196056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hteck 31"/>
          <p:cNvSpPr/>
          <p:nvPr/>
        </p:nvSpPr>
        <p:spPr>
          <a:xfrm>
            <a:off x="9867900" y="3992563"/>
            <a:ext cx="1176338" cy="52546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46800" anchor="ctr"/>
          <a:lstStyle/>
          <a:p>
            <a:pPr algn="ctr">
              <a:lnSpc>
                <a:spcPts val="1700"/>
              </a:lnSpc>
              <a:defRPr/>
            </a:pPr>
            <a:r>
              <a:rPr lang="de-DE" sz="1400">
                <a:solidFill>
                  <a:schemeClr val="tx1"/>
                </a:solidFill>
                <a:latin typeface="Arial" charset="0"/>
                <a:cs typeface="Arial" charset="0"/>
              </a:rPr>
              <a:t>Pflege-leitung</a:t>
            </a:r>
          </a:p>
        </p:txBody>
      </p:sp>
      <p:sp>
        <p:nvSpPr>
          <p:cNvPr id="34" name="Rechteck 33"/>
          <p:cNvSpPr/>
          <p:nvPr/>
        </p:nvSpPr>
        <p:spPr>
          <a:xfrm>
            <a:off x="9867900" y="4591050"/>
            <a:ext cx="1176338" cy="525463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46800" anchor="ctr"/>
          <a:lstStyle/>
          <a:p>
            <a:pPr algn="ctr">
              <a:lnSpc>
                <a:spcPts val="1700"/>
              </a:lnSpc>
              <a:defRPr/>
            </a:pPr>
            <a:r>
              <a:rPr lang="de-DE" sz="1400">
                <a:solidFill>
                  <a:schemeClr val="tx1"/>
                </a:solidFill>
                <a:latin typeface="Arial" charset="0"/>
                <a:cs typeface="Arial" charset="0"/>
              </a:rPr>
              <a:t>Pflege-leitung</a:t>
            </a:r>
          </a:p>
        </p:txBody>
      </p:sp>
      <p:sp>
        <p:nvSpPr>
          <p:cNvPr id="36" name="Rechteck 35"/>
          <p:cNvSpPr/>
          <p:nvPr/>
        </p:nvSpPr>
        <p:spPr>
          <a:xfrm>
            <a:off x="9867900" y="5211763"/>
            <a:ext cx="1176338" cy="52546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46800" anchor="ctr"/>
          <a:lstStyle/>
          <a:p>
            <a:pPr algn="ctr">
              <a:lnSpc>
                <a:spcPts val="1700"/>
              </a:lnSpc>
              <a:defRPr/>
            </a:pPr>
            <a:r>
              <a:rPr lang="de-DE" sz="1400">
                <a:solidFill>
                  <a:schemeClr val="tx1"/>
                </a:solidFill>
                <a:latin typeface="Arial" charset="0"/>
                <a:cs typeface="Arial" charset="0"/>
              </a:rPr>
              <a:t>Pflege-leitung</a:t>
            </a:r>
          </a:p>
        </p:txBody>
      </p:sp>
      <p:sp>
        <p:nvSpPr>
          <p:cNvPr id="40" name="Rechteck 39"/>
          <p:cNvSpPr/>
          <p:nvPr/>
        </p:nvSpPr>
        <p:spPr>
          <a:xfrm>
            <a:off x="8297863" y="3992563"/>
            <a:ext cx="1173162" cy="52546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46800" anchor="ctr"/>
          <a:lstStyle/>
          <a:p>
            <a:pPr algn="ctr">
              <a:lnSpc>
                <a:spcPts val="1500"/>
              </a:lnSpc>
              <a:defRPr/>
            </a:pPr>
            <a:r>
              <a:rPr lang="de-DE" sz="1400">
                <a:solidFill>
                  <a:schemeClr val="tx1"/>
                </a:solidFill>
                <a:latin typeface="Arial" charset="0"/>
                <a:cs typeface="Arial" charset="0"/>
              </a:rPr>
              <a:t>Bezirks-</a:t>
            </a:r>
          </a:p>
          <a:p>
            <a:pPr algn="ctr">
              <a:lnSpc>
                <a:spcPts val="1500"/>
              </a:lnSpc>
              <a:defRPr/>
            </a:pPr>
            <a:r>
              <a:rPr lang="de-DE" sz="1400">
                <a:solidFill>
                  <a:schemeClr val="tx1"/>
                </a:solidFill>
                <a:latin typeface="Arial" charset="0"/>
                <a:cs typeface="Arial" charset="0"/>
              </a:rPr>
              <a:t>leitung</a:t>
            </a:r>
          </a:p>
        </p:txBody>
      </p:sp>
      <p:sp>
        <p:nvSpPr>
          <p:cNvPr id="41" name="Rechteck 40"/>
          <p:cNvSpPr/>
          <p:nvPr/>
        </p:nvSpPr>
        <p:spPr>
          <a:xfrm>
            <a:off x="8297863" y="4591050"/>
            <a:ext cx="1173162" cy="525463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46800" anchor="ctr"/>
          <a:lstStyle/>
          <a:p>
            <a:pPr algn="ctr">
              <a:lnSpc>
                <a:spcPts val="1500"/>
              </a:lnSpc>
              <a:defRPr/>
            </a:pPr>
            <a:r>
              <a:rPr lang="de-DE" sz="1400">
                <a:solidFill>
                  <a:schemeClr val="tx1"/>
                </a:solidFill>
                <a:latin typeface="Arial" charset="0"/>
                <a:cs typeface="Arial" charset="0"/>
              </a:rPr>
              <a:t>Bezirks-</a:t>
            </a:r>
          </a:p>
          <a:p>
            <a:pPr algn="ctr">
              <a:lnSpc>
                <a:spcPts val="1500"/>
              </a:lnSpc>
              <a:defRPr/>
            </a:pPr>
            <a:r>
              <a:rPr lang="de-DE" sz="1400">
                <a:solidFill>
                  <a:schemeClr val="tx1"/>
                </a:solidFill>
                <a:latin typeface="Arial" charset="0"/>
                <a:cs typeface="Arial" charset="0"/>
              </a:rPr>
              <a:t>leitung</a:t>
            </a:r>
          </a:p>
        </p:txBody>
      </p:sp>
      <p:sp>
        <p:nvSpPr>
          <p:cNvPr id="42" name="Rechteck 41"/>
          <p:cNvSpPr/>
          <p:nvPr/>
        </p:nvSpPr>
        <p:spPr>
          <a:xfrm>
            <a:off x="8297863" y="5211763"/>
            <a:ext cx="1173162" cy="52546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0000" bIns="46800" anchor="ctr"/>
          <a:lstStyle/>
          <a:p>
            <a:pPr algn="ctr">
              <a:lnSpc>
                <a:spcPts val="1500"/>
              </a:lnSpc>
              <a:defRPr/>
            </a:pPr>
            <a:r>
              <a:rPr lang="de-DE" sz="1400">
                <a:solidFill>
                  <a:schemeClr val="tx1"/>
                </a:solidFill>
                <a:latin typeface="Arial" charset="0"/>
                <a:cs typeface="Arial" charset="0"/>
              </a:rPr>
              <a:t>Bezirks-</a:t>
            </a:r>
          </a:p>
          <a:p>
            <a:pPr algn="ctr">
              <a:lnSpc>
                <a:spcPts val="1500"/>
              </a:lnSpc>
              <a:defRPr/>
            </a:pPr>
            <a:r>
              <a:rPr lang="de-DE" sz="1400">
                <a:solidFill>
                  <a:schemeClr val="tx1"/>
                </a:solidFill>
                <a:latin typeface="Arial" charset="0"/>
                <a:cs typeface="Arial" charset="0"/>
              </a:rPr>
              <a:t>leitung</a:t>
            </a:r>
          </a:p>
        </p:txBody>
      </p:sp>
      <p:sp>
        <p:nvSpPr>
          <p:cNvPr id="39975" name="Textfeld 43"/>
          <p:cNvSpPr txBox="1">
            <a:spLocks noChangeArrowheads="1"/>
          </p:cNvSpPr>
          <p:nvPr/>
        </p:nvSpPr>
        <p:spPr bwMode="auto">
          <a:xfrm>
            <a:off x="6102350" y="4081463"/>
            <a:ext cx="565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b="1"/>
              <a:t>Ost</a:t>
            </a:r>
          </a:p>
        </p:txBody>
      </p:sp>
      <p:sp>
        <p:nvSpPr>
          <p:cNvPr id="39976" name="Textfeld 44"/>
          <p:cNvSpPr txBox="1">
            <a:spLocks noChangeArrowheads="1"/>
          </p:cNvSpPr>
          <p:nvPr/>
        </p:nvSpPr>
        <p:spPr bwMode="auto">
          <a:xfrm>
            <a:off x="6102350" y="4686300"/>
            <a:ext cx="730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b="1"/>
              <a:t>West</a:t>
            </a:r>
          </a:p>
        </p:txBody>
      </p:sp>
      <p:sp>
        <p:nvSpPr>
          <p:cNvPr id="39977" name="Textfeld 45"/>
          <p:cNvSpPr txBox="1">
            <a:spLocks noChangeArrowheads="1"/>
          </p:cNvSpPr>
          <p:nvPr/>
        </p:nvSpPr>
        <p:spPr bwMode="auto">
          <a:xfrm>
            <a:off x="6102350" y="5300663"/>
            <a:ext cx="7175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b="1"/>
              <a:t>Nord</a:t>
            </a:r>
          </a:p>
        </p:txBody>
      </p:sp>
      <p:sp>
        <p:nvSpPr>
          <p:cNvPr id="39978" name="Textfeld 46"/>
          <p:cNvSpPr txBox="1">
            <a:spLocks noChangeArrowheads="1"/>
          </p:cNvSpPr>
          <p:nvPr/>
        </p:nvSpPr>
        <p:spPr bwMode="auto">
          <a:xfrm>
            <a:off x="6102350" y="5889625"/>
            <a:ext cx="615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b="1"/>
              <a:t>Süd</a:t>
            </a:r>
          </a:p>
        </p:txBody>
      </p:sp>
      <p:sp>
        <p:nvSpPr>
          <p:cNvPr id="39979" name="Textfeld 66"/>
          <p:cNvSpPr txBox="1">
            <a:spLocks noChangeArrowheads="1"/>
          </p:cNvSpPr>
          <p:nvPr/>
        </p:nvSpPr>
        <p:spPr bwMode="auto">
          <a:xfrm rot="-5400000">
            <a:off x="4763294" y="4901407"/>
            <a:ext cx="23558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b="1"/>
              <a:t>Gesundheitsbezirke</a:t>
            </a:r>
          </a:p>
        </p:txBody>
      </p:sp>
      <p:sp>
        <p:nvSpPr>
          <p:cNvPr id="3" name="Richtungspfeil 2"/>
          <p:cNvSpPr/>
          <p:nvPr/>
        </p:nvSpPr>
        <p:spPr>
          <a:xfrm>
            <a:off x="4281488" y="1798638"/>
            <a:ext cx="2089150" cy="1119187"/>
          </a:xfrm>
          <a:prstGeom prst="homePlate">
            <a:avLst>
              <a:gd name="adj" fmla="val 38889"/>
            </a:avLst>
          </a:prstGeom>
          <a:solidFill>
            <a:schemeClr val="bg1"/>
          </a:solidFill>
          <a:ln w="28575">
            <a:solidFill>
              <a:schemeClr val="tx2">
                <a:lumMod val="40000"/>
                <a:lumOff val="6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Ausrichtung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Budget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Controlling</a:t>
            </a:r>
          </a:p>
        </p:txBody>
      </p:sp>
      <p:sp>
        <p:nvSpPr>
          <p:cNvPr id="39981" name="Textfeld 66"/>
          <p:cNvSpPr txBox="1">
            <a:spLocks noChangeArrowheads="1"/>
          </p:cNvSpPr>
          <p:nvPr/>
        </p:nvSpPr>
        <p:spPr bwMode="auto">
          <a:xfrm rot="-5400000">
            <a:off x="3824288" y="4548187"/>
            <a:ext cx="3149600" cy="517525"/>
          </a:xfrm>
          <a:prstGeom prst="rect">
            <a:avLst/>
          </a:prstGeom>
          <a:solidFill>
            <a:srgbClr val="93D6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1400"/>
              <a:t>Landesweite Leistungen </a:t>
            </a:r>
          </a:p>
          <a:p>
            <a:r>
              <a:rPr lang="de-DE" sz="1400"/>
              <a:t>Medizinischer Bereich/Pflege-Bereich</a:t>
            </a:r>
          </a:p>
        </p:txBody>
      </p:sp>
      <p:sp>
        <p:nvSpPr>
          <p:cNvPr id="39982" name="Textfeld 66"/>
          <p:cNvSpPr txBox="1">
            <a:spLocks noChangeArrowheads="1"/>
          </p:cNvSpPr>
          <p:nvPr/>
        </p:nvSpPr>
        <p:spPr bwMode="auto">
          <a:xfrm rot="-5400000">
            <a:off x="9967913" y="4559300"/>
            <a:ext cx="3130550" cy="517525"/>
          </a:xfrm>
          <a:prstGeom prst="rect">
            <a:avLst/>
          </a:prstGeom>
          <a:solidFill>
            <a:srgbClr val="93D6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1400"/>
              <a:t>Landesweite Leistungen </a:t>
            </a:r>
          </a:p>
          <a:p>
            <a:r>
              <a:rPr lang="de-DE" sz="1400"/>
              <a:t>Verwaltung und Supportbereich</a:t>
            </a:r>
          </a:p>
        </p:txBody>
      </p:sp>
      <p:cxnSp>
        <p:nvCxnSpPr>
          <p:cNvPr id="39983" name="AutoShape 79"/>
          <p:cNvCxnSpPr>
            <a:cxnSpLocks noChangeShapeType="1"/>
            <a:endCxn id="39982" idx="3"/>
          </p:cNvCxnSpPr>
          <p:nvPr/>
        </p:nvCxnSpPr>
        <p:spPr bwMode="auto">
          <a:xfrm>
            <a:off x="9734550" y="2543175"/>
            <a:ext cx="1798638" cy="709613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sp>
        <p:nvSpPr>
          <p:cNvPr id="39984" name="Line 55"/>
          <p:cNvSpPr>
            <a:spLocks noChangeShapeType="1"/>
          </p:cNvSpPr>
          <p:nvPr/>
        </p:nvSpPr>
        <p:spPr bwMode="auto">
          <a:xfrm flipH="1">
            <a:off x="5424488" y="3038475"/>
            <a:ext cx="19145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5" name="Picture 16" descr="Landkarte_Lego_komp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55925" y="2706688"/>
            <a:ext cx="6302375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DE2B1E7-B139-4B0C-9A60-C8392D990563}" type="slidenum">
              <a:rPr lang="de-DE"/>
              <a:pPr>
                <a:defRPr/>
              </a:pPr>
              <a:t>18</a:t>
            </a:fld>
            <a:endParaRPr lang="de-DE"/>
          </a:p>
        </p:txBody>
      </p:sp>
      <p:sp>
        <p:nvSpPr>
          <p:cNvPr id="41987" name="Titel 1"/>
          <p:cNvSpPr>
            <a:spLocks noGrp="1"/>
          </p:cNvSpPr>
          <p:nvPr>
            <p:ph type="title"/>
          </p:nvPr>
        </p:nvSpPr>
        <p:spPr>
          <a:xfrm>
            <a:off x="1587500" y="361950"/>
            <a:ext cx="9766300" cy="944563"/>
          </a:xfrm>
        </p:spPr>
        <p:txBody>
          <a:bodyPr/>
          <a:lstStyle/>
          <a:p>
            <a:pPr eaLnBrk="1" hangingPunct="1"/>
            <a:r>
              <a:rPr lang="de-DE" b="1" smtClean="0">
                <a:latin typeface="Arial" charset="0"/>
                <a:cs typeface="Arial" charset="0"/>
              </a:rPr>
              <a:t>Die Steuerung der Gesundheitsversorgung in Südtirol</a:t>
            </a:r>
          </a:p>
        </p:txBody>
      </p:sp>
      <p:sp>
        <p:nvSpPr>
          <p:cNvPr id="41988" name="Inhaltsplatzhalter 2"/>
          <p:cNvSpPr txBox="1">
            <a:spLocks/>
          </p:cNvSpPr>
          <p:nvPr/>
        </p:nvSpPr>
        <p:spPr bwMode="auto">
          <a:xfrm>
            <a:off x="1587500" y="1639888"/>
            <a:ext cx="10029825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</a:pPr>
            <a:endParaRPr lang="de-DE" sz="2800"/>
          </a:p>
        </p:txBody>
      </p:sp>
      <p:sp>
        <p:nvSpPr>
          <p:cNvPr id="41989" name="Textfeld 4"/>
          <p:cNvSpPr txBox="1">
            <a:spLocks noChangeArrowheads="1"/>
          </p:cNvSpPr>
          <p:nvPr/>
        </p:nvSpPr>
        <p:spPr bwMode="auto">
          <a:xfrm>
            <a:off x="3049588" y="1630363"/>
            <a:ext cx="1581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2000" b="1"/>
              <a:t>Eigentümer</a:t>
            </a:r>
          </a:p>
        </p:txBody>
      </p:sp>
      <p:sp>
        <p:nvSpPr>
          <p:cNvPr id="41990" name="Textfeld 5"/>
          <p:cNvSpPr txBox="1">
            <a:spLocks noChangeArrowheads="1"/>
          </p:cNvSpPr>
          <p:nvPr/>
        </p:nvSpPr>
        <p:spPr bwMode="auto">
          <a:xfrm>
            <a:off x="7589838" y="1630363"/>
            <a:ext cx="201771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2000" b="1"/>
              <a:t>Sanitätsbetrieb</a:t>
            </a:r>
          </a:p>
        </p:txBody>
      </p:sp>
      <p:sp>
        <p:nvSpPr>
          <p:cNvPr id="7" name="Rechteck 6"/>
          <p:cNvSpPr/>
          <p:nvPr/>
        </p:nvSpPr>
        <p:spPr>
          <a:xfrm>
            <a:off x="2679700" y="2262188"/>
            <a:ext cx="2381250" cy="59848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b="1" dirty="0" err="1">
                <a:solidFill>
                  <a:schemeClr val="tx1"/>
                </a:solidFill>
              </a:rPr>
              <a:t>Governance</a:t>
            </a:r>
            <a:r>
              <a:rPr lang="de-DE" b="1" dirty="0">
                <a:solidFill>
                  <a:schemeClr val="tx1"/>
                </a:solidFill>
              </a:rPr>
              <a:t>-Struktur</a:t>
            </a:r>
          </a:p>
        </p:txBody>
      </p:sp>
      <p:sp>
        <p:nvSpPr>
          <p:cNvPr id="24" name="Rechteck 23"/>
          <p:cNvSpPr/>
          <p:nvPr/>
        </p:nvSpPr>
        <p:spPr>
          <a:xfrm>
            <a:off x="7778750" y="2262188"/>
            <a:ext cx="1722438" cy="503237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ts val="1700"/>
              </a:lnSpc>
              <a:defRPr/>
            </a:pPr>
            <a:r>
              <a:rPr lang="de-DE" b="1">
                <a:solidFill>
                  <a:schemeClr val="tx1"/>
                </a:solidFill>
                <a:latin typeface="Arial" charset="0"/>
                <a:cs typeface="Arial" charset="0"/>
              </a:rPr>
              <a:t>Geschäfts-</a:t>
            </a:r>
          </a:p>
          <a:p>
            <a:pPr algn="ctr">
              <a:lnSpc>
                <a:spcPts val="1700"/>
              </a:lnSpc>
              <a:defRPr/>
            </a:pPr>
            <a:r>
              <a:rPr lang="de-DE" b="1">
                <a:solidFill>
                  <a:schemeClr val="tx1"/>
                </a:solidFill>
                <a:latin typeface="Arial" charset="0"/>
                <a:cs typeface="Arial" charset="0"/>
              </a:rPr>
              <a:t>führung</a:t>
            </a:r>
          </a:p>
        </p:txBody>
      </p:sp>
      <p:sp>
        <p:nvSpPr>
          <p:cNvPr id="3" name="Richtungspfeil 2"/>
          <p:cNvSpPr/>
          <p:nvPr/>
        </p:nvSpPr>
        <p:spPr>
          <a:xfrm>
            <a:off x="5310188" y="1741488"/>
            <a:ext cx="2089150" cy="1119187"/>
          </a:xfrm>
          <a:prstGeom prst="homePlate">
            <a:avLst>
              <a:gd name="adj" fmla="val 38889"/>
            </a:avLst>
          </a:prstGeom>
          <a:solidFill>
            <a:schemeClr val="bg1"/>
          </a:solidFill>
          <a:ln w="28575">
            <a:solidFill>
              <a:schemeClr val="tx2">
                <a:lumMod val="40000"/>
                <a:lumOff val="6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Ausrichtung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Budget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Controlling</a:t>
            </a:r>
          </a:p>
        </p:txBody>
      </p:sp>
      <p:sp>
        <p:nvSpPr>
          <p:cNvPr id="41994" name="Rectangle 54"/>
          <p:cNvSpPr>
            <a:spLocks noChangeArrowheads="1"/>
          </p:cNvSpPr>
          <p:nvPr/>
        </p:nvSpPr>
        <p:spPr bwMode="auto">
          <a:xfrm>
            <a:off x="2181225" y="1409700"/>
            <a:ext cx="7877175" cy="50482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ichtungspfeil 25"/>
          <p:cNvSpPr/>
          <p:nvPr/>
        </p:nvSpPr>
        <p:spPr>
          <a:xfrm>
            <a:off x="2978150" y="1809750"/>
            <a:ext cx="2252663" cy="571500"/>
          </a:xfrm>
          <a:prstGeom prst="homePlate">
            <a:avLst/>
          </a:prstGeom>
          <a:noFill/>
          <a:ln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Planung </a:t>
            </a:r>
          </a:p>
        </p:txBody>
      </p:sp>
      <p:sp>
        <p:nvSpPr>
          <p:cNvPr id="28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48B9CAAE-318C-4BDD-84B2-C8658775E7F4}" type="slidenum">
              <a:rPr lang="de-DE"/>
              <a:pPr>
                <a:defRPr/>
              </a:pPr>
              <a:t>19</a:t>
            </a:fld>
            <a:endParaRPr lang="de-DE"/>
          </a:p>
        </p:txBody>
      </p:sp>
      <p:sp>
        <p:nvSpPr>
          <p:cNvPr id="43011" name="Titel 1"/>
          <p:cNvSpPr>
            <a:spLocks noGrp="1"/>
          </p:cNvSpPr>
          <p:nvPr>
            <p:ph type="title"/>
          </p:nvPr>
        </p:nvSpPr>
        <p:spPr>
          <a:xfrm>
            <a:off x="1587500" y="361950"/>
            <a:ext cx="9766300" cy="944563"/>
          </a:xfrm>
        </p:spPr>
        <p:txBody>
          <a:bodyPr/>
          <a:lstStyle/>
          <a:p>
            <a:pPr eaLnBrk="1" hangingPunct="1"/>
            <a:r>
              <a:rPr lang="de-DE" b="1" smtClean="0">
                <a:latin typeface="Arial" charset="0"/>
                <a:cs typeface="Arial" charset="0"/>
              </a:rPr>
              <a:t>Entwicklungs-Fahrplan</a:t>
            </a:r>
          </a:p>
        </p:txBody>
      </p:sp>
      <p:cxnSp>
        <p:nvCxnSpPr>
          <p:cNvPr id="4" name="Gerader Verbinder 3"/>
          <p:cNvCxnSpPr/>
          <p:nvPr/>
        </p:nvCxnSpPr>
        <p:spPr>
          <a:xfrm>
            <a:off x="1882775" y="1155700"/>
            <a:ext cx="0" cy="5130800"/>
          </a:xfrm>
          <a:prstGeom prst="line">
            <a:avLst/>
          </a:prstGeom>
          <a:ln w="28575">
            <a:solidFill>
              <a:schemeClr val="bg1">
                <a:lumMod val="65000"/>
              </a:schemeClr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Gerader Verbinder 4"/>
          <p:cNvCxnSpPr/>
          <p:nvPr/>
        </p:nvCxnSpPr>
        <p:spPr>
          <a:xfrm flipH="1">
            <a:off x="1882775" y="6273800"/>
            <a:ext cx="9575800" cy="0"/>
          </a:xfrm>
          <a:prstGeom prst="line">
            <a:avLst/>
          </a:prstGeom>
          <a:ln w="28575">
            <a:solidFill>
              <a:schemeClr val="bg1">
                <a:lumMod val="65000"/>
              </a:schemeClr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014" name="Textfeld 7"/>
          <p:cNvSpPr txBox="1">
            <a:spLocks noChangeArrowheads="1"/>
          </p:cNvSpPr>
          <p:nvPr/>
        </p:nvSpPr>
        <p:spPr bwMode="auto">
          <a:xfrm>
            <a:off x="2203450" y="6115050"/>
            <a:ext cx="581025" cy="3079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1400"/>
              <a:t>2014</a:t>
            </a:r>
          </a:p>
        </p:txBody>
      </p:sp>
      <p:sp>
        <p:nvSpPr>
          <p:cNvPr id="43015" name="Textfeld 9"/>
          <p:cNvSpPr txBox="1">
            <a:spLocks noChangeArrowheads="1"/>
          </p:cNvSpPr>
          <p:nvPr/>
        </p:nvSpPr>
        <p:spPr bwMode="auto">
          <a:xfrm>
            <a:off x="3549650" y="6115050"/>
            <a:ext cx="582613" cy="3079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1400"/>
              <a:t>2015</a:t>
            </a:r>
          </a:p>
        </p:txBody>
      </p:sp>
      <p:sp>
        <p:nvSpPr>
          <p:cNvPr id="43016" name="Textfeld 10"/>
          <p:cNvSpPr txBox="1">
            <a:spLocks noChangeArrowheads="1"/>
          </p:cNvSpPr>
          <p:nvPr/>
        </p:nvSpPr>
        <p:spPr bwMode="auto">
          <a:xfrm>
            <a:off x="4895850" y="6115050"/>
            <a:ext cx="631825" cy="3079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1400"/>
              <a:t>2016 </a:t>
            </a:r>
          </a:p>
        </p:txBody>
      </p:sp>
      <p:sp>
        <p:nvSpPr>
          <p:cNvPr id="43017" name="Textfeld 12"/>
          <p:cNvSpPr txBox="1">
            <a:spLocks noChangeArrowheads="1"/>
          </p:cNvSpPr>
          <p:nvPr/>
        </p:nvSpPr>
        <p:spPr bwMode="auto">
          <a:xfrm>
            <a:off x="6292850" y="6115050"/>
            <a:ext cx="631825" cy="3079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1400"/>
              <a:t>2017 </a:t>
            </a:r>
          </a:p>
        </p:txBody>
      </p:sp>
      <p:sp>
        <p:nvSpPr>
          <p:cNvPr id="43018" name="Textfeld 13"/>
          <p:cNvSpPr txBox="1">
            <a:spLocks noChangeArrowheads="1"/>
          </p:cNvSpPr>
          <p:nvPr/>
        </p:nvSpPr>
        <p:spPr bwMode="auto">
          <a:xfrm>
            <a:off x="7688263" y="6115050"/>
            <a:ext cx="631825" cy="3079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1400"/>
              <a:t>2018 </a:t>
            </a:r>
          </a:p>
        </p:txBody>
      </p:sp>
      <p:sp>
        <p:nvSpPr>
          <p:cNvPr id="43019" name="Textfeld 14"/>
          <p:cNvSpPr txBox="1">
            <a:spLocks noChangeArrowheads="1"/>
          </p:cNvSpPr>
          <p:nvPr/>
        </p:nvSpPr>
        <p:spPr bwMode="auto">
          <a:xfrm>
            <a:off x="9085263" y="6115050"/>
            <a:ext cx="631825" cy="3079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1400"/>
              <a:t>2019 </a:t>
            </a:r>
          </a:p>
        </p:txBody>
      </p:sp>
      <p:sp>
        <p:nvSpPr>
          <p:cNvPr id="43020" name="Textfeld 15"/>
          <p:cNvSpPr txBox="1">
            <a:spLocks noChangeArrowheads="1"/>
          </p:cNvSpPr>
          <p:nvPr/>
        </p:nvSpPr>
        <p:spPr bwMode="auto">
          <a:xfrm>
            <a:off x="10480675" y="6115050"/>
            <a:ext cx="631825" cy="3079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1400"/>
              <a:t>2020 </a:t>
            </a:r>
          </a:p>
        </p:txBody>
      </p:sp>
      <p:grpSp>
        <p:nvGrpSpPr>
          <p:cNvPr id="43021" name="Group 26"/>
          <p:cNvGrpSpPr>
            <a:grpSpLocks/>
          </p:cNvGrpSpPr>
          <p:nvPr/>
        </p:nvGrpSpPr>
        <p:grpSpPr bwMode="auto">
          <a:xfrm>
            <a:off x="2001838" y="4972050"/>
            <a:ext cx="735012" cy="673100"/>
            <a:chOff x="1417" y="3144"/>
            <a:chExt cx="463" cy="424"/>
          </a:xfrm>
        </p:grpSpPr>
        <p:sp>
          <p:nvSpPr>
            <p:cNvPr id="18" name="Ellipse 17"/>
            <p:cNvSpPr/>
            <p:nvPr/>
          </p:nvSpPr>
          <p:spPr>
            <a:xfrm>
              <a:off x="1476" y="3200"/>
              <a:ext cx="212" cy="176"/>
            </a:xfrm>
            <a:prstGeom prst="ellipse">
              <a:avLst/>
            </a:prstGeom>
            <a:solidFill>
              <a:schemeClr val="tx2">
                <a:lumMod val="40000"/>
                <a:lumOff val="60000"/>
              </a:schemeClr>
            </a:solidFill>
            <a:ln cmpd="sng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/>
            </a:p>
          </p:txBody>
        </p:sp>
        <p:sp>
          <p:nvSpPr>
            <p:cNvPr id="19" name="Ellipse 18"/>
            <p:cNvSpPr/>
            <p:nvPr/>
          </p:nvSpPr>
          <p:spPr>
            <a:xfrm>
              <a:off x="1572" y="3296"/>
              <a:ext cx="212" cy="176"/>
            </a:xfrm>
            <a:prstGeom prst="ellipse">
              <a:avLst/>
            </a:prstGeom>
            <a:solidFill>
              <a:schemeClr val="tx2">
                <a:lumMod val="40000"/>
                <a:lumOff val="60000"/>
              </a:schemeClr>
            </a:solidFill>
            <a:ln cmpd="sng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/>
            </a:p>
          </p:txBody>
        </p:sp>
        <p:sp>
          <p:nvSpPr>
            <p:cNvPr id="20" name="Ellipse 19"/>
            <p:cNvSpPr/>
            <p:nvPr/>
          </p:nvSpPr>
          <p:spPr>
            <a:xfrm>
              <a:off x="1668" y="3392"/>
              <a:ext cx="212" cy="176"/>
            </a:xfrm>
            <a:prstGeom prst="ellipse">
              <a:avLst/>
            </a:prstGeom>
            <a:solidFill>
              <a:schemeClr val="tx2">
                <a:lumMod val="40000"/>
                <a:lumOff val="60000"/>
              </a:schemeClr>
            </a:solidFill>
            <a:ln cmpd="sng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/>
            </a:p>
          </p:txBody>
        </p:sp>
        <p:sp>
          <p:nvSpPr>
            <p:cNvPr id="21" name="Ellipse 20"/>
            <p:cNvSpPr/>
            <p:nvPr/>
          </p:nvSpPr>
          <p:spPr>
            <a:xfrm>
              <a:off x="1417" y="3335"/>
              <a:ext cx="213" cy="176"/>
            </a:xfrm>
            <a:prstGeom prst="ellipse">
              <a:avLst/>
            </a:prstGeom>
            <a:solidFill>
              <a:schemeClr val="tx2">
                <a:lumMod val="40000"/>
                <a:lumOff val="60000"/>
              </a:schemeClr>
            </a:solidFill>
            <a:ln cmpd="sng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/>
            </a:p>
          </p:txBody>
        </p:sp>
        <p:sp>
          <p:nvSpPr>
            <p:cNvPr id="22" name="Ellipse 21"/>
            <p:cNvSpPr/>
            <p:nvPr/>
          </p:nvSpPr>
          <p:spPr>
            <a:xfrm>
              <a:off x="1652" y="3144"/>
              <a:ext cx="212" cy="176"/>
            </a:xfrm>
            <a:prstGeom prst="ellipse">
              <a:avLst/>
            </a:prstGeom>
            <a:solidFill>
              <a:schemeClr val="tx2">
                <a:lumMod val="40000"/>
                <a:lumOff val="60000"/>
              </a:schemeClr>
            </a:solidFill>
            <a:ln cmpd="sng"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/>
            </a:p>
          </p:txBody>
        </p:sp>
      </p:grpSp>
      <p:sp>
        <p:nvSpPr>
          <p:cNvPr id="43022" name="Textfeld 22"/>
          <p:cNvSpPr txBox="1">
            <a:spLocks noChangeArrowheads="1"/>
          </p:cNvSpPr>
          <p:nvPr/>
        </p:nvSpPr>
        <p:spPr bwMode="auto">
          <a:xfrm>
            <a:off x="1838325" y="5659438"/>
            <a:ext cx="14160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ts val="1700"/>
              </a:lnSpc>
            </a:pPr>
            <a:r>
              <a:rPr lang="de-DE" sz="1600" b="1"/>
              <a:t>Tour durch die Bezirke</a:t>
            </a:r>
          </a:p>
        </p:txBody>
      </p:sp>
      <p:sp>
        <p:nvSpPr>
          <p:cNvPr id="24" name="Raute 23"/>
          <p:cNvSpPr/>
          <p:nvPr/>
        </p:nvSpPr>
        <p:spPr>
          <a:xfrm>
            <a:off x="2790825" y="3932238"/>
            <a:ext cx="508000" cy="455612"/>
          </a:xfrm>
          <a:prstGeom prst="diamond">
            <a:avLst/>
          </a:prstGeom>
          <a:solidFill>
            <a:schemeClr val="tx2">
              <a:lumMod val="40000"/>
              <a:lumOff val="60000"/>
            </a:schemeClr>
          </a:solidFill>
          <a:ln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/>
          </a:p>
        </p:txBody>
      </p:sp>
      <p:sp>
        <p:nvSpPr>
          <p:cNvPr id="43024" name="Textfeld 24"/>
          <p:cNvSpPr txBox="1">
            <a:spLocks noChangeArrowheads="1"/>
          </p:cNvSpPr>
          <p:nvPr/>
        </p:nvSpPr>
        <p:spPr bwMode="auto">
          <a:xfrm>
            <a:off x="1524000" y="4378325"/>
            <a:ext cx="33305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ts val="1700"/>
              </a:lnSpc>
            </a:pPr>
            <a:r>
              <a:rPr lang="de-DE" sz="1600" b="1"/>
              <a:t>Änderung Landesgesetz, Landesgesundheitsplan</a:t>
            </a:r>
          </a:p>
        </p:txBody>
      </p:sp>
      <p:sp>
        <p:nvSpPr>
          <p:cNvPr id="2" name="Richtungspfeil 25"/>
          <p:cNvSpPr/>
          <p:nvPr/>
        </p:nvSpPr>
        <p:spPr>
          <a:xfrm>
            <a:off x="3000375" y="2879725"/>
            <a:ext cx="2252663" cy="571500"/>
          </a:xfrm>
          <a:prstGeom prst="homePlate">
            <a:avLst/>
          </a:prstGeom>
          <a:noFill/>
          <a:ln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Planung </a:t>
            </a:r>
          </a:p>
        </p:txBody>
      </p:sp>
      <p:sp>
        <p:nvSpPr>
          <p:cNvPr id="27" name="Richtungspfeil 26"/>
          <p:cNvSpPr/>
          <p:nvPr/>
        </p:nvSpPr>
        <p:spPr>
          <a:xfrm>
            <a:off x="4543425" y="2879725"/>
            <a:ext cx="2073275" cy="571500"/>
          </a:xfrm>
          <a:prstGeom prst="homePlate">
            <a:avLst/>
          </a:prstGeom>
          <a:solidFill>
            <a:schemeClr val="tx2">
              <a:lumMod val="40000"/>
              <a:lumOff val="60000"/>
            </a:schemeClr>
          </a:solidFill>
          <a:ln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Umsetzung</a:t>
            </a:r>
          </a:p>
        </p:txBody>
      </p:sp>
      <p:sp>
        <p:nvSpPr>
          <p:cNvPr id="43027" name="Textfeld 27"/>
          <p:cNvSpPr txBox="1">
            <a:spLocks noChangeArrowheads="1"/>
          </p:cNvSpPr>
          <p:nvPr/>
        </p:nvSpPr>
        <p:spPr bwMode="auto">
          <a:xfrm>
            <a:off x="3035300" y="3516313"/>
            <a:ext cx="2981325" cy="309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ts val="1700"/>
              </a:lnSpc>
            </a:pPr>
            <a:r>
              <a:rPr lang="de-DE" sz="1600" b="1"/>
              <a:t>Organisation</a:t>
            </a:r>
          </a:p>
        </p:txBody>
      </p:sp>
      <p:sp>
        <p:nvSpPr>
          <p:cNvPr id="29" name="Richtungspfeil 28"/>
          <p:cNvSpPr/>
          <p:nvPr/>
        </p:nvSpPr>
        <p:spPr>
          <a:xfrm>
            <a:off x="3886200" y="1806575"/>
            <a:ext cx="6870700" cy="571500"/>
          </a:xfrm>
          <a:prstGeom prst="homePlate">
            <a:avLst/>
          </a:prstGeom>
          <a:solidFill>
            <a:schemeClr val="tx2">
              <a:lumMod val="40000"/>
              <a:lumOff val="60000"/>
            </a:schemeClr>
          </a:solidFill>
          <a:ln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Umsetzung</a:t>
            </a:r>
          </a:p>
        </p:txBody>
      </p:sp>
      <p:sp>
        <p:nvSpPr>
          <p:cNvPr id="43029" name="Textfeld 29"/>
          <p:cNvSpPr txBox="1">
            <a:spLocks noChangeArrowheads="1"/>
          </p:cNvSpPr>
          <p:nvPr/>
        </p:nvSpPr>
        <p:spPr bwMode="auto">
          <a:xfrm>
            <a:off x="6372225" y="2443163"/>
            <a:ext cx="3400425" cy="309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ts val="1700"/>
              </a:lnSpc>
            </a:pPr>
            <a:r>
              <a:rPr lang="de-DE" sz="1600" b="1"/>
              <a:t>Kosten- und Effizienzprogramm</a:t>
            </a:r>
          </a:p>
        </p:txBody>
      </p:sp>
      <p:sp>
        <p:nvSpPr>
          <p:cNvPr id="3" name="Richtungspfeil 25"/>
          <p:cNvSpPr/>
          <p:nvPr/>
        </p:nvSpPr>
        <p:spPr>
          <a:xfrm>
            <a:off x="3000375" y="2879725"/>
            <a:ext cx="2252663" cy="571500"/>
          </a:xfrm>
          <a:prstGeom prst="homePlate">
            <a:avLst/>
          </a:prstGeom>
          <a:noFill/>
          <a:ln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Planung </a:t>
            </a:r>
          </a:p>
        </p:txBody>
      </p:sp>
      <p:sp>
        <p:nvSpPr>
          <p:cNvPr id="6" name="Richtungspfeil 26"/>
          <p:cNvSpPr/>
          <p:nvPr/>
        </p:nvSpPr>
        <p:spPr>
          <a:xfrm>
            <a:off x="4543425" y="2879725"/>
            <a:ext cx="2073275" cy="571500"/>
          </a:xfrm>
          <a:prstGeom prst="homePlate">
            <a:avLst/>
          </a:prstGeom>
          <a:solidFill>
            <a:schemeClr val="tx2">
              <a:lumMod val="40000"/>
              <a:lumOff val="60000"/>
            </a:schemeClr>
          </a:solidFill>
          <a:ln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Umsetzung</a:t>
            </a:r>
          </a:p>
        </p:txBody>
      </p:sp>
      <p:sp>
        <p:nvSpPr>
          <p:cNvPr id="43032" name="Textfeld 27"/>
          <p:cNvSpPr txBox="1">
            <a:spLocks noChangeArrowheads="1"/>
          </p:cNvSpPr>
          <p:nvPr/>
        </p:nvSpPr>
        <p:spPr bwMode="auto">
          <a:xfrm>
            <a:off x="3035300" y="3516313"/>
            <a:ext cx="2981325" cy="309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ts val="1700"/>
              </a:lnSpc>
            </a:pPr>
            <a:r>
              <a:rPr lang="de-DE" sz="1600" b="1"/>
              <a:t>Organisation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F7B3B21-8739-44C9-99D9-C39AEFD7F331}" type="slidenum">
              <a:rPr lang="de-DE"/>
              <a:pPr>
                <a:defRPr/>
              </a:pPr>
              <a:t>2</a:t>
            </a:fld>
            <a:endParaRPr lang="de-DE"/>
          </a:p>
        </p:txBody>
      </p:sp>
      <p:sp>
        <p:nvSpPr>
          <p:cNvPr id="7" name="Richtungspfeil 6"/>
          <p:cNvSpPr/>
          <p:nvPr/>
        </p:nvSpPr>
        <p:spPr>
          <a:xfrm>
            <a:off x="6257925" y="3505200"/>
            <a:ext cx="546100" cy="2730500"/>
          </a:xfrm>
          <a:prstGeom prst="homePlate">
            <a:avLst>
              <a:gd name="adj" fmla="val 95375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/>
          </a:p>
        </p:txBody>
      </p:sp>
      <p:sp>
        <p:nvSpPr>
          <p:cNvPr id="6147" name="Titel 1"/>
          <p:cNvSpPr>
            <a:spLocks noGrp="1"/>
          </p:cNvSpPr>
          <p:nvPr>
            <p:ph type="title"/>
          </p:nvPr>
        </p:nvSpPr>
        <p:spPr>
          <a:xfrm>
            <a:off x="1587500" y="365125"/>
            <a:ext cx="10163175" cy="944563"/>
          </a:xfrm>
        </p:spPr>
        <p:txBody>
          <a:bodyPr/>
          <a:lstStyle/>
          <a:p>
            <a:pPr eaLnBrk="1" hangingPunct="1"/>
            <a:r>
              <a:rPr lang="de-DE" b="1" smtClean="0">
                <a:latin typeface="Arial" charset="0"/>
                <a:cs typeface="Arial" charset="0"/>
              </a:rPr>
              <a:t>Die Frage: Sicherstellung der Versorgungsqualität</a:t>
            </a:r>
          </a:p>
        </p:txBody>
      </p:sp>
      <p:sp>
        <p:nvSpPr>
          <p:cNvPr id="6148" name="Inhaltsplatzhalter 2"/>
          <p:cNvSpPr>
            <a:spLocks noGrp="1"/>
          </p:cNvSpPr>
          <p:nvPr>
            <p:ph idx="1"/>
          </p:nvPr>
        </p:nvSpPr>
        <p:spPr>
          <a:xfrm>
            <a:off x="2257425" y="3675063"/>
            <a:ext cx="4240213" cy="2105025"/>
          </a:xfrm>
        </p:spPr>
        <p:txBody>
          <a:bodyPr lIns="180000" rIns="144000"/>
          <a:lstStyle/>
          <a:p>
            <a:pPr marL="533400" indent="-533400" eaLnBrk="1" hangingPunct="1"/>
            <a:endParaRPr lang="de-DE" sz="2000" smtClean="0">
              <a:latin typeface="Arial" charset="0"/>
              <a:cs typeface="Arial" charset="0"/>
            </a:endParaRPr>
          </a:p>
          <a:p>
            <a:pPr marL="533400" indent="-533400" eaLnBrk="1" hangingPunct="1">
              <a:lnSpc>
                <a:spcPct val="100000"/>
              </a:lnSpc>
              <a:spcBef>
                <a:spcPct val="0"/>
              </a:spcBef>
              <a:spcAft>
                <a:spcPts val="1800"/>
              </a:spcAft>
              <a:buFont typeface="Calibri Light" pitchFamily="34" charset="0"/>
              <a:buAutoNum type="arabicPeriod"/>
            </a:pPr>
            <a:r>
              <a:rPr lang="de-DE" sz="2000" smtClean="0">
                <a:latin typeface="Arial" charset="0"/>
                <a:cs typeface="Arial" charset="0"/>
              </a:rPr>
              <a:t>Alternde Bevölkerung</a:t>
            </a:r>
          </a:p>
          <a:p>
            <a:pPr marL="533400" indent="-533400" eaLnBrk="1" hangingPunct="1">
              <a:lnSpc>
                <a:spcPct val="100000"/>
              </a:lnSpc>
              <a:spcBef>
                <a:spcPct val="0"/>
              </a:spcBef>
              <a:spcAft>
                <a:spcPts val="2400"/>
              </a:spcAft>
              <a:buFont typeface="Calibri Light" pitchFamily="34" charset="0"/>
              <a:buAutoNum type="arabicPeriod"/>
            </a:pPr>
            <a:r>
              <a:rPr lang="de-DE" sz="2000" smtClean="0">
                <a:latin typeface="Arial" charset="0"/>
                <a:cs typeface="Arial" charset="0"/>
              </a:rPr>
              <a:t>Geänderte Erwartungen</a:t>
            </a:r>
          </a:p>
          <a:p>
            <a:pPr marL="533400" indent="-533400" eaLnBrk="1" hangingPunct="1">
              <a:spcBef>
                <a:spcPct val="0"/>
              </a:spcBef>
              <a:spcAft>
                <a:spcPts val="2400"/>
              </a:spcAft>
              <a:buFont typeface="Calibri Light" pitchFamily="34" charset="0"/>
              <a:buAutoNum type="arabicPeriod"/>
            </a:pPr>
            <a:r>
              <a:rPr lang="de-DE" sz="2000" smtClean="0">
                <a:latin typeface="Arial" charset="0"/>
                <a:cs typeface="Arial" charset="0"/>
              </a:rPr>
              <a:t>Fachärzte-Mangel</a:t>
            </a:r>
          </a:p>
          <a:p>
            <a:pPr marL="533400" indent="-533400" eaLnBrk="1" hangingPunct="1">
              <a:spcBef>
                <a:spcPct val="0"/>
              </a:spcBef>
              <a:spcAft>
                <a:spcPts val="2400"/>
              </a:spcAft>
              <a:buFont typeface="Calibri Light" pitchFamily="34" charset="0"/>
              <a:buAutoNum type="arabicPeriod"/>
            </a:pPr>
            <a:r>
              <a:rPr lang="de-DE" sz="2000" smtClean="0">
                <a:latin typeface="Arial" charset="0"/>
                <a:cs typeface="Arial" charset="0"/>
              </a:rPr>
              <a:t>Geänderte rechtliche Rahmenbedingungen</a:t>
            </a:r>
          </a:p>
          <a:p>
            <a:pPr marL="533400" indent="-533400" eaLnBrk="1" hangingPunct="1">
              <a:spcBef>
                <a:spcPct val="0"/>
              </a:spcBef>
              <a:spcAft>
                <a:spcPts val="2400"/>
              </a:spcAft>
              <a:buFont typeface="Calibri Light" pitchFamily="34" charset="0"/>
              <a:buAutoNum type="arabicPeriod"/>
            </a:pPr>
            <a:endParaRPr lang="de-DE" sz="2000" smtClean="0">
              <a:latin typeface="Arial" charset="0"/>
              <a:cs typeface="Arial" charset="0"/>
            </a:endParaRPr>
          </a:p>
        </p:txBody>
      </p:sp>
      <p:sp>
        <p:nvSpPr>
          <p:cNvPr id="6149" name="Inhaltsplatzhalter 2"/>
          <p:cNvSpPr txBox="1">
            <a:spLocks/>
          </p:cNvSpPr>
          <p:nvPr/>
        </p:nvSpPr>
        <p:spPr bwMode="auto">
          <a:xfrm>
            <a:off x="6564313" y="3871913"/>
            <a:ext cx="4695825" cy="210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rIns="144000" anchor="ctr"/>
          <a:lstStyle/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</a:pPr>
            <a:endParaRPr lang="de-DE" sz="2000" b="1"/>
          </a:p>
          <a:p>
            <a:pPr marL="228600" indent="-228600">
              <a:lnSpc>
                <a:spcPts val="2600"/>
              </a:lnSpc>
              <a:buFont typeface="Arial" charset="0"/>
              <a:buNone/>
            </a:pPr>
            <a:r>
              <a:rPr lang="de-DE" sz="2000" b="1"/>
              <a:t>	Wie können wir vor diesem Hintergrund Versorgungsqualität </a:t>
            </a:r>
          </a:p>
          <a:p>
            <a:pPr marL="228600" indent="-228600">
              <a:lnSpc>
                <a:spcPts val="2600"/>
              </a:lnSpc>
              <a:buFont typeface="Arial" charset="0"/>
              <a:buNone/>
            </a:pPr>
            <a:r>
              <a:rPr lang="de-DE" sz="2000" b="1"/>
              <a:t>	in Zukunft sicherstellen?</a:t>
            </a:r>
          </a:p>
          <a:p>
            <a:pPr marL="228600" indent="-228600">
              <a:lnSpc>
                <a:spcPts val="3100"/>
              </a:lnSpc>
              <a:buFont typeface="Arial" charset="0"/>
              <a:buChar char="•"/>
            </a:pPr>
            <a:endParaRPr lang="de-DE" sz="2000" b="1"/>
          </a:p>
        </p:txBody>
      </p:sp>
      <p:sp>
        <p:nvSpPr>
          <p:cNvPr id="6150" name="Inhaltsplatzhalter 2"/>
          <p:cNvSpPr txBox="1">
            <a:spLocks/>
          </p:cNvSpPr>
          <p:nvPr/>
        </p:nvSpPr>
        <p:spPr bwMode="auto">
          <a:xfrm>
            <a:off x="1433513" y="2001838"/>
            <a:ext cx="9456737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rIns="144000" anchor="ctr"/>
          <a:lstStyle/>
          <a:p>
            <a:pPr algn="ctr">
              <a:lnSpc>
                <a:spcPts val="3100"/>
              </a:lnSpc>
              <a:buFont typeface="Arial" charset="0"/>
              <a:buNone/>
            </a:pPr>
            <a:r>
              <a:rPr lang="de-DE" sz="2000" b="1"/>
              <a:t>Status:</a:t>
            </a:r>
          </a:p>
          <a:p>
            <a:pPr algn="ctr">
              <a:lnSpc>
                <a:spcPts val="3100"/>
              </a:lnSpc>
              <a:buFont typeface="Arial" charset="0"/>
              <a:buNone/>
            </a:pPr>
            <a:r>
              <a:rPr lang="de-DE" sz="2000" b="1"/>
              <a:t>Hohe Qualität der Gesundheitsdienstleistungen</a:t>
            </a:r>
          </a:p>
        </p:txBody>
      </p:sp>
      <p:sp>
        <p:nvSpPr>
          <p:cNvPr id="6151" name="Inhaltsplatzhalter 2"/>
          <p:cNvSpPr txBox="1">
            <a:spLocks/>
          </p:cNvSpPr>
          <p:nvPr/>
        </p:nvSpPr>
        <p:spPr bwMode="auto">
          <a:xfrm>
            <a:off x="2517775" y="3346450"/>
            <a:ext cx="421005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rIns="144000" anchor="ctr"/>
          <a:lstStyle/>
          <a:p>
            <a:pPr>
              <a:lnSpc>
                <a:spcPts val="3100"/>
              </a:lnSpc>
              <a:buFont typeface="Arial" charset="0"/>
              <a:buNone/>
            </a:pPr>
            <a:r>
              <a:rPr lang="de-DE" sz="2000" b="1"/>
              <a:t>Herausforderungen</a:t>
            </a:r>
          </a:p>
        </p:txBody>
      </p:sp>
      <p:cxnSp>
        <p:nvCxnSpPr>
          <p:cNvPr id="13" name="Gerader Verbinder 12"/>
          <p:cNvCxnSpPr/>
          <p:nvPr/>
        </p:nvCxnSpPr>
        <p:spPr>
          <a:xfrm flipH="1">
            <a:off x="1954213" y="3016250"/>
            <a:ext cx="9144000" cy="0"/>
          </a:xfrm>
          <a:prstGeom prst="line">
            <a:avLst/>
          </a:prstGeom>
          <a:ln w="38100">
            <a:solidFill>
              <a:schemeClr val="tx2">
                <a:lumMod val="20000"/>
                <a:lumOff val="8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20DEDD88-E58D-441D-B7A8-CBF3741C7AE5}" type="slidenum">
              <a:rPr lang="de-DE"/>
              <a:pPr>
                <a:defRPr/>
              </a:pPr>
              <a:t>20</a:t>
            </a:fld>
            <a:endParaRPr lang="de-DE"/>
          </a:p>
        </p:txBody>
      </p:sp>
      <p:sp>
        <p:nvSpPr>
          <p:cNvPr id="44034" name="Textfeld 2"/>
          <p:cNvSpPr txBox="1">
            <a:spLocks noChangeArrowheads="1"/>
          </p:cNvSpPr>
          <p:nvPr/>
        </p:nvSpPr>
        <p:spPr bwMode="auto">
          <a:xfrm>
            <a:off x="3149600" y="1306513"/>
            <a:ext cx="84867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/>
              <a:t>Tour Alto Adige</a:t>
            </a:r>
          </a:p>
        </p:txBody>
      </p:sp>
      <p:sp>
        <p:nvSpPr>
          <p:cNvPr id="44035" name="Textfeld 3"/>
          <p:cNvSpPr txBox="1">
            <a:spLocks noChangeArrowheads="1"/>
          </p:cNvSpPr>
          <p:nvPr/>
        </p:nvSpPr>
        <p:spPr bwMode="auto">
          <a:xfrm>
            <a:off x="3149600" y="2454275"/>
            <a:ext cx="84867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/>
              <a:t>Consolidamento di input e sviluppo del piano progettuale ed organizzativo per il concetto e la sua implementazione</a:t>
            </a:r>
          </a:p>
        </p:txBody>
      </p:sp>
      <p:sp>
        <p:nvSpPr>
          <p:cNvPr id="44036" name="Textfeld 4"/>
          <p:cNvSpPr txBox="1">
            <a:spLocks noChangeArrowheads="1"/>
          </p:cNvSpPr>
          <p:nvPr/>
        </p:nvSpPr>
        <p:spPr bwMode="auto">
          <a:xfrm>
            <a:off x="3149600" y="3413125"/>
            <a:ext cx="84867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buFont typeface="Arial" charset="0"/>
              <a:buNone/>
            </a:pPr>
            <a:r>
              <a:rPr lang="de-DE"/>
              <a:t>Costituzione gruppi di lavoro su tematiche precise</a:t>
            </a:r>
          </a:p>
          <a:p>
            <a:pPr marL="285750" indent="-285750">
              <a:buFont typeface="Arial" charset="0"/>
              <a:buNone/>
            </a:pPr>
            <a:r>
              <a:rPr lang="de-DE"/>
              <a:t>Inizio programma di efficienza e riduzione dei costi</a:t>
            </a:r>
          </a:p>
        </p:txBody>
      </p:sp>
      <p:sp>
        <p:nvSpPr>
          <p:cNvPr id="44037" name="Textfeld 5"/>
          <p:cNvSpPr txBox="1">
            <a:spLocks noChangeArrowheads="1"/>
          </p:cNvSpPr>
          <p:nvPr/>
        </p:nvSpPr>
        <p:spPr bwMode="auto">
          <a:xfrm>
            <a:off x="3149600" y="4314825"/>
            <a:ext cx="848677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/>
              <a:t>Inizio del programma di riorganizzazione</a:t>
            </a:r>
          </a:p>
        </p:txBody>
      </p:sp>
      <p:sp>
        <p:nvSpPr>
          <p:cNvPr id="44038" name="Textfeld 7"/>
          <p:cNvSpPr txBox="1">
            <a:spLocks noChangeArrowheads="1"/>
          </p:cNvSpPr>
          <p:nvPr/>
        </p:nvSpPr>
        <p:spPr bwMode="auto">
          <a:xfrm>
            <a:off x="1587500" y="1182688"/>
            <a:ext cx="15621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b="1"/>
              <a:t>Settembre/</a:t>
            </a:r>
          </a:p>
          <a:p>
            <a:r>
              <a:rPr lang="de-DE" b="1"/>
              <a:t>ottobre</a:t>
            </a:r>
          </a:p>
        </p:txBody>
      </p:sp>
      <p:sp>
        <p:nvSpPr>
          <p:cNvPr id="44039" name="Textfeld 8"/>
          <p:cNvSpPr txBox="1">
            <a:spLocks noChangeArrowheads="1"/>
          </p:cNvSpPr>
          <p:nvPr/>
        </p:nvSpPr>
        <p:spPr bwMode="auto">
          <a:xfrm>
            <a:off x="1587500" y="2540000"/>
            <a:ext cx="15621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b="1"/>
              <a:t>Nov.-dic.</a:t>
            </a:r>
          </a:p>
        </p:txBody>
      </p:sp>
      <p:sp>
        <p:nvSpPr>
          <p:cNvPr id="44040" name="Textfeld 9"/>
          <p:cNvSpPr txBox="1">
            <a:spLocks noChangeArrowheads="1"/>
          </p:cNvSpPr>
          <p:nvPr/>
        </p:nvSpPr>
        <p:spPr bwMode="auto">
          <a:xfrm>
            <a:off x="1587500" y="3508375"/>
            <a:ext cx="15621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b="1"/>
              <a:t>Gennaio `15</a:t>
            </a:r>
          </a:p>
        </p:txBody>
      </p:sp>
      <p:sp>
        <p:nvSpPr>
          <p:cNvPr id="44041" name="Textfeld 10"/>
          <p:cNvSpPr txBox="1">
            <a:spLocks noChangeArrowheads="1"/>
          </p:cNvSpPr>
          <p:nvPr/>
        </p:nvSpPr>
        <p:spPr bwMode="auto">
          <a:xfrm>
            <a:off x="1587500" y="4314825"/>
            <a:ext cx="15621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b="1"/>
              <a:t>Feb. `15</a:t>
            </a:r>
          </a:p>
        </p:txBody>
      </p:sp>
      <p:sp>
        <p:nvSpPr>
          <p:cNvPr id="44042" name="Textfeld 11"/>
          <p:cNvSpPr txBox="1">
            <a:spLocks noChangeArrowheads="1"/>
          </p:cNvSpPr>
          <p:nvPr/>
        </p:nvSpPr>
        <p:spPr bwMode="auto">
          <a:xfrm>
            <a:off x="1530350" y="5926138"/>
            <a:ext cx="1562100" cy="34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ts val="2000"/>
              </a:lnSpc>
            </a:pPr>
            <a:r>
              <a:rPr lang="de-DE" b="1"/>
              <a:t>Proseguo</a:t>
            </a:r>
          </a:p>
        </p:txBody>
      </p:sp>
      <p:sp>
        <p:nvSpPr>
          <p:cNvPr id="44043" name="Textfeld 10"/>
          <p:cNvSpPr txBox="1">
            <a:spLocks noChangeArrowheads="1"/>
          </p:cNvSpPr>
          <p:nvPr/>
        </p:nvSpPr>
        <p:spPr bwMode="auto">
          <a:xfrm>
            <a:off x="1587500" y="4781550"/>
            <a:ext cx="15621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b="1"/>
              <a:t>Entro giugno `15</a:t>
            </a:r>
          </a:p>
        </p:txBody>
      </p:sp>
      <p:sp>
        <p:nvSpPr>
          <p:cNvPr id="44044" name="Textfeld 3"/>
          <p:cNvSpPr txBox="1">
            <a:spLocks noChangeArrowheads="1"/>
          </p:cNvSpPr>
          <p:nvPr/>
        </p:nvSpPr>
        <p:spPr bwMode="auto">
          <a:xfrm>
            <a:off x="3149600" y="4797425"/>
            <a:ext cx="8486775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/>
              <a:t>Presentazione del Piano sanitario provinciale</a:t>
            </a:r>
          </a:p>
          <a:p>
            <a:r>
              <a:rPr lang="de-DE"/>
              <a:t>Presentazione della nuova legge provinciale per la regolamentazione del servizio sanitario</a:t>
            </a:r>
          </a:p>
        </p:txBody>
      </p:sp>
      <p:sp>
        <p:nvSpPr>
          <p:cNvPr id="44045" name="Textfeld 5"/>
          <p:cNvSpPr txBox="1">
            <a:spLocks noChangeArrowheads="1"/>
          </p:cNvSpPr>
          <p:nvPr/>
        </p:nvSpPr>
        <p:spPr bwMode="auto">
          <a:xfrm>
            <a:off x="3149600" y="1895475"/>
            <a:ext cx="84867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/>
              <a:t>Trattativa contratto medici di medicina generale</a:t>
            </a:r>
            <a:endParaRPr lang="de-DE">
              <a:solidFill>
                <a:srgbClr val="CC0000"/>
              </a:solidFill>
            </a:endParaRPr>
          </a:p>
        </p:txBody>
      </p:sp>
      <p:sp>
        <p:nvSpPr>
          <p:cNvPr id="44046" name="Textfeld 10"/>
          <p:cNvSpPr txBox="1">
            <a:spLocks noChangeArrowheads="1"/>
          </p:cNvSpPr>
          <p:nvPr/>
        </p:nvSpPr>
        <p:spPr bwMode="auto">
          <a:xfrm>
            <a:off x="1587500" y="1895475"/>
            <a:ext cx="15621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b="1"/>
              <a:t>Da sett.</a:t>
            </a:r>
          </a:p>
        </p:txBody>
      </p:sp>
      <p:sp>
        <p:nvSpPr>
          <p:cNvPr id="44047" name="Textfeld 11"/>
          <p:cNvSpPr txBox="1">
            <a:spLocks noChangeArrowheads="1"/>
          </p:cNvSpPr>
          <p:nvPr/>
        </p:nvSpPr>
        <p:spPr bwMode="auto">
          <a:xfrm>
            <a:off x="3175000" y="5937250"/>
            <a:ext cx="9099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/>
              <a:t>Garantire processi di pilotaggio, supporto e controllo</a:t>
            </a:r>
          </a:p>
        </p:txBody>
      </p:sp>
      <p:sp>
        <p:nvSpPr>
          <p:cNvPr id="44048" name="Titel 1"/>
          <p:cNvSpPr>
            <a:spLocks/>
          </p:cNvSpPr>
          <p:nvPr/>
        </p:nvSpPr>
        <p:spPr bwMode="auto">
          <a:xfrm>
            <a:off x="1543050" y="260350"/>
            <a:ext cx="9766300" cy="94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de-DE" sz="2800" b="1"/>
              <a:t>Uno sguardo verso i prossimi passi da compiere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1D9A318-5CC1-404D-BEE0-1C963FE5624A}" type="slidenum">
              <a:rPr lang="de-DE"/>
              <a:pPr>
                <a:defRPr/>
              </a:pPr>
              <a:t>3</a:t>
            </a:fld>
            <a:endParaRPr lang="de-DE"/>
          </a:p>
        </p:txBody>
      </p:sp>
      <p:sp>
        <p:nvSpPr>
          <p:cNvPr id="8194" name="Titel 1"/>
          <p:cNvSpPr>
            <a:spLocks noGrp="1"/>
          </p:cNvSpPr>
          <p:nvPr>
            <p:ph type="title"/>
          </p:nvPr>
        </p:nvSpPr>
        <p:spPr>
          <a:xfrm>
            <a:off x="1587500" y="365125"/>
            <a:ext cx="10217150" cy="944563"/>
          </a:xfrm>
        </p:spPr>
        <p:txBody>
          <a:bodyPr/>
          <a:lstStyle/>
          <a:p>
            <a:pPr eaLnBrk="1" hangingPunct="1"/>
            <a:r>
              <a:rPr lang="de-DE" b="1" smtClean="0">
                <a:latin typeface="Arial" charset="0"/>
                <a:cs typeface="Arial" charset="0"/>
              </a:rPr>
              <a:t>Versorgungsqualität beinhaltet:</a:t>
            </a:r>
          </a:p>
        </p:txBody>
      </p:sp>
      <p:sp>
        <p:nvSpPr>
          <p:cNvPr id="8195" name="Inhaltsplatzhalter 2"/>
          <p:cNvSpPr>
            <a:spLocks noGrp="1"/>
          </p:cNvSpPr>
          <p:nvPr>
            <p:ph idx="1"/>
          </p:nvPr>
        </p:nvSpPr>
        <p:spPr>
          <a:xfrm>
            <a:off x="1616075" y="1447800"/>
            <a:ext cx="9766300" cy="4551363"/>
          </a:xfrm>
        </p:spPr>
        <p:txBody>
          <a:bodyPr/>
          <a:lstStyle/>
          <a:p>
            <a:pPr marL="533400" indent="-533400" eaLnBrk="1" hangingPunct="1">
              <a:spcAft>
                <a:spcPts val="1200"/>
              </a:spcAft>
              <a:buFont typeface="Arial" charset="0"/>
              <a:buNone/>
            </a:pPr>
            <a:endParaRPr lang="de-DE" sz="2000" smtClean="0">
              <a:latin typeface="Arial" charset="0"/>
              <a:cs typeface="Arial" charset="0"/>
            </a:endParaRPr>
          </a:p>
          <a:p>
            <a:pPr marL="533400" indent="-533400" eaLnBrk="1" hangingPunct="1">
              <a:spcBef>
                <a:spcPct val="0"/>
              </a:spcBef>
              <a:spcAft>
                <a:spcPts val="1800"/>
              </a:spcAft>
              <a:buFont typeface="Calibri Light" pitchFamily="34" charset="0"/>
              <a:buAutoNum type="arabicPeriod"/>
            </a:pPr>
            <a:r>
              <a:rPr lang="de-DE" sz="2000" smtClean="0">
                <a:latin typeface="Arial" charset="0"/>
                <a:cs typeface="Arial" charset="0"/>
              </a:rPr>
              <a:t>Die gesundheitliche Nahversorgung landesweit gleich gut gewährleisten</a:t>
            </a:r>
          </a:p>
          <a:p>
            <a:pPr marL="533400" indent="-533400" eaLnBrk="1" hangingPunct="1">
              <a:spcBef>
                <a:spcPct val="0"/>
              </a:spcBef>
              <a:spcAft>
                <a:spcPts val="1800"/>
              </a:spcAft>
              <a:buFont typeface="Calibri Light" pitchFamily="34" charset="0"/>
              <a:buAutoNum type="arabicPeriod"/>
            </a:pPr>
            <a:r>
              <a:rPr lang="de-DE" sz="2000" smtClean="0">
                <a:latin typeface="Arial" charset="0"/>
                <a:cs typeface="Arial" charset="0"/>
              </a:rPr>
              <a:t>Hoch spezialisierte Medizin angemessen zur Verfügung stellen</a:t>
            </a:r>
          </a:p>
          <a:p>
            <a:pPr marL="533400" indent="-533400" eaLnBrk="1" hangingPunct="1">
              <a:spcBef>
                <a:spcPct val="0"/>
              </a:spcBef>
              <a:spcAft>
                <a:spcPts val="1800"/>
              </a:spcAft>
              <a:buFont typeface="Calibri Light" pitchFamily="34" charset="0"/>
              <a:buAutoNum type="arabicPeriod"/>
            </a:pPr>
            <a:r>
              <a:rPr lang="de-DE" sz="2000" smtClean="0">
                <a:latin typeface="Arial" charset="0"/>
                <a:cs typeface="Arial" charset="0"/>
              </a:rPr>
              <a:t>Gesundheitsversorgung als System von Netzwerkpartnern gestalten</a:t>
            </a:r>
          </a:p>
          <a:p>
            <a:pPr marL="533400" indent="-533400" eaLnBrk="1" hangingPunct="1">
              <a:spcBef>
                <a:spcPct val="0"/>
              </a:spcBef>
              <a:spcAft>
                <a:spcPts val="1800"/>
              </a:spcAft>
              <a:buFont typeface="Calibri Light" pitchFamily="34" charset="0"/>
              <a:buAutoNum type="arabicPeriod"/>
            </a:pPr>
            <a:r>
              <a:rPr lang="de-DE" sz="2000" smtClean="0">
                <a:latin typeface="Arial" charset="0"/>
                <a:cs typeface="Arial" charset="0"/>
              </a:rPr>
              <a:t>Gesundheitsstrukturen im Miteinander neu ausrichten</a:t>
            </a:r>
          </a:p>
          <a:p>
            <a:pPr marL="533400" indent="-533400" eaLnBrk="1" hangingPunct="1">
              <a:spcBef>
                <a:spcPct val="0"/>
              </a:spcBef>
              <a:spcAft>
                <a:spcPts val="1800"/>
              </a:spcAft>
              <a:buFont typeface="Calibri Light" pitchFamily="34" charset="0"/>
              <a:buAutoNum type="arabicPeriod"/>
            </a:pPr>
            <a:r>
              <a:rPr lang="de-DE" sz="2000" smtClean="0">
                <a:latin typeface="Arial" charset="0"/>
                <a:cs typeface="Arial" charset="0"/>
              </a:rPr>
              <a:t>Führungsverantwortung aus einer Hand</a:t>
            </a:r>
          </a:p>
          <a:p>
            <a:pPr marL="533400" indent="-533400" eaLnBrk="1" hangingPunct="1">
              <a:spcBef>
                <a:spcPct val="0"/>
              </a:spcBef>
              <a:spcAft>
                <a:spcPts val="1800"/>
              </a:spcAft>
              <a:buFont typeface="Calibri Light" pitchFamily="34" charset="0"/>
              <a:buAutoNum type="arabicPeriod"/>
            </a:pPr>
            <a:r>
              <a:rPr lang="de-DE" sz="2000" smtClean="0">
                <a:latin typeface="Arial" charset="0"/>
                <a:cs typeface="Arial" charset="0"/>
              </a:rPr>
              <a:t>Für einen verantwortungsvollen Einsatz der Finanzmittel sorgen</a:t>
            </a:r>
          </a:p>
          <a:p>
            <a:pPr marL="533400" indent="-533400" eaLnBrk="1" hangingPunct="1">
              <a:spcBef>
                <a:spcPct val="0"/>
              </a:spcBef>
              <a:spcAft>
                <a:spcPts val="1800"/>
              </a:spcAft>
              <a:buFont typeface="Calibri Light" pitchFamily="34" charset="0"/>
              <a:buAutoNum type="arabicPeriod"/>
            </a:pPr>
            <a:r>
              <a:rPr lang="de-DE" sz="2000" smtClean="0">
                <a:latin typeface="Arial" charset="0"/>
                <a:cs typeface="Arial" charset="0"/>
              </a:rPr>
              <a:t>Mehr Eigenverantwortung der Kunden und Kundinnen zulassen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769D4C2-B97F-4D18-BFB2-D87FE72B87A1}" type="slidenum">
              <a:rPr lang="de-DE"/>
              <a:pPr>
                <a:defRPr/>
              </a:pPr>
              <a:t>4</a:t>
            </a:fld>
            <a:endParaRPr lang="de-DE"/>
          </a:p>
        </p:txBody>
      </p:sp>
      <p:sp>
        <p:nvSpPr>
          <p:cNvPr id="10242" name="Titel 1"/>
          <p:cNvSpPr>
            <a:spLocks/>
          </p:cNvSpPr>
          <p:nvPr/>
        </p:nvSpPr>
        <p:spPr bwMode="auto">
          <a:xfrm>
            <a:off x="1587500" y="365125"/>
            <a:ext cx="10217150" cy="94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de-DE" sz="2800" b="1"/>
              <a:t>Linee guida – Assistenza sanitaria altoatesina 2020</a:t>
            </a:r>
          </a:p>
        </p:txBody>
      </p:sp>
      <p:sp>
        <p:nvSpPr>
          <p:cNvPr id="18" name="Richtungspfeil 17"/>
          <p:cNvSpPr/>
          <p:nvPr/>
        </p:nvSpPr>
        <p:spPr>
          <a:xfrm>
            <a:off x="3166081" y="4532328"/>
            <a:ext cx="8174756" cy="855260"/>
          </a:xfrm>
          <a:prstGeom prst="homePlate">
            <a:avLst>
              <a:gd name="adj" fmla="val 0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64000" anchor="ctr"/>
          <a:lstStyle/>
          <a:p>
            <a:pPr>
              <a:defRPr/>
            </a:pPr>
            <a:r>
              <a:rPr lang="de-DE" sz="2000" b="1">
                <a:solidFill>
                  <a:schemeClr val="tx1"/>
                </a:solidFill>
                <a:latin typeface="Arial" charset="0"/>
                <a:cs typeface="Arial" charset="0"/>
              </a:rPr>
              <a:t>Assicurare la sostenibilità finanziaria sul lungo periodo</a:t>
            </a:r>
          </a:p>
        </p:txBody>
      </p:sp>
      <p:sp>
        <p:nvSpPr>
          <p:cNvPr id="17" name="Richtungspfeil 16"/>
          <p:cNvSpPr/>
          <p:nvPr/>
        </p:nvSpPr>
        <p:spPr>
          <a:xfrm>
            <a:off x="3177457" y="3288104"/>
            <a:ext cx="8174756" cy="855260"/>
          </a:xfrm>
          <a:prstGeom prst="homePlate">
            <a:avLst>
              <a:gd name="adj" fmla="val 0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64000" anchor="ctr"/>
          <a:lstStyle/>
          <a:p>
            <a:pPr>
              <a:defRPr/>
            </a:pPr>
            <a:r>
              <a:rPr lang="de-DE" sz="2000" b="1">
                <a:solidFill>
                  <a:schemeClr val="tx1"/>
                </a:solidFill>
                <a:latin typeface="Arial" charset="0"/>
                <a:cs typeface="Arial" charset="0"/>
              </a:rPr>
              <a:t>Garantire la massima qualità nei 7 ospedali</a:t>
            </a:r>
          </a:p>
        </p:txBody>
      </p:sp>
      <p:sp>
        <p:nvSpPr>
          <p:cNvPr id="16" name="Richtungspfeil 15"/>
          <p:cNvSpPr/>
          <p:nvPr/>
        </p:nvSpPr>
        <p:spPr>
          <a:xfrm>
            <a:off x="3177457" y="2044704"/>
            <a:ext cx="8174756" cy="855260"/>
          </a:xfrm>
          <a:prstGeom prst="homePlate">
            <a:avLst>
              <a:gd name="adj" fmla="val 0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64000" anchor="ctr"/>
          <a:lstStyle/>
          <a:p>
            <a:pPr>
              <a:defRPr/>
            </a:pPr>
            <a:r>
              <a:rPr lang="de-DE" sz="2000" b="1">
                <a:solidFill>
                  <a:schemeClr val="tx1"/>
                </a:solidFill>
                <a:latin typeface="Arial" charset="0"/>
                <a:cs typeface="Arial" charset="0"/>
              </a:rPr>
              <a:t>Rafforzare l‘assistenza sanitaria locale</a:t>
            </a:r>
          </a:p>
        </p:txBody>
      </p:sp>
      <p:sp>
        <p:nvSpPr>
          <p:cNvPr id="10" name="Richtungspfeil 9"/>
          <p:cNvSpPr/>
          <p:nvPr/>
        </p:nvSpPr>
        <p:spPr>
          <a:xfrm>
            <a:off x="2317644" y="2044704"/>
            <a:ext cx="1282897" cy="855260"/>
          </a:xfrm>
          <a:prstGeom prst="homePlate">
            <a:avLst>
              <a:gd name="adj" fmla="val 30851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2800" b="1">
              <a:solidFill>
                <a:schemeClr val="tx1"/>
              </a:solidFill>
            </a:endParaRPr>
          </a:p>
        </p:txBody>
      </p:sp>
      <p:sp>
        <p:nvSpPr>
          <p:cNvPr id="11" name="Ellipse 10"/>
          <p:cNvSpPr/>
          <p:nvPr/>
        </p:nvSpPr>
        <p:spPr>
          <a:xfrm>
            <a:off x="2563813" y="2225675"/>
            <a:ext cx="614362" cy="49212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2" name="Richtungspfeil 11"/>
          <p:cNvSpPr/>
          <p:nvPr/>
        </p:nvSpPr>
        <p:spPr>
          <a:xfrm>
            <a:off x="2317644" y="3288104"/>
            <a:ext cx="1282897" cy="855260"/>
          </a:xfrm>
          <a:prstGeom prst="homePlate">
            <a:avLst>
              <a:gd name="adj" fmla="val 30851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2800" b="1">
              <a:solidFill>
                <a:schemeClr val="tx1"/>
              </a:solidFill>
            </a:endParaRPr>
          </a:p>
        </p:txBody>
      </p:sp>
      <p:sp>
        <p:nvSpPr>
          <p:cNvPr id="13" name="Ellipse 12"/>
          <p:cNvSpPr/>
          <p:nvPr/>
        </p:nvSpPr>
        <p:spPr>
          <a:xfrm>
            <a:off x="2563813" y="3463925"/>
            <a:ext cx="614362" cy="49212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4" name="Richtungspfeil 13"/>
          <p:cNvSpPr/>
          <p:nvPr/>
        </p:nvSpPr>
        <p:spPr>
          <a:xfrm>
            <a:off x="2317644" y="4532328"/>
            <a:ext cx="1282897" cy="855260"/>
          </a:xfrm>
          <a:prstGeom prst="homePlate">
            <a:avLst>
              <a:gd name="adj" fmla="val 30851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2800" b="1">
              <a:solidFill>
                <a:schemeClr val="tx1"/>
              </a:solidFill>
            </a:endParaRPr>
          </a:p>
        </p:txBody>
      </p:sp>
      <p:sp>
        <p:nvSpPr>
          <p:cNvPr id="15" name="Ellipse 14"/>
          <p:cNvSpPr/>
          <p:nvPr/>
        </p:nvSpPr>
        <p:spPr>
          <a:xfrm>
            <a:off x="2563813" y="4702175"/>
            <a:ext cx="614362" cy="49212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66B108FC-5715-4E75-82F0-50E7B83BC9AF}" type="slidenum">
              <a:rPr lang="de-DE"/>
              <a:pPr>
                <a:defRPr/>
              </a:pPr>
              <a:t>5</a:t>
            </a:fld>
            <a:endParaRPr lang="de-DE"/>
          </a:p>
        </p:txBody>
      </p:sp>
      <p:sp>
        <p:nvSpPr>
          <p:cNvPr id="7" name="Rechteck 6"/>
          <p:cNvSpPr/>
          <p:nvPr/>
        </p:nvSpPr>
        <p:spPr>
          <a:xfrm>
            <a:off x="1738313" y="1530350"/>
            <a:ext cx="2601912" cy="4708525"/>
          </a:xfrm>
          <a:prstGeom prst="rect">
            <a:avLst/>
          </a:prstGeom>
          <a:ln w="28575">
            <a:solidFill>
              <a:schemeClr val="tx2">
                <a:lumMod val="40000"/>
                <a:lumOff val="6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r>
              <a:rPr lang="de-DE" b="1">
                <a:solidFill>
                  <a:srgbClr val="29292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Creazione di un sistema di </a:t>
            </a:r>
            <a:r>
              <a:rPr lang="it-IT" b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“</a:t>
            </a:r>
            <a:r>
              <a:rPr lang="de-DE" b="1">
                <a:solidFill>
                  <a:srgbClr val="29292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pronto soccorso</a:t>
            </a:r>
            <a:r>
              <a:rPr lang="it-IT" b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”</a:t>
            </a:r>
            <a:r>
              <a:rPr lang="de-DE" b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/>
            </a:r>
            <a:br>
              <a:rPr lang="de-DE" b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</a:br>
            <a:r>
              <a:rPr lang="de-DE" b="1">
                <a:solidFill>
                  <a:srgbClr val="29292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in ciascun territorio</a:t>
            </a:r>
          </a:p>
        </p:txBody>
      </p:sp>
      <p:sp>
        <p:nvSpPr>
          <p:cNvPr id="8" name="Richtungspfeil 7"/>
          <p:cNvSpPr/>
          <p:nvPr/>
        </p:nvSpPr>
        <p:spPr>
          <a:xfrm>
            <a:off x="305271" y="393701"/>
            <a:ext cx="1282897" cy="855260"/>
          </a:xfrm>
          <a:prstGeom prst="homePlate">
            <a:avLst>
              <a:gd name="adj" fmla="val 30851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2800" b="1">
              <a:solidFill>
                <a:schemeClr val="tx1"/>
              </a:solidFill>
            </a:endParaRPr>
          </a:p>
        </p:txBody>
      </p:sp>
      <p:sp>
        <p:nvSpPr>
          <p:cNvPr id="9" name="Ellipse 8"/>
          <p:cNvSpPr/>
          <p:nvPr/>
        </p:nvSpPr>
        <p:spPr>
          <a:xfrm>
            <a:off x="550863" y="574675"/>
            <a:ext cx="614362" cy="49212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2295" name="Textfeld 12"/>
          <p:cNvSpPr txBox="1">
            <a:spLocks noChangeArrowheads="1"/>
          </p:cNvSpPr>
          <p:nvPr/>
        </p:nvSpPr>
        <p:spPr bwMode="auto">
          <a:xfrm>
            <a:off x="4749800" y="1333500"/>
            <a:ext cx="6604000" cy="5226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buFont typeface="Calibri Light" pitchFamily="34" charset="0"/>
              <a:buAutoNum type="arabicPeriod"/>
            </a:pPr>
            <a:r>
              <a:rPr lang="de-DE" sz="1600" b="1"/>
              <a:t>Partner di rete</a:t>
            </a:r>
          </a:p>
          <a:p>
            <a:pPr marL="804863" lvl="1" indent="-347663">
              <a:buFont typeface="Symbol" pitchFamily="18" charset="2"/>
              <a:buChar char="-"/>
            </a:pPr>
            <a:r>
              <a:rPr lang="de-DE" sz="1600"/>
              <a:t>Medici di medicina generale</a:t>
            </a:r>
          </a:p>
          <a:p>
            <a:pPr marL="804863" lvl="1" indent="-347663">
              <a:buFont typeface="Symbol" pitchFamily="18" charset="2"/>
              <a:buChar char="-"/>
            </a:pPr>
            <a:r>
              <a:rPr lang="de-DE" sz="1600"/>
              <a:t>Distretti sanitari</a:t>
            </a:r>
          </a:p>
          <a:p>
            <a:pPr marL="804863" lvl="1" indent="-347663">
              <a:buFont typeface="Symbol" pitchFamily="18" charset="2"/>
              <a:buChar char="-"/>
            </a:pPr>
            <a:r>
              <a:rPr lang="de-DE" sz="1600"/>
              <a:t>Chiamata di emergenza 118, Croce bianca, organizzazioni di soccorso</a:t>
            </a:r>
          </a:p>
          <a:p>
            <a:pPr marL="804863" lvl="1" indent="-347663">
              <a:buFont typeface="Symbol" pitchFamily="18" charset="2"/>
              <a:buChar char="-"/>
            </a:pPr>
            <a:r>
              <a:rPr lang="de-DE" sz="1600"/>
              <a:t>Farmacie</a:t>
            </a:r>
          </a:p>
          <a:p>
            <a:pPr marL="804863" lvl="1" indent="-347663">
              <a:buFont typeface="Symbol" pitchFamily="18" charset="2"/>
              <a:buChar char="-"/>
            </a:pPr>
            <a:r>
              <a:rPr lang="de-DE" sz="1600"/>
              <a:t>Medici specialisti privati</a:t>
            </a:r>
          </a:p>
          <a:p>
            <a:pPr marL="804863" lvl="1" indent="-347663">
              <a:buFont typeface="Symbol" pitchFamily="18" charset="2"/>
              <a:buChar char="-"/>
            </a:pPr>
            <a:r>
              <a:rPr lang="de-DE" sz="1600"/>
              <a:t>Case di cura</a:t>
            </a:r>
          </a:p>
          <a:p>
            <a:pPr marL="804863" lvl="1" indent="-347663">
              <a:buFont typeface="Symbol" pitchFamily="18" charset="2"/>
              <a:buChar char="-"/>
            </a:pPr>
            <a:r>
              <a:rPr lang="de-DE" sz="1600"/>
              <a:t>Ostetriche </a:t>
            </a:r>
          </a:p>
          <a:p>
            <a:pPr marL="804863" lvl="1" indent="-347663">
              <a:buFont typeface="Symbol" pitchFamily="18" charset="2"/>
              <a:buChar char="-"/>
            </a:pPr>
            <a:endParaRPr lang="de-DE" sz="1600"/>
          </a:p>
          <a:p>
            <a:pPr marL="457200" indent="-457200">
              <a:buFont typeface="Symbol" pitchFamily="18" charset="2"/>
              <a:buAutoNum type="arabicPeriod"/>
            </a:pPr>
            <a:r>
              <a:rPr lang="de-DE" sz="1600" b="1"/>
              <a:t>Reperibilità 24 ore su 24</a:t>
            </a:r>
          </a:p>
          <a:p>
            <a:pPr marL="804863" lvl="1" indent="-347663">
              <a:buFont typeface="Symbol" pitchFamily="18" charset="2"/>
              <a:buChar char="-"/>
            </a:pPr>
            <a:r>
              <a:rPr lang="de-DE" sz="1600"/>
              <a:t>Medicina in rete, medicina di gruppo, </a:t>
            </a:r>
            <a:br>
              <a:rPr lang="de-DE" sz="1600"/>
            </a:br>
            <a:r>
              <a:rPr lang="de-DE" sz="1600"/>
              <a:t>medicina generale nei distretti sanitari</a:t>
            </a:r>
          </a:p>
          <a:p>
            <a:pPr marL="804863" lvl="1" indent="-347663">
              <a:buFont typeface="Symbol" pitchFamily="18" charset="2"/>
              <a:buChar char="-"/>
            </a:pPr>
            <a:endParaRPr lang="de-DE" sz="1600"/>
          </a:p>
          <a:p>
            <a:pPr marL="457200" indent="-457200">
              <a:buFont typeface="Symbol" pitchFamily="18" charset="2"/>
              <a:buAutoNum type="arabicPeriod"/>
            </a:pPr>
            <a:r>
              <a:rPr lang="de-DE" sz="1600" b="1"/>
              <a:t>Care Management</a:t>
            </a:r>
          </a:p>
          <a:p>
            <a:pPr marL="457200" indent="-457200">
              <a:buFont typeface="Calibri Light" pitchFamily="34" charset="0"/>
              <a:buAutoNum type="arabicPeriod"/>
            </a:pPr>
            <a:endParaRPr lang="de-DE" sz="1600" b="1"/>
          </a:p>
          <a:p>
            <a:pPr marL="457200" indent="-457200">
              <a:buFont typeface="Calibri Light" pitchFamily="34" charset="0"/>
              <a:buAutoNum type="arabicPeriod"/>
            </a:pPr>
            <a:r>
              <a:rPr lang="de-DE" sz="1600" b="1"/>
              <a:t>Informazione, guida e tecnologia</a:t>
            </a:r>
          </a:p>
          <a:p>
            <a:pPr marL="804863" lvl="1" indent="-347663">
              <a:buFont typeface="Symbol" pitchFamily="18" charset="2"/>
              <a:buChar char="-"/>
            </a:pPr>
            <a:r>
              <a:rPr lang="de-DE" sz="1600"/>
              <a:t>Informazione per la popolazione e consulenza telefonica ed online </a:t>
            </a:r>
          </a:p>
          <a:p>
            <a:pPr marL="804863" lvl="1" indent="-347663">
              <a:buFont typeface="Symbol" pitchFamily="18" charset="2"/>
              <a:buChar char="-"/>
            </a:pPr>
            <a:r>
              <a:rPr lang="de-DE" sz="1600"/>
              <a:t>Telemedicina (telefonica, online)</a:t>
            </a:r>
            <a:br>
              <a:rPr lang="de-DE" sz="1600"/>
            </a:br>
            <a:endParaRPr lang="de-DE" sz="1600"/>
          </a:p>
        </p:txBody>
      </p:sp>
      <p:sp>
        <p:nvSpPr>
          <p:cNvPr id="12296" name="Titel 1"/>
          <p:cNvSpPr>
            <a:spLocks/>
          </p:cNvSpPr>
          <p:nvPr/>
        </p:nvSpPr>
        <p:spPr bwMode="auto">
          <a:xfrm>
            <a:off x="1666875" y="355600"/>
            <a:ext cx="9766300" cy="94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de-DE" sz="2800" b="1"/>
              <a:t>Rafforzare l‘assistenza sanitaria locale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6" name="Picture 10" descr="Karte_bezirke_deu_komp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82900" y="571500"/>
            <a:ext cx="8382000" cy="6286500"/>
          </a:xfrm>
          <a:prstGeom prst="rect">
            <a:avLst/>
          </a:prstGeom>
          <a:noFill/>
        </p:spPr>
      </p:pic>
      <p:sp>
        <p:nvSpPr>
          <p:cNvPr id="7" name="Foliennummernplatzhalter 5"/>
          <p:cNvSpPr txBox="1">
            <a:spLocks noGrp="1"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71F37B1B-B4CA-4DBA-9811-1DDF945982F7}" type="slidenum">
              <a:rPr lang="de-DE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6</a:t>
            </a:fld>
            <a:endParaRPr lang="de-DE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4339" name="Titel 1"/>
          <p:cNvSpPr>
            <a:spLocks noGrp="1"/>
          </p:cNvSpPr>
          <p:nvPr>
            <p:ph type="title" idx="4294967295"/>
          </p:nvPr>
        </p:nvSpPr>
        <p:spPr>
          <a:xfrm>
            <a:off x="1597025" y="365125"/>
            <a:ext cx="9766300" cy="944563"/>
          </a:xfrm>
        </p:spPr>
        <p:txBody>
          <a:bodyPr/>
          <a:lstStyle/>
          <a:p>
            <a:pPr eaLnBrk="1" hangingPunct="1"/>
            <a:r>
              <a:rPr lang="de-DE" sz="2800" b="1" smtClean="0">
                <a:cs typeface="Arial" charset="0"/>
              </a:rPr>
              <a:t>Gesundheitliche Nahversorgung stärken</a:t>
            </a:r>
          </a:p>
        </p:txBody>
      </p:sp>
      <p:sp>
        <p:nvSpPr>
          <p:cNvPr id="8" name="Richtungspfeil 7"/>
          <p:cNvSpPr/>
          <p:nvPr/>
        </p:nvSpPr>
        <p:spPr>
          <a:xfrm>
            <a:off x="305271" y="403226"/>
            <a:ext cx="1282897" cy="855260"/>
          </a:xfrm>
          <a:prstGeom prst="homePlate">
            <a:avLst>
              <a:gd name="adj" fmla="val 30851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2800" b="1">
              <a:solidFill>
                <a:schemeClr val="tx1"/>
              </a:solidFill>
            </a:endParaRPr>
          </a:p>
        </p:txBody>
      </p:sp>
      <p:sp>
        <p:nvSpPr>
          <p:cNvPr id="9" name="Ellipse 8"/>
          <p:cNvSpPr/>
          <p:nvPr/>
        </p:nvSpPr>
        <p:spPr>
          <a:xfrm>
            <a:off x="550863" y="584200"/>
            <a:ext cx="614362" cy="49212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4344" name="Inhaltsplatzhalter 2"/>
          <p:cNvSpPr>
            <a:spLocks/>
          </p:cNvSpPr>
          <p:nvPr/>
        </p:nvSpPr>
        <p:spPr bwMode="auto">
          <a:xfrm>
            <a:off x="1898650" y="5145088"/>
            <a:ext cx="4146550" cy="1227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ts val="1000"/>
              </a:spcBef>
              <a:buFont typeface="Arial" charset="0"/>
              <a:buNone/>
            </a:pPr>
            <a:r>
              <a:rPr lang="de-DE"/>
              <a:t>Worum geht es?</a:t>
            </a:r>
          </a:p>
          <a:p>
            <a:pPr>
              <a:lnSpc>
                <a:spcPct val="90000"/>
              </a:lnSpc>
              <a:spcBef>
                <a:spcPts val="1000"/>
              </a:spcBef>
              <a:buFont typeface="Arial" charset="0"/>
              <a:buNone/>
            </a:pPr>
            <a:r>
              <a:rPr lang="de-DE"/>
              <a:t>Das Angebot optimieren und</a:t>
            </a:r>
            <a:br>
              <a:rPr lang="de-DE"/>
            </a:br>
            <a:r>
              <a:rPr lang="de-DE"/>
              <a:t>stärker vernetzen!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19" descr="Landkarte_Lego_komp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29150" y="1166813"/>
            <a:ext cx="7280275" cy="543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Foliennummernplatzhalter 5"/>
          <p:cNvSpPr txBox="1">
            <a:spLocks noGrp="1"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E3728C03-D97E-48D9-8CDB-90991E8308D8}" type="slidenum">
              <a:rPr lang="de-DE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7</a:t>
            </a:fld>
            <a:endParaRPr lang="de-DE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6387" name="Titel 1"/>
          <p:cNvSpPr>
            <a:spLocks noGrp="1"/>
          </p:cNvSpPr>
          <p:nvPr>
            <p:ph type="title" idx="4294967295"/>
          </p:nvPr>
        </p:nvSpPr>
        <p:spPr>
          <a:xfrm>
            <a:off x="1587500" y="365125"/>
            <a:ext cx="9766300" cy="944563"/>
          </a:xfrm>
        </p:spPr>
        <p:txBody>
          <a:bodyPr/>
          <a:lstStyle/>
          <a:p>
            <a:pPr eaLnBrk="1" hangingPunct="1"/>
            <a:r>
              <a:rPr lang="de-DE" sz="2800" b="1" smtClean="0">
                <a:cs typeface="Arial" charset="0"/>
              </a:rPr>
              <a:t>Die beste Qualität in den 7 Krankenhäusern schaffen</a:t>
            </a:r>
          </a:p>
        </p:txBody>
      </p:sp>
      <p:sp>
        <p:nvSpPr>
          <p:cNvPr id="8" name="Richtungspfeil 7"/>
          <p:cNvSpPr/>
          <p:nvPr/>
        </p:nvSpPr>
        <p:spPr>
          <a:xfrm>
            <a:off x="305271" y="403226"/>
            <a:ext cx="1282897" cy="855260"/>
          </a:xfrm>
          <a:prstGeom prst="homePlate">
            <a:avLst>
              <a:gd name="adj" fmla="val 30851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2800" b="1">
              <a:solidFill>
                <a:schemeClr val="tx1"/>
              </a:solidFill>
            </a:endParaRPr>
          </a:p>
        </p:txBody>
      </p:sp>
      <p:sp>
        <p:nvSpPr>
          <p:cNvPr id="9" name="Ellipse 8"/>
          <p:cNvSpPr/>
          <p:nvPr/>
        </p:nvSpPr>
        <p:spPr>
          <a:xfrm>
            <a:off x="550863" y="584200"/>
            <a:ext cx="614362" cy="49212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7" name="Rechteck 6"/>
          <p:cNvSpPr/>
          <p:nvPr/>
        </p:nvSpPr>
        <p:spPr>
          <a:xfrm>
            <a:off x="1833563" y="1639888"/>
            <a:ext cx="2601912" cy="4708525"/>
          </a:xfrm>
          <a:prstGeom prst="rect">
            <a:avLst/>
          </a:prstGeom>
          <a:ln w="28575">
            <a:solidFill>
              <a:schemeClr val="tx2">
                <a:lumMod val="40000"/>
                <a:lumOff val="6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r>
              <a:rPr lang="de-DE" sz="2000" b="1">
                <a:solidFill>
                  <a:srgbClr val="29292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Die </a:t>
            </a:r>
          </a:p>
          <a:p>
            <a:pPr algn="ctr">
              <a:defRPr/>
            </a:pPr>
            <a:r>
              <a:rPr lang="de-DE" sz="2000" b="1">
                <a:solidFill>
                  <a:srgbClr val="29292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Gesundheits-landkarte</a:t>
            </a:r>
          </a:p>
          <a:p>
            <a:pPr algn="ctr">
              <a:defRPr/>
            </a:pPr>
            <a:r>
              <a:rPr lang="de-DE" sz="2000" b="1">
                <a:solidFill>
                  <a:srgbClr val="29292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im Stufenmodell </a:t>
            </a:r>
          </a:p>
        </p:txBody>
      </p:sp>
      <p:sp>
        <p:nvSpPr>
          <p:cNvPr id="16393" name="Rectangle 25"/>
          <p:cNvSpPr>
            <a:spLocks noChangeArrowheads="1"/>
          </p:cNvSpPr>
          <p:nvPr/>
        </p:nvSpPr>
        <p:spPr bwMode="auto">
          <a:xfrm>
            <a:off x="4600575" y="5314950"/>
            <a:ext cx="295275" cy="276225"/>
          </a:xfrm>
          <a:prstGeom prst="rect">
            <a:avLst/>
          </a:prstGeom>
          <a:solidFill>
            <a:srgbClr val="F1E117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16394" name="Text Box 26"/>
          <p:cNvSpPr txBox="1">
            <a:spLocks noChangeArrowheads="1"/>
          </p:cNvSpPr>
          <p:nvPr/>
        </p:nvSpPr>
        <p:spPr bwMode="auto">
          <a:xfrm>
            <a:off x="4895850" y="5324475"/>
            <a:ext cx="221932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1200"/>
              <a:t>Angebot Basiskrankenhaus</a:t>
            </a:r>
          </a:p>
        </p:txBody>
      </p:sp>
      <p:sp>
        <p:nvSpPr>
          <p:cNvPr id="16395" name="Rectangle 27"/>
          <p:cNvSpPr>
            <a:spLocks noChangeArrowheads="1"/>
          </p:cNvSpPr>
          <p:nvPr/>
        </p:nvSpPr>
        <p:spPr bwMode="auto">
          <a:xfrm>
            <a:off x="4600575" y="5667375"/>
            <a:ext cx="295275" cy="276225"/>
          </a:xfrm>
          <a:prstGeom prst="rect">
            <a:avLst/>
          </a:prstGeom>
          <a:solidFill>
            <a:srgbClr val="0033CC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16396" name="Text Box 28"/>
          <p:cNvSpPr txBox="1">
            <a:spLocks noChangeArrowheads="1"/>
          </p:cNvSpPr>
          <p:nvPr/>
        </p:nvSpPr>
        <p:spPr bwMode="auto">
          <a:xfrm>
            <a:off x="4895850" y="5676900"/>
            <a:ext cx="244792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1200"/>
              <a:t>Angebot Bezirkskrankenhaus</a:t>
            </a:r>
          </a:p>
        </p:txBody>
      </p:sp>
      <p:sp>
        <p:nvSpPr>
          <p:cNvPr id="16397" name="Rectangle 29"/>
          <p:cNvSpPr>
            <a:spLocks noChangeArrowheads="1"/>
          </p:cNvSpPr>
          <p:nvPr/>
        </p:nvSpPr>
        <p:spPr bwMode="auto">
          <a:xfrm>
            <a:off x="4600575" y="6019800"/>
            <a:ext cx="295275" cy="276225"/>
          </a:xfrm>
          <a:prstGeom prst="rect">
            <a:avLst/>
          </a:prstGeom>
          <a:solidFill>
            <a:srgbClr val="CC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16398" name="Text Box 30"/>
          <p:cNvSpPr txBox="1">
            <a:spLocks noChangeArrowheads="1"/>
          </p:cNvSpPr>
          <p:nvPr/>
        </p:nvSpPr>
        <p:spPr bwMode="auto">
          <a:xfrm>
            <a:off x="4895850" y="6029325"/>
            <a:ext cx="16764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1200"/>
              <a:t>Hochspezialisierung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62D075A-2C48-4AD2-A95C-029511B2D29C}" type="slidenum">
              <a:rPr lang="de-DE"/>
              <a:pPr>
                <a:defRPr/>
              </a:pPr>
              <a:t>8</a:t>
            </a:fld>
            <a:endParaRPr lang="de-DE"/>
          </a:p>
        </p:txBody>
      </p:sp>
      <p:sp>
        <p:nvSpPr>
          <p:cNvPr id="8" name="Richtungspfeil 7"/>
          <p:cNvSpPr/>
          <p:nvPr/>
        </p:nvSpPr>
        <p:spPr>
          <a:xfrm>
            <a:off x="305271" y="403226"/>
            <a:ext cx="1282897" cy="855260"/>
          </a:xfrm>
          <a:prstGeom prst="homePlate">
            <a:avLst>
              <a:gd name="adj" fmla="val 30851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2800" b="1">
              <a:solidFill>
                <a:schemeClr val="tx1"/>
              </a:solidFill>
            </a:endParaRPr>
          </a:p>
        </p:txBody>
      </p:sp>
      <p:sp>
        <p:nvSpPr>
          <p:cNvPr id="9" name="Ellipse 8"/>
          <p:cNvSpPr/>
          <p:nvPr/>
        </p:nvSpPr>
        <p:spPr>
          <a:xfrm>
            <a:off x="550863" y="584200"/>
            <a:ext cx="614362" cy="49212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graphicFrame>
        <p:nvGraphicFramePr>
          <p:cNvPr id="22535" name="Diagramm 12"/>
          <p:cNvGraphicFramePr>
            <a:graphicFrameLocks/>
          </p:cNvGraphicFramePr>
          <p:nvPr/>
        </p:nvGraphicFramePr>
        <p:xfrm>
          <a:off x="4276725" y="1257300"/>
          <a:ext cx="7496175" cy="4772025"/>
        </p:xfrm>
        <a:graphic>
          <a:graphicData uri="http://schemas.openxmlformats.org/presentationml/2006/ole">
            <p:oleObj spid="_x0000_s22535" name="Chart" r:id="rId4" imgW="7496114" imgH="4771948" progId="Excel.Chart.8">
              <p:embed/>
            </p:oleObj>
          </a:graphicData>
        </a:graphic>
      </p:graphicFrame>
      <p:sp>
        <p:nvSpPr>
          <p:cNvPr id="22541" name="Textfeld 13"/>
          <p:cNvSpPr txBox="1">
            <a:spLocks noChangeArrowheads="1"/>
          </p:cNvSpPr>
          <p:nvPr/>
        </p:nvSpPr>
        <p:spPr bwMode="auto">
          <a:xfrm>
            <a:off x="7977188" y="2401888"/>
            <a:ext cx="2511425" cy="120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ts val="2200"/>
              </a:lnSpc>
            </a:pPr>
            <a:r>
              <a:rPr lang="de-DE">
                <a:solidFill>
                  <a:schemeClr val="bg1"/>
                </a:solidFill>
              </a:rPr>
              <a:t>800 Mio €</a:t>
            </a:r>
          </a:p>
          <a:p>
            <a:pPr>
              <a:lnSpc>
                <a:spcPts val="2200"/>
              </a:lnSpc>
            </a:pPr>
            <a:r>
              <a:rPr lang="de-DE">
                <a:solidFill>
                  <a:schemeClr val="bg1"/>
                </a:solidFill>
              </a:rPr>
              <a:t>ospedali</a:t>
            </a:r>
            <a:br>
              <a:rPr lang="de-DE">
                <a:solidFill>
                  <a:schemeClr val="bg1"/>
                </a:solidFill>
              </a:rPr>
            </a:br>
            <a:r>
              <a:rPr lang="de-DE">
                <a:solidFill>
                  <a:schemeClr val="bg1"/>
                </a:solidFill>
              </a:rPr>
              <a:t>+ strutture convenzionate</a:t>
            </a:r>
          </a:p>
        </p:txBody>
      </p:sp>
      <p:sp>
        <p:nvSpPr>
          <p:cNvPr id="22542" name="Textfeld 14"/>
          <p:cNvSpPr txBox="1">
            <a:spLocks noChangeArrowheads="1"/>
          </p:cNvSpPr>
          <p:nvPr/>
        </p:nvSpPr>
        <p:spPr bwMode="auto">
          <a:xfrm>
            <a:off x="6292850" y="3689350"/>
            <a:ext cx="2511425" cy="65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ts val="2200"/>
              </a:lnSpc>
            </a:pPr>
            <a:r>
              <a:rPr lang="de-DE">
                <a:solidFill>
                  <a:schemeClr val="bg1"/>
                </a:solidFill>
              </a:rPr>
              <a:t>100 Mio €</a:t>
            </a:r>
          </a:p>
          <a:p>
            <a:pPr>
              <a:lnSpc>
                <a:spcPts val="2200"/>
              </a:lnSpc>
            </a:pPr>
            <a:r>
              <a:rPr lang="de-DE">
                <a:solidFill>
                  <a:schemeClr val="bg1"/>
                </a:solidFill>
              </a:rPr>
              <a:t>Area amministrativa</a:t>
            </a:r>
          </a:p>
        </p:txBody>
      </p:sp>
      <p:sp>
        <p:nvSpPr>
          <p:cNvPr id="18" name="Rechteck 17"/>
          <p:cNvSpPr/>
          <p:nvPr/>
        </p:nvSpPr>
        <p:spPr>
          <a:xfrm>
            <a:off x="5618163" y="5891213"/>
            <a:ext cx="434975" cy="346075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/>
          </a:p>
        </p:txBody>
      </p:sp>
      <p:sp>
        <p:nvSpPr>
          <p:cNvPr id="22544" name="Textfeld 14"/>
          <p:cNvSpPr txBox="1">
            <a:spLocks noChangeArrowheads="1"/>
          </p:cNvSpPr>
          <p:nvPr/>
        </p:nvSpPr>
        <p:spPr bwMode="auto">
          <a:xfrm>
            <a:off x="6451600" y="2457450"/>
            <a:ext cx="1416050" cy="65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ts val="2200"/>
              </a:lnSpc>
            </a:pPr>
            <a:r>
              <a:rPr lang="de-DE"/>
              <a:t>300 Mio €</a:t>
            </a:r>
            <a:br>
              <a:rPr lang="de-DE"/>
            </a:br>
            <a:r>
              <a:rPr lang="de-DE"/>
              <a:t>Territorio</a:t>
            </a:r>
          </a:p>
        </p:txBody>
      </p:sp>
      <p:sp>
        <p:nvSpPr>
          <p:cNvPr id="10" name="Rechteck 9"/>
          <p:cNvSpPr/>
          <p:nvPr/>
        </p:nvSpPr>
        <p:spPr>
          <a:xfrm>
            <a:off x="1833563" y="1639888"/>
            <a:ext cx="2982912" cy="4708525"/>
          </a:xfrm>
          <a:prstGeom prst="rect">
            <a:avLst/>
          </a:prstGeom>
          <a:noFill/>
          <a:ln w="38100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DE" sz="2800" b="1">
                <a:solidFill>
                  <a:schemeClr val="tx1"/>
                </a:solidFill>
                <a:latin typeface="Arial" charset="0"/>
                <a:cs typeface="Arial" charset="0"/>
              </a:rPr>
              <a:t>L‘assistenza sanitaria costa</a:t>
            </a:r>
          </a:p>
          <a:p>
            <a:pPr algn="ctr">
              <a:defRPr/>
            </a:pPr>
            <a:endParaRPr lang="de-DE" sz="2800" b="1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pPr algn="ctr">
              <a:defRPr/>
            </a:pPr>
            <a:r>
              <a:rPr lang="de-DE" sz="3600" b="1">
                <a:solidFill>
                  <a:schemeClr val="tx1"/>
                </a:solidFill>
                <a:latin typeface="Arial" charset="0"/>
                <a:cs typeface="Arial" charset="0"/>
              </a:rPr>
              <a:t> 3,3 Mio € </a:t>
            </a:r>
          </a:p>
          <a:p>
            <a:pPr algn="ctr">
              <a:defRPr/>
            </a:pPr>
            <a:r>
              <a:rPr lang="de-DE" sz="3600" b="1">
                <a:solidFill>
                  <a:schemeClr val="tx1"/>
                </a:solidFill>
                <a:latin typeface="Arial" charset="0"/>
                <a:cs typeface="Arial" charset="0"/>
              </a:rPr>
              <a:t>di euro al giorno </a:t>
            </a:r>
          </a:p>
          <a:p>
            <a:pPr algn="ctr">
              <a:defRPr/>
            </a:pPr>
            <a:endParaRPr lang="de-DE" sz="2800" b="1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pPr algn="ctr">
              <a:defRPr/>
            </a:pPr>
            <a:endParaRPr lang="de-DE" sz="2400" b="1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pPr algn="ctr">
              <a:defRPr/>
            </a:pPr>
            <a:r>
              <a:rPr lang="de-DE" sz="2400" b="1">
                <a:solidFill>
                  <a:schemeClr val="tx1"/>
                </a:solidFill>
                <a:latin typeface="Arial" charset="0"/>
                <a:cs typeface="Arial" charset="0"/>
              </a:rPr>
              <a:t>1/3 Territorio</a:t>
            </a:r>
          </a:p>
          <a:p>
            <a:pPr algn="ctr">
              <a:defRPr/>
            </a:pPr>
            <a:r>
              <a:rPr lang="de-DE" sz="2400" b="1">
                <a:solidFill>
                  <a:schemeClr val="tx1"/>
                </a:solidFill>
                <a:latin typeface="Arial" charset="0"/>
                <a:cs typeface="Arial" charset="0"/>
              </a:rPr>
              <a:t>2/3 Ospedali</a:t>
            </a:r>
          </a:p>
        </p:txBody>
      </p:sp>
      <p:sp>
        <p:nvSpPr>
          <p:cNvPr id="22546" name="Titel 1"/>
          <p:cNvSpPr>
            <a:spLocks/>
          </p:cNvSpPr>
          <p:nvPr/>
        </p:nvSpPr>
        <p:spPr bwMode="auto">
          <a:xfrm>
            <a:off x="1587500" y="574675"/>
            <a:ext cx="9766300" cy="94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de-DE" sz="2800" b="1"/>
              <a:t>Assicurare la sostenibilità finanziaria sul lungo periodo</a:t>
            </a:r>
            <a:br>
              <a:rPr lang="de-DE" sz="2800" b="1"/>
            </a:br>
            <a:endParaRPr lang="de-DE" sz="2800" b="1"/>
          </a:p>
        </p:txBody>
      </p:sp>
      <p:sp>
        <p:nvSpPr>
          <p:cNvPr id="22547" name="Textfeld 16"/>
          <p:cNvSpPr txBox="1">
            <a:spLocks noChangeArrowheads="1"/>
          </p:cNvSpPr>
          <p:nvPr/>
        </p:nvSpPr>
        <p:spPr bwMode="auto">
          <a:xfrm>
            <a:off x="6024563" y="5819775"/>
            <a:ext cx="5711825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1400"/>
              <a:t>Medici di medicina generale, distretti sanitari, servizi specialistici sul territorio, farmaci e dispositivi medici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666A7A9-7197-4FF0-9DDE-D66029D71764}" type="slidenum">
              <a:rPr lang="de-DE"/>
              <a:pPr>
                <a:defRPr/>
              </a:pPr>
              <a:t>9</a:t>
            </a:fld>
            <a:endParaRPr lang="de-DE"/>
          </a:p>
        </p:txBody>
      </p:sp>
      <p:sp>
        <p:nvSpPr>
          <p:cNvPr id="24578" name="Titel 1"/>
          <p:cNvSpPr>
            <a:spLocks noGrp="1"/>
          </p:cNvSpPr>
          <p:nvPr>
            <p:ph type="title"/>
          </p:nvPr>
        </p:nvSpPr>
        <p:spPr>
          <a:xfrm>
            <a:off x="1587500" y="365125"/>
            <a:ext cx="9766300" cy="944563"/>
          </a:xfrm>
        </p:spPr>
        <p:txBody>
          <a:bodyPr/>
          <a:lstStyle/>
          <a:p>
            <a:pPr eaLnBrk="1" hangingPunct="1"/>
            <a:r>
              <a:rPr lang="de-DE" b="1" smtClean="0">
                <a:latin typeface="Arial" charset="0"/>
                <a:cs typeface="Arial" charset="0"/>
              </a:rPr>
              <a:t>Langfristige Finanzierbarkeit sichern</a:t>
            </a:r>
          </a:p>
        </p:txBody>
      </p:sp>
      <p:sp>
        <p:nvSpPr>
          <p:cNvPr id="8" name="Richtungspfeil 7"/>
          <p:cNvSpPr/>
          <p:nvPr/>
        </p:nvSpPr>
        <p:spPr>
          <a:xfrm>
            <a:off x="305271" y="403226"/>
            <a:ext cx="1282897" cy="855260"/>
          </a:xfrm>
          <a:prstGeom prst="homePlate">
            <a:avLst>
              <a:gd name="adj" fmla="val 30851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2800" b="1">
              <a:solidFill>
                <a:schemeClr val="tx1"/>
              </a:solidFill>
            </a:endParaRPr>
          </a:p>
        </p:txBody>
      </p:sp>
      <p:sp>
        <p:nvSpPr>
          <p:cNvPr id="9" name="Ellipse 8"/>
          <p:cNvSpPr/>
          <p:nvPr/>
        </p:nvSpPr>
        <p:spPr>
          <a:xfrm>
            <a:off x="550863" y="584200"/>
            <a:ext cx="614362" cy="49212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0" name="Rechteck 9"/>
          <p:cNvSpPr/>
          <p:nvPr/>
        </p:nvSpPr>
        <p:spPr>
          <a:xfrm>
            <a:off x="1376363" y="1639888"/>
            <a:ext cx="3059112" cy="4708525"/>
          </a:xfrm>
          <a:prstGeom prst="rect">
            <a:avLst/>
          </a:prstGeom>
          <a:ln w="28575">
            <a:solidFill>
              <a:schemeClr val="tx2">
                <a:lumMod val="40000"/>
                <a:lumOff val="6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r>
              <a:rPr lang="de-DE" sz="4000" b="1">
                <a:latin typeface="Arial" charset="0"/>
                <a:cs typeface="Arial" charset="0"/>
              </a:rPr>
              <a:t>+ 20 Mio. €</a:t>
            </a:r>
            <a:r>
              <a:rPr lang="de-DE" sz="3200" b="1">
                <a:latin typeface="Arial" charset="0"/>
                <a:cs typeface="Arial" charset="0"/>
              </a:rPr>
              <a:t> </a:t>
            </a:r>
          </a:p>
          <a:p>
            <a:pPr algn="ctr">
              <a:defRPr/>
            </a:pPr>
            <a:r>
              <a:rPr lang="de-DE" sz="2800" b="1">
                <a:latin typeface="Arial" charset="0"/>
                <a:cs typeface="Arial" charset="0"/>
              </a:rPr>
              <a:t>jährlich</a:t>
            </a:r>
          </a:p>
          <a:p>
            <a:pPr algn="ctr">
              <a:defRPr/>
            </a:pPr>
            <a:r>
              <a:rPr lang="de-DE" sz="2000" b="1">
                <a:latin typeface="Arial" charset="0"/>
                <a:cs typeface="Arial" charset="0"/>
              </a:rPr>
              <a:t>steigen die Kosten</a:t>
            </a:r>
            <a:br>
              <a:rPr lang="de-DE" sz="2000" b="1">
                <a:latin typeface="Arial" charset="0"/>
                <a:cs typeface="Arial" charset="0"/>
              </a:rPr>
            </a:br>
            <a:r>
              <a:rPr lang="de-DE" sz="1600" b="1">
                <a:latin typeface="Arial" charset="0"/>
                <a:cs typeface="Arial" charset="0"/>
              </a:rPr>
              <a:t>(durch Preissteigerungen)</a:t>
            </a:r>
          </a:p>
          <a:p>
            <a:pPr algn="ctr">
              <a:defRPr/>
            </a:pPr>
            <a:endParaRPr lang="de-DE" sz="2000" b="1">
              <a:latin typeface="Arial" charset="0"/>
              <a:cs typeface="Arial" charset="0"/>
            </a:endParaRPr>
          </a:p>
          <a:p>
            <a:pPr algn="ctr">
              <a:defRPr/>
            </a:pPr>
            <a:r>
              <a:rPr lang="de-DE" sz="3200" b="1">
                <a:latin typeface="Arial" charset="0"/>
                <a:cs typeface="Arial" charset="0"/>
              </a:rPr>
              <a:t>Kosten-dämpfungs-ziel:</a:t>
            </a:r>
          </a:p>
          <a:p>
            <a:pPr algn="ctr">
              <a:defRPr/>
            </a:pPr>
            <a:r>
              <a:rPr lang="de-DE" sz="2000" b="1">
                <a:latin typeface="Arial" charset="0"/>
                <a:cs typeface="Arial" charset="0"/>
              </a:rPr>
              <a:t>Die Kosten-beschleunigung aufhalten!</a:t>
            </a:r>
          </a:p>
        </p:txBody>
      </p:sp>
      <p:sp>
        <p:nvSpPr>
          <p:cNvPr id="20" name="Rechteck 19"/>
          <p:cNvSpPr/>
          <p:nvPr/>
        </p:nvSpPr>
        <p:spPr>
          <a:xfrm>
            <a:off x="4743450" y="1639888"/>
            <a:ext cx="6610350" cy="67786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8100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DE" sz="2000" b="1">
                <a:solidFill>
                  <a:schemeClr val="tx1"/>
                </a:solidFill>
                <a:latin typeface="Arial" charset="0"/>
                <a:cs typeface="Arial" charset="0"/>
              </a:rPr>
              <a:t>Ansatzpunkte zur Kostendämpfung</a:t>
            </a:r>
          </a:p>
        </p:txBody>
      </p:sp>
      <p:sp>
        <p:nvSpPr>
          <p:cNvPr id="21" name="Rechteck 20"/>
          <p:cNvSpPr/>
          <p:nvPr/>
        </p:nvSpPr>
        <p:spPr>
          <a:xfrm>
            <a:off x="4743450" y="2500313"/>
            <a:ext cx="3213100" cy="183673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8100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Optimierung Organisation &amp; Prozesse</a:t>
            </a:r>
          </a:p>
        </p:txBody>
      </p:sp>
      <p:sp>
        <p:nvSpPr>
          <p:cNvPr id="22" name="Rechteck 21"/>
          <p:cNvSpPr/>
          <p:nvPr/>
        </p:nvSpPr>
        <p:spPr>
          <a:xfrm>
            <a:off x="8140700" y="2500313"/>
            <a:ext cx="3213100" cy="183673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8100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Versicherungen</a:t>
            </a:r>
            <a:br>
              <a:rPr lang="de-DE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einfordern</a:t>
            </a:r>
          </a:p>
        </p:txBody>
      </p:sp>
      <p:sp>
        <p:nvSpPr>
          <p:cNvPr id="23" name="Rechteck 22"/>
          <p:cNvSpPr/>
          <p:nvPr/>
        </p:nvSpPr>
        <p:spPr>
          <a:xfrm>
            <a:off x="4743450" y="4521200"/>
            <a:ext cx="3213100" cy="183515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8100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DE" sz="2000" b="1">
                <a:solidFill>
                  <a:schemeClr val="tx1"/>
                </a:solidFill>
                <a:latin typeface="Arial" charset="0"/>
                <a:cs typeface="Arial" charset="0"/>
              </a:rPr>
              <a:t>Vernetzung IT</a:t>
            </a:r>
          </a:p>
        </p:txBody>
      </p:sp>
      <p:sp>
        <p:nvSpPr>
          <p:cNvPr id="24" name="Rechteck 23"/>
          <p:cNvSpPr/>
          <p:nvPr/>
        </p:nvSpPr>
        <p:spPr>
          <a:xfrm>
            <a:off x="8140700" y="4521200"/>
            <a:ext cx="3213100" cy="183515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8100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DE" sz="2000" b="1">
                <a:solidFill>
                  <a:schemeClr val="tx1"/>
                </a:solidFill>
                <a:latin typeface="Arial" charset="0"/>
                <a:cs typeface="Arial" charset="0"/>
              </a:rPr>
              <a:t>Anreizsystem:</a:t>
            </a:r>
            <a:br>
              <a:rPr lang="de-DE" sz="2000" b="1">
                <a:solidFill>
                  <a:schemeClr val="tx1"/>
                </a:solidFill>
                <a:latin typeface="Arial" charset="0"/>
                <a:cs typeface="Arial" charset="0"/>
              </a:rPr>
            </a:br>
            <a:r>
              <a:rPr lang="de-DE" sz="2000" b="1">
                <a:solidFill>
                  <a:schemeClr val="tx1"/>
                </a:solidFill>
                <a:latin typeface="Arial" charset="0"/>
                <a:cs typeface="Arial" charset="0"/>
              </a:rPr>
              <a:t>Kostenbewusstsein und Effizienz werden belohnt</a:t>
            </a:r>
          </a:p>
        </p:txBody>
      </p:sp>
      <p:sp>
        <p:nvSpPr>
          <p:cNvPr id="25" name="Ellipse 24"/>
          <p:cNvSpPr/>
          <p:nvPr/>
        </p:nvSpPr>
        <p:spPr>
          <a:xfrm>
            <a:off x="4852988" y="2606675"/>
            <a:ext cx="612775" cy="492125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26" name="Ellipse 25"/>
          <p:cNvSpPr/>
          <p:nvPr/>
        </p:nvSpPr>
        <p:spPr>
          <a:xfrm>
            <a:off x="8264525" y="2606675"/>
            <a:ext cx="614363" cy="492125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7" name="Ellipse 26"/>
          <p:cNvSpPr/>
          <p:nvPr/>
        </p:nvSpPr>
        <p:spPr>
          <a:xfrm>
            <a:off x="4854575" y="4616450"/>
            <a:ext cx="614363" cy="492125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28" name="Ellipse 27"/>
          <p:cNvSpPr/>
          <p:nvPr/>
        </p:nvSpPr>
        <p:spPr>
          <a:xfrm>
            <a:off x="8266113" y="4616450"/>
            <a:ext cx="614362" cy="492125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Glänzend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tint val="95000"/>
              <a:shade val="95000"/>
              <a:satMod val="120000"/>
            </a:schemeClr>
          </a:solidFill>
          <a:prstDash val="solid"/>
        </a:ln>
        <a:ln w="55000" cap="flat" cmpd="thickThin" algn="ctr">
          <a:solidFill>
            <a:schemeClr val="phClr">
              <a:tint val="90000"/>
              <a:satMod val="130000"/>
            </a:schemeClr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1036</Words>
  <Application>Microsoft Office PowerPoint</Application>
  <PresentationFormat>Benutzerdefiniert</PresentationFormat>
  <Paragraphs>354</Paragraphs>
  <Slides>20</Slides>
  <Notes>16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4</vt:i4>
      </vt:variant>
      <vt:variant>
        <vt:lpstr>Entwurfsvorlage</vt:lpstr>
      </vt:variant>
      <vt:variant>
        <vt:i4>2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20</vt:i4>
      </vt:variant>
    </vt:vector>
  </HeadingPairs>
  <TitlesOfParts>
    <vt:vector size="27" baseType="lpstr">
      <vt:lpstr>Arial</vt:lpstr>
      <vt:lpstr>Calibri</vt:lpstr>
      <vt:lpstr>Calibri Light</vt:lpstr>
      <vt:lpstr>Symbol</vt:lpstr>
      <vt:lpstr>Office Theme</vt:lpstr>
      <vt:lpstr>Office Theme</vt:lpstr>
      <vt:lpstr>Microsoft Office Excel Chart</vt:lpstr>
      <vt:lpstr>Gesundheitsversorgung Südtirol 2020 Entwicklungsleitlinien</vt:lpstr>
      <vt:lpstr>Die Frage: Sicherstellung der Versorgungsqualität</vt:lpstr>
      <vt:lpstr>Versorgungsqualität beinhaltet:</vt:lpstr>
      <vt:lpstr>Folie 4</vt:lpstr>
      <vt:lpstr>Folie 5</vt:lpstr>
      <vt:lpstr>Gesundheitliche Nahversorgung stärken</vt:lpstr>
      <vt:lpstr>Die beste Qualität in den 7 Krankenhäusern schaffen</vt:lpstr>
      <vt:lpstr>Folie 8</vt:lpstr>
      <vt:lpstr>Langfristige Finanzierbarkeit sichern</vt:lpstr>
      <vt:lpstr>Langfristige Finanzierbarkeit sichern</vt:lpstr>
      <vt:lpstr>Langfristige Finanzierbarkeit sichern</vt:lpstr>
      <vt:lpstr>Langfristige Finanzierbarkeit sichern</vt:lpstr>
      <vt:lpstr>Langfristige Finanzierbarkeit sichern</vt:lpstr>
      <vt:lpstr>Langfristige Finanzierbarkeit sichern</vt:lpstr>
      <vt:lpstr>Entwicklungsleitlinien – Gesundheitsversorgung Südtirol 2020</vt:lpstr>
      <vt:lpstr>Folie 16</vt:lpstr>
      <vt:lpstr>Angemessene Strukturen für die Gesundheitsversorgung</vt:lpstr>
      <vt:lpstr>Die Steuerung der Gesundheitsversorgung in Südtirol</vt:lpstr>
      <vt:lpstr>Entwicklungs-Fahrplan</vt:lpstr>
      <vt:lpstr>Folie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Caroline Cerar</dc:creator>
  <cp:lastModifiedBy>Georg Dekas</cp:lastModifiedBy>
  <cp:revision>133</cp:revision>
  <dcterms:created xsi:type="dcterms:W3CDTF">2014-09-21T21:38:59Z</dcterms:created>
  <dcterms:modified xsi:type="dcterms:W3CDTF">2014-09-26T15:17:01Z</dcterms:modified>
</cp:coreProperties>
</file>