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  <p:sldMasterId id="2147483672" r:id="rId2"/>
    <p:sldMasterId id="2147483787" r:id="rId3"/>
    <p:sldMasterId id="2147483789" r:id="rId4"/>
  </p:sldMasterIdLst>
  <p:notesMasterIdLst>
    <p:notesMasterId r:id="rId39"/>
  </p:notesMasterIdLst>
  <p:sldIdLst>
    <p:sldId id="689" r:id="rId5"/>
    <p:sldId id="264" r:id="rId6"/>
    <p:sldId id="691" r:id="rId7"/>
    <p:sldId id="692" r:id="rId8"/>
    <p:sldId id="693" r:id="rId9"/>
    <p:sldId id="694" r:id="rId10"/>
    <p:sldId id="695" r:id="rId11"/>
    <p:sldId id="697" r:id="rId12"/>
    <p:sldId id="687" r:id="rId13"/>
    <p:sldId id="649" r:id="rId14"/>
    <p:sldId id="650" r:id="rId15"/>
    <p:sldId id="655" r:id="rId16"/>
    <p:sldId id="656" r:id="rId17"/>
    <p:sldId id="684" r:id="rId18"/>
    <p:sldId id="703" r:id="rId19"/>
    <p:sldId id="700" r:id="rId20"/>
    <p:sldId id="701" r:id="rId21"/>
    <p:sldId id="702" r:id="rId22"/>
    <p:sldId id="707" r:id="rId23"/>
    <p:sldId id="705" r:id="rId24"/>
    <p:sldId id="706" r:id="rId25"/>
    <p:sldId id="709" r:id="rId26"/>
    <p:sldId id="710" r:id="rId27"/>
    <p:sldId id="704" r:id="rId28"/>
    <p:sldId id="719" r:id="rId29"/>
    <p:sldId id="724" r:id="rId30"/>
    <p:sldId id="711" r:id="rId31"/>
    <p:sldId id="712" r:id="rId32"/>
    <p:sldId id="714" r:id="rId33"/>
    <p:sldId id="715" r:id="rId34"/>
    <p:sldId id="722" r:id="rId35"/>
    <p:sldId id="720" r:id="rId36"/>
    <p:sldId id="723" r:id="rId37"/>
    <p:sldId id="698" r:id="rId3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Bloem" initials="" lastIdx="6" clrIdx="0"/>
  <p:cmAuthor id="1" name="simonebloem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4432"/>
    <a:srgbClr val="002436"/>
    <a:srgbClr val="E4B921"/>
    <a:srgbClr val="005681"/>
    <a:srgbClr val="F7EABB"/>
    <a:srgbClr val="6DCEFF"/>
    <a:srgbClr val="0077A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6625" autoAdjust="0"/>
  </p:normalViewPr>
  <p:slideViewPr>
    <p:cSldViewPr snapToGrid="0" snapToObjects="1">
      <p:cViewPr varScale="1">
        <p:scale>
          <a:sx n="80" d="100"/>
          <a:sy n="80" d="100"/>
        </p:scale>
        <p:origin x="-389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4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94"/>
    </p:cViewPr>
  </p:sorterViewPr>
  <p:notesViewPr>
    <p:cSldViewPr snapToGrid="0" snapToObjects="1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63D8420-E1D0-48C2-9527-64C573E5D1C3}" type="datetimeFigureOut">
              <a:rPr lang="de-DE"/>
              <a:pPr>
                <a:defRPr/>
              </a:pPr>
              <a:t>12.12.2016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A0EAA5A-2D2E-4917-9399-E5C90AA103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E0660-C3ED-44E7-A36B-030FAEF79EF3}" type="slidenum">
              <a:rPr lang="de-DE">
                <a:latin typeface="Arial" charset="0"/>
              </a:rPr>
              <a:pPr/>
              <a:t>9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BFDA5-0EAD-421B-9BA5-D6831FEFC0C4}" type="slidenum">
              <a:rPr lang="de-DE">
                <a:latin typeface="Arial" charset="0"/>
              </a:rPr>
              <a:pPr/>
              <a:t>10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Mito n. 1 – è culturale. No! Cambiamento è possibile.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95381C-3140-4B56-83BA-80F9E4B20878}" type="slidenum">
              <a:rPr lang="de-DE">
                <a:latin typeface="Arial" charset="0"/>
              </a:rPr>
              <a:pPr/>
              <a:t>11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All countries are included and can be selected by selecting „select data“ and use the filter to choose the country of interest. Missing data/years have to be deleted. </a:t>
            </a:r>
          </a:p>
          <a:p>
            <a:pPr>
              <a:spcBef>
                <a:spcPct val="0"/>
              </a:spcBef>
            </a:pPr>
            <a:r>
              <a:rPr lang="de-DE" smtClean="0"/>
              <a:t>The range of the axis may need to be adjusted for each country.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42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F1852-3BEA-4E69-8358-B446C79BA3B8}" type="slidenum">
              <a:rPr lang="de-DE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de-DE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In some countries, the proportion of student for whom information on immigrant background is missing increased significantly between 2006 and 2015.</a:t>
            </a:r>
          </a:p>
          <a:p>
            <a:pPr>
              <a:spcBef>
                <a:spcPct val="0"/>
              </a:spcBef>
            </a:pPr>
            <a:r>
              <a:rPr lang="en-GB" smtClean="0"/>
              <a:t>In Germany, Brazil and Tunisia, the missing rate increased by 6 percentage points or more.</a:t>
            </a:r>
          </a:p>
          <a:p>
            <a:pPr>
              <a:spcBef>
                <a:spcPct val="0"/>
              </a:spcBef>
            </a:pPr>
            <a:r>
              <a:rPr lang="en-GB" smtClean="0"/>
              <a:t>In New Zealand, Russia, Hong Kong (China), Australia, the United Kingdom and the Slovak Republic, the missing rate increased between 2 and 4 percentage points.</a:t>
            </a:r>
          </a:p>
          <a:p>
            <a:pPr>
              <a:spcBef>
                <a:spcPct val="0"/>
              </a:spcBef>
            </a:pPr>
            <a:r>
              <a:rPr lang="en-GB" smtClean="0"/>
              <a:t>When analysing trends in the proportion of students with an immigrant background, it should be noted that the incidence of missing rates may affect the trends, especially in these countries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5EF0F6-E026-4ECA-9A18-3B21ED36EF30}" type="slidenum">
              <a:rPr lang="de-DE">
                <a:latin typeface="Arial" charset="0"/>
              </a:rPr>
              <a:pPr/>
              <a:t>18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A5FA85-18A4-4471-BFFA-59A040FDB8F2}" type="slidenum">
              <a:rPr lang="de-DE">
                <a:latin typeface="Arial" charset="0"/>
              </a:rPr>
              <a:pPr/>
              <a:t>20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14ECA-A615-4C67-BDEF-963FAC9942C2}" type="slidenum">
              <a:rPr lang="de-DE">
                <a:latin typeface="Arial" charset="0"/>
              </a:rPr>
              <a:pPr/>
              <a:t>21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Bocciare per ri-orientare è costoso e ingiusto.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B36788-D02C-4B0B-A357-2461ABB8084F}" type="slidenum">
              <a:rPr lang="de-DE">
                <a:latin typeface="Arial" charset="0"/>
              </a:rPr>
              <a:pPr/>
              <a:t>23</a:t>
            </a:fld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All countries are included and can be selected by selecting „select data“ and use the filter to choose the country of interest. Missing data/years have to be deleted. </a:t>
            </a:r>
          </a:p>
          <a:p>
            <a:pPr>
              <a:spcBef>
                <a:spcPct val="0"/>
              </a:spcBef>
            </a:pPr>
            <a:r>
              <a:rPr lang="de-DE" smtClean="0"/>
              <a:t>The range of the axis may need to be adjusted for each country.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737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BC2C9-4207-4C97-A327-0503398665B3}" type="slidenum">
              <a:rPr lang="de-DE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de-DE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56" y="1476376"/>
            <a:ext cx="4738254" cy="1502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60106" y="2256543"/>
            <a:ext cx="3489325" cy="45627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D04432"/>
                </a:solidFill>
                <a:latin typeface="HelveticaNeueLT Std Med"/>
                <a:cs typeface="HelveticaNeueLT Std Me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60488" y="3058046"/>
            <a:ext cx="3489325" cy="4439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latin typeface="HelveticaNeueLT Std"/>
                <a:cs typeface="HelveticaNeueLT Std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60488" y="4032184"/>
            <a:ext cx="3489325" cy="399050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D04432"/>
                </a:solidFill>
                <a:latin typeface="HelveticaNeueLT Std"/>
                <a:cs typeface="HelveticaNeueLT St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63625"/>
            <a:ext cx="86868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1pPr>
            <a:lvl2pPr>
              <a:defRPr sz="2400">
                <a:solidFill>
                  <a:srgbClr val="00A4DE"/>
                </a:solidFill>
                <a:latin typeface="HelveticaNeueLT Std"/>
                <a:cs typeface="HelveticaNeueLT Std"/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56" y="1476376"/>
            <a:ext cx="4738254" cy="1502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88950" y="-452438"/>
            <a:ext cx="1094105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Only">
    <p:bg>
      <p:bgPr>
        <a:solidFill>
          <a:schemeClr val="bg1">
            <a:alpha val="9411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0"/>
            <a:ext cx="9437688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9"/>
          <p:cNvSpPr txBox="1">
            <a:spLocks/>
          </p:cNvSpPr>
          <p:nvPr userDrawn="1"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7A0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99CC"/>
                </a:solidFill>
              </a:rPr>
              <a:t>PISA Myths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930" y="1993989"/>
            <a:ext cx="9152389" cy="1101725"/>
          </a:xfrm>
        </p:spPr>
        <p:txBody>
          <a:bodyPr/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6930" y="3195830"/>
            <a:ext cx="9152389" cy="131445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5">
                    <a:lumMod val="50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60425"/>
            <a:ext cx="86868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ISA_TB_3-01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-3627186">
            <a:off x="7970837" y="2544763"/>
            <a:ext cx="64754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08713" y="0"/>
            <a:ext cx="29352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162425"/>
            <a:ext cx="1789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-3623967">
            <a:off x="4633118" y="2513807"/>
            <a:ext cx="5943601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2" descr="PISA_LOGO-02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04825" y="625475"/>
            <a:ext cx="1238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  <a:cs typeface="HelveticaNeueLT Std Me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  <a:cs typeface="HelveticaNeueLT Std Me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  <a:cs typeface="HelveticaNeueLT Std Me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  <a:cs typeface="HelveticaNeueLT Std Me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14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568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 userDrawn="1"/>
        </p:nvGrpSpPr>
        <p:grpSpPr bwMode="auto">
          <a:xfrm>
            <a:off x="5422900" y="-260350"/>
            <a:ext cx="1914525" cy="2279650"/>
            <a:chOff x="6189311" y="2428331"/>
            <a:chExt cx="1860000" cy="2214686"/>
          </a:xfrm>
        </p:grpSpPr>
        <p:sp>
          <p:nvSpPr>
            <p:cNvPr id="8" name="Hexagon 7"/>
            <p:cNvSpPr/>
            <p:nvPr/>
          </p:nvSpPr>
          <p:spPr>
            <a:xfrm rot="16200000">
              <a:off x="6564868" y="2517003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 rot="16200000">
              <a:off x="6100640" y="3355992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>
                <a:alpha val="80000"/>
              </a:srgbClr>
            </a:solidFill>
            <a:ln>
              <a:solidFill>
                <a:srgbClr val="E4B9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 rot="16200000">
              <a:off x="7030639" y="3355993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6200000">
              <a:off x="7030639" y="2785357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6200000">
              <a:off x="6100640" y="2785356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6200000">
              <a:off x="6564868" y="3624346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6200000">
              <a:off x="6218631" y="2779953"/>
              <a:ext cx="1801360" cy="1511443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387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73800" y="1366838"/>
            <a:ext cx="34321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15"/>
          <p:cNvGrpSpPr>
            <a:grpSpLocks/>
          </p:cNvGrpSpPr>
          <p:nvPr userDrawn="1"/>
        </p:nvGrpSpPr>
        <p:grpSpPr bwMode="auto">
          <a:xfrm>
            <a:off x="-2768600" y="-398463"/>
            <a:ext cx="5435600" cy="6472238"/>
            <a:chOff x="4504731" y="1014037"/>
            <a:chExt cx="3469443" cy="4024552"/>
          </a:xfrm>
        </p:grpSpPr>
        <p:sp>
          <p:nvSpPr>
            <p:cNvPr id="17" name="Hexagon 16"/>
            <p:cNvSpPr/>
            <p:nvPr/>
          </p:nvSpPr>
          <p:spPr>
            <a:xfrm rot="5400000">
              <a:off x="5233561" y="3165337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6100922" y="1639226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>
                <a:alpha val="80000"/>
              </a:srgbClr>
            </a:solidFill>
            <a:ln>
              <a:solidFill>
                <a:srgbClr val="E4B9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4366200" y="1639226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4365707" y="2677199"/>
              <a:ext cx="2012769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6100429" y="2677199"/>
              <a:ext cx="2012769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5233067" y="1153061"/>
              <a:ext cx="2012770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389" name="Group 22"/>
          <p:cNvGrpSpPr>
            <a:grpSpLocks/>
          </p:cNvGrpSpPr>
          <p:nvPr userDrawn="1"/>
        </p:nvGrpSpPr>
        <p:grpSpPr bwMode="auto">
          <a:xfrm>
            <a:off x="322263" y="-398463"/>
            <a:ext cx="5580062" cy="6472238"/>
            <a:chOff x="328969" y="396192"/>
            <a:chExt cx="3469443" cy="4024552"/>
          </a:xfrm>
        </p:grpSpPr>
        <p:sp>
          <p:nvSpPr>
            <p:cNvPr id="24" name="Hexagon 23"/>
            <p:cNvSpPr/>
            <p:nvPr/>
          </p:nvSpPr>
          <p:spPr>
            <a:xfrm rot="5400000">
              <a:off x="1057799" y="2547739"/>
              <a:ext cx="2011782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5400000">
              <a:off x="1925407" y="1021627"/>
              <a:ext cx="2011782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5400000">
              <a:off x="190685" y="1021134"/>
              <a:ext cx="2011782" cy="1735215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 rot="5400000">
              <a:off x="189699" y="2059600"/>
              <a:ext cx="2012769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 rot="5400000">
              <a:off x="1924914" y="2059600"/>
              <a:ext cx="2012769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 rot="5400000">
              <a:off x="1057305" y="535463"/>
              <a:ext cx="2012770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 rot="5400000">
              <a:off x="455153" y="1021185"/>
              <a:ext cx="3217075" cy="2774567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AD2F2B"/>
                  </a:solidFill>
                </a:ln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 flipV="1">
            <a:off x="1200150" y="2782888"/>
            <a:ext cx="3783013" cy="11112"/>
          </a:xfrm>
          <a:prstGeom prst="line">
            <a:avLst/>
          </a:prstGeom>
          <a:ln>
            <a:solidFill>
              <a:srgbClr val="0077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91" name="Picture 33" descr="PISA_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303463" y="1085850"/>
            <a:ext cx="16176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50038" y="-315913"/>
            <a:ext cx="30559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650038" y="4035425"/>
            <a:ext cx="2108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2F2B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내용 개체 틀 9" descr="worldMapBW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57225" y="857250"/>
            <a:ext cx="78295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52400" y="152400"/>
            <a:ext cx="9144000" cy="4991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296400" cy="5143500"/>
          </a:xfrm>
          <a:prstGeom prst="rect">
            <a:avLst/>
          </a:prstGeom>
          <a:solidFill>
            <a:srgbClr val="0077A0">
              <a:alpha val="1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84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6025"/>
            <a:ext cx="82296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16" r:id="rId9"/>
    <p:sldLayoutId id="2147483835" r:id="rId10"/>
    <p:sldLayoutId id="2147483836" r:id="rId11"/>
    <p:sldLayoutId id="2147483837" r:id="rId12"/>
    <p:sldLayoutId id="214748383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7A0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15968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1859C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3CDDD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15968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15968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981075" y="2255838"/>
            <a:ext cx="4262438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HelveticaNeueLT Std Med"/>
              </a:rPr>
              <a:t>PISA 2015: l’Italia a confronto</a:t>
            </a:r>
          </a:p>
          <a:p>
            <a:pPr eaLnBrk="1" hangingPunct="1"/>
            <a:endParaRPr lang="fr-FR" altLang="fr-FR" smtClean="0">
              <a:ea typeface="HelveticaNeueLT Std Med"/>
            </a:endParaRPr>
          </a:p>
        </p:txBody>
      </p:sp>
      <p:sp>
        <p:nvSpPr>
          <p:cNvPr id="33794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1360488" y="3057525"/>
            <a:ext cx="3489325" cy="655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HelveticaNeueLT Std"/>
              </a:rPr>
              <a:t>Martedì 6 dicembre 2016 </a:t>
            </a:r>
            <a:br>
              <a:rPr lang="en-US" altLang="fr-FR" smtClean="0">
                <a:ea typeface="HelveticaNeueLT Std"/>
              </a:rPr>
            </a:br>
            <a:r>
              <a:rPr lang="en-US" altLang="fr-FR" smtClean="0">
                <a:ea typeface="HelveticaNeueLT Std"/>
              </a:rPr>
              <a:t>Roma</a:t>
            </a:r>
            <a:endParaRPr lang="fr-FR" altLang="fr-FR" smtClean="0">
              <a:ea typeface="HelveticaNeueLT Std"/>
            </a:endParaRPr>
          </a:p>
        </p:txBody>
      </p:sp>
      <p:sp>
        <p:nvSpPr>
          <p:cNvPr id="33795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360488" y="4032250"/>
            <a:ext cx="3489325" cy="6937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HelveticaNeueLT Std"/>
              </a:rPr>
              <a:t>Francesco Avvisati</a:t>
            </a:r>
            <a:endParaRPr lang="fr-FR" altLang="fr-FR" smtClean="0">
              <a:ea typeface="HelveticaNeueLT Std"/>
            </a:endParaRPr>
          </a:p>
        </p:txBody>
      </p:sp>
    </p:spTree>
  </p:cSld>
  <p:clrMapOvr>
    <a:masterClrMapping/>
  </p:clrMapOvr>
  <p:transition spd="slow" advTm="1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Diagramm 5"/>
          <p:cNvGraphicFramePr>
            <a:graphicFrameLocks/>
          </p:cNvGraphicFramePr>
          <p:nvPr/>
        </p:nvGraphicFramePr>
        <p:xfrm>
          <a:off x="-50800" y="544513"/>
          <a:ext cx="8945563" cy="4649787"/>
        </p:xfrm>
        <a:graphic>
          <a:graphicData uri="http://schemas.openxmlformats.org/presentationml/2006/ole">
            <p:oleObj spid="_x0000_s44033" r:id="rId4" imgW="8943607" imgH="4651651" progId="Excel.Chart.8">
              <p:embed/>
            </p:oleObj>
          </a:graphicData>
        </a:graphic>
      </p:graphicFrame>
      <p:sp>
        <p:nvSpPr>
          <p:cNvPr id="44034" name="Titel 2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7929563" cy="509588"/>
          </a:xfrm>
        </p:spPr>
        <p:txBody>
          <a:bodyPr/>
          <a:lstStyle/>
          <a:p>
            <a:r>
              <a:rPr lang="en-US" altLang="en-US" smtClean="0"/>
              <a:t>Livello medio di competenze in scienze…</a:t>
            </a:r>
            <a:endParaRPr lang="de-DE" smtClean="0"/>
          </a:p>
        </p:txBody>
      </p:sp>
      <p:sp>
        <p:nvSpPr>
          <p:cNvPr id="44035" name="Textfeld 11"/>
          <p:cNvSpPr txBox="1">
            <a:spLocks noChangeArrowheads="1"/>
          </p:cNvSpPr>
          <p:nvPr/>
        </p:nvSpPr>
        <p:spPr bwMode="auto">
          <a:xfrm>
            <a:off x="903288" y="749300"/>
            <a:ext cx="1641475" cy="307975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400" b="1">
                <a:latin typeface="HelveticaNeueLT Std"/>
              </a:rPr>
              <a:t>PISA 2015</a:t>
            </a:r>
          </a:p>
        </p:txBody>
      </p:sp>
      <p:sp>
        <p:nvSpPr>
          <p:cNvPr id="44036" name="Textfeld 25"/>
          <p:cNvSpPr txBox="1">
            <a:spLocks noChangeArrowheads="1"/>
          </p:cNvSpPr>
          <p:nvPr/>
        </p:nvSpPr>
        <p:spPr bwMode="auto">
          <a:xfrm>
            <a:off x="2844800" y="735013"/>
            <a:ext cx="2087563" cy="307975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400" b="1">
                <a:latin typeface="HelveticaNeueLT Std"/>
              </a:rPr>
              <a:t>Punteggio in scienze</a:t>
            </a:r>
          </a:p>
        </p:txBody>
      </p:sp>
      <p:sp>
        <p:nvSpPr>
          <p:cNvPr id="14" name="Rechteck 2"/>
          <p:cNvSpPr/>
          <p:nvPr/>
        </p:nvSpPr>
        <p:spPr>
          <a:xfrm>
            <a:off x="3913188" y="1057275"/>
            <a:ext cx="138112" cy="3641725"/>
          </a:xfrm>
          <a:prstGeom prst="rect">
            <a:avLst/>
          </a:prstGeom>
          <a:gradFill flip="none" rotWithShape="1">
            <a:gsLst>
              <a:gs pos="67000">
                <a:srgbClr val="FF6633"/>
              </a:gs>
              <a:gs pos="34000">
                <a:srgbClr val="FFFF00"/>
              </a:gs>
              <a:gs pos="2000">
                <a:srgbClr val="01A78F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grpSp>
        <p:nvGrpSpPr>
          <p:cNvPr id="15" name="Gruppieren 6"/>
          <p:cNvGrpSpPr>
            <a:grpSpLocks/>
          </p:cNvGrpSpPr>
          <p:nvPr/>
        </p:nvGrpSpPr>
        <p:grpSpPr bwMode="auto">
          <a:xfrm>
            <a:off x="611188" y="4316413"/>
            <a:ext cx="6657975" cy="547687"/>
            <a:chOff x="2964544" y="4170559"/>
            <a:chExt cx="3788229" cy="631372"/>
          </a:xfrm>
        </p:grpSpPr>
        <p:sp>
          <p:nvSpPr>
            <p:cNvPr id="16" name="Textfeld 14"/>
            <p:cNvSpPr txBox="1"/>
            <p:nvPr/>
          </p:nvSpPr>
          <p:spPr>
            <a:xfrm rot="5400000">
              <a:off x="4542972" y="2592131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21" name="Textfeld 15"/>
            <p:cNvSpPr txBox="1"/>
            <p:nvPr/>
          </p:nvSpPr>
          <p:spPr>
            <a:xfrm rot="5400000">
              <a:off x="4694451" y="4017042"/>
              <a:ext cx="425068" cy="100106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latin typeface="HelveticaNeueLT Std"/>
                  <a:cs typeface="+mn-cs"/>
                </a:rPr>
                <a:t>Maggiore </a:t>
              </a:r>
              <a:r>
                <a:rPr lang="de-DE" sz="1200" b="1" dirty="0" err="1">
                  <a:latin typeface="HelveticaNeueLT Std"/>
                  <a:cs typeface="+mn-cs"/>
                </a:rPr>
                <a:t>Equità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  <p:grpSp>
        <p:nvGrpSpPr>
          <p:cNvPr id="10" name="Gruppieren 12"/>
          <p:cNvGrpSpPr>
            <a:grpSpLocks/>
          </p:cNvGrpSpPr>
          <p:nvPr/>
        </p:nvGrpSpPr>
        <p:grpSpPr bwMode="auto">
          <a:xfrm>
            <a:off x="331788" y="688975"/>
            <a:ext cx="631825" cy="3995738"/>
            <a:chOff x="331810" y="688440"/>
            <a:chExt cx="631372" cy="3996000"/>
          </a:xfrm>
        </p:grpSpPr>
        <p:sp>
          <p:nvSpPr>
            <p:cNvPr id="11" name="Textfeld 23"/>
            <p:cNvSpPr txBox="1"/>
            <p:nvPr/>
          </p:nvSpPr>
          <p:spPr>
            <a:xfrm>
              <a:off x="331810" y="688440"/>
              <a:ext cx="631372" cy="3996000"/>
            </a:xfrm>
            <a:prstGeom prst="upArrow">
              <a:avLst/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13" name="Textfeld 24"/>
            <p:cNvSpPr txBox="1"/>
            <p:nvPr/>
          </p:nvSpPr>
          <p:spPr>
            <a:xfrm>
              <a:off x="525173" y="1316542"/>
              <a:ext cx="369332" cy="236628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eaLnBrk="0" hangingPunct="0">
                <a:defRPr/>
              </a:pPr>
              <a:r>
                <a:rPr lang="de-DE" sz="1200" b="1" dirty="0" err="1">
                  <a:latin typeface="HelveticaNeueLT Std"/>
                  <a:cs typeface="+mn-cs"/>
                </a:rPr>
                <a:t>Risultati</a:t>
              </a:r>
              <a:r>
                <a:rPr lang="de-DE" sz="1200" b="1" dirty="0">
                  <a:latin typeface="HelveticaNeueLT Std"/>
                  <a:cs typeface="+mn-cs"/>
                </a:rPr>
                <a:t> più </a:t>
              </a:r>
              <a:r>
                <a:rPr lang="de-DE" sz="1200" b="1" dirty="0" err="1">
                  <a:latin typeface="HelveticaNeueLT Std"/>
                  <a:cs typeface="+mn-cs"/>
                </a:rPr>
                <a:t>elevati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20"/>
          <p:cNvGrpSpPr>
            <a:grpSpLocks/>
          </p:cNvGrpSpPr>
          <p:nvPr/>
        </p:nvGrpSpPr>
        <p:grpSpPr bwMode="auto">
          <a:xfrm>
            <a:off x="603250" y="684213"/>
            <a:ext cx="6667500" cy="4008437"/>
            <a:chOff x="603679" y="683867"/>
            <a:chExt cx="6667270" cy="4009009"/>
          </a:xfrm>
        </p:grpSpPr>
        <p:sp>
          <p:nvSpPr>
            <p:cNvPr id="17" name="Rechteck 16"/>
            <p:cNvSpPr/>
            <p:nvPr/>
          </p:nvSpPr>
          <p:spPr>
            <a:xfrm>
              <a:off x="603679" y="2208084"/>
              <a:ext cx="3373322" cy="2484792"/>
            </a:xfrm>
            <a:prstGeom prst="rect">
              <a:avLst/>
            </a:prstGeom>
            <a:solidFill>
              <a:srgbClr val="D04432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994462" y="683867"/>
              <a:ext cx="3276487" cy="1511516"/>
            </a:xfrm>
            <a:prstGeom prst="rect">
              <a:avLst/>
            </a:prstGeom>
            <a:solidFill>
              <a:srgbClr val="C6DA5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86525" y="2203321"/>
              <a:ext cx="3274899" cy="2489555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03679" y="683867"/>
              <a:ext cx="3390783" cy="1511516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</p:grp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-50800" y="544513"/>
          <a:ext cx="8945563" cy="4649787"/>
        </p:xfrm>
        <a:graphic>
          <a:graphicData uri="http://schemas.openxmlformats.org/presentationml/2006/ole">
            <p:oleObj spid="_x0000_s46082" r:id="rId4" imgW="8943607" imgH="4651651" progId="Excel.Chart.8">
              <p:embed/>
            </p:oleObj>
          </a:graphicData>
        </a:graphic>
      </p:graphicFrame>
      <p:sp>
        <p:nvSpPr>
          <p:cNvPr id="46083" name="Titel 2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7929563" cy="509588"/>
          </a:xfrm>
        </p:spPr>
        <p:txBody>
          <a:bodyPr/>
          <a:lstStyle/>
          <a:p>
            <a:r>
              <a:rPr lang="en-US" altLang="en-US" smtClean="0"/>
              <a:t>Livello medio di competenze in scienze e forza del fattore socioeconomico (equità)</a:t>
            </a:r>
            <a:endParaRPr lang="de-DE" smtClean="0"/>
          </a:p>
        </p:txBody>
      </p:sp>
      <p:sp>
        <p:nvSpPr>
          <p:cNvPr id="46084" name="Textfeld 11"/>
          <p:cNvSpPr txBox="1">
            <a:spLocks noChangeArrowheads="1"/>
          </p:cNvSpPr>
          <p:nvPr/>
        </p:nvSpPr>
        <p:spPr bwMode="auto">
          <a:xfrm>
            <a:off x="903288" y="749300"/>
            <a:ext cx="1641475" cy="307975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400" b="1">
                <a:latin typeface="HelveticaNeueLT Std"/>
              </a:rPr>
              <a:t>PISA 2015</a:t>
            </a:r>
          </a:p>
        </p:txBody>
      </p:sp>
      <p:grpSp>
        <p:nvGrpSpPr>
          <p:cNvPr id="46085" name="Gruppieren 12"/>
          <p:cNvGrpSpPr>
            <a:grpSpLocks/>
          </p:cNvGrpSpPr>
          <p:nvPr/>
        </p:nvGrpSpPr>
        <p:grpSpPr bwMode="auto">
          <a:xfrm>
            <a:off x="331788" y="688975"/>
            <a:ext cx="631825" cy="3995738"/>
            <a:chOff x="331810" y="688440"/>
            <a:chExt cx="631372" cy="3996000"/>
          </a:xfrm>
        </p:grpSpPr>
        <p:sp>
          <p:nvSpPr>
            <p:cNvPr id="24" name="Textfeld 23"/>
            <p:cNvSpPr txBox="1"/>
            <p:nvPr/>
          </p:nvSpPr>
          <p:spPr>
            <a:xfrm>
              <a:off x="331810" y="688440"/>
              <a:ext cx="631372" cy="3996000"/>
            </a:xfrm>
            <a:prstGeom prst="upArrow">
              <a:avLst/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5173" y="1316542"/>
              <a:ext cx="369332" cy="236628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eaLnBrk="0" hangingPunct="0">
                <a:defRPr/>
              </a:pPr>
              <a:r>
                <a:rPr lang="de-DE" sz="1200" b="1" dirty="0" err="1">
                  <a:latin typeface="HelveticaNeueLT Std"/>
                  <a:cs typeface="+mn-cs"/>
                </a:rPr>
                <a:t>Risultati</a:t>
              </a:r>
              <a:r>
                <a:rPr lang="de-DE" sz="1200" b="1" dirty="0">
                  <a:latin typeface="HelveticaNeueLT Std"/>
                  <a:cs typeface="+mn-cs"/>
                </a:rPr>
                <a:t> più </a:t>
              </a:r>
              <a:r>
                <a:rPr lang="de-DE" sz="1200" b="1" dirty="0" err="1">
                  <a:latin typeface="HelveticaNeueLT Std"/>
                  <a:cs typeface="+mn-cs"/>
                </a:rPr>
                <a:t>elevati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  <p:grpSp>
        <p:nvGrpSpPr>
          <p:cNvPr id="46086" name="Gruppieren 6"/>
          <p:cNvGrpSpPr>
            <a:grpSpLocks/>
          </p:cNvGrpSpPr>
          <p:nvPr/>
        </p:nvGrpSpPr>
        <p:grpSpPr bwMode="auto">
          <a:xfrm>
            <a:off x="611188" y="4316413"/>
            <a:ext cx="6657975" cy="547687"/>
            <a:chOff x="2964544" y="4170559"/>
            <a:chExt cx="3788229" cy="631372"/>
          </a:xfrm>
        </p:grpSpPr>
        <p:sp>
          <p:nvSpPr>
            <p:cNvPr id="15" name="Textfeld 14"/>
            <p:cNvSpPr txBox="1"/>
            <p:nvPr/>
          </p:nvSpPr>
          <p:spPr>
            <a:xfrm rot="5400000">
              <a:off x="4542972" y="2592131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16" name="Textfeld 15"/>
            <p:cNvSpPr txBox="1"/>
            <p:nvPr/>
          </p:nvSpPr>
          <p:spPr>
            <a:xfrm rot="5400000">
              <a:off x="4694451" y="4017042"/>
              <a:ext cx="425068" cy="100106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latin typeface="HelveticaNeueLT Std"/>
                  <a:cs typeface="+mn-cs"/>
                </a:rPr>
                <a:t>Maggiore </a:t>
              </a:r>
              <a:r>
                <a:rPr lang="de-DE" sz="1200" b="1" dirty="0" err="1">
                  <a:latin typeface="HelveticaNeueLT Std"/>
                  <a:cs typeface="+mn-cs"/>
                </a:rPr>
                <a:t>equità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uppieren 16"/>
          <p:cNvGrpSpPr>
            <a:grpSpLocks/>
          </p:cNvGrpSpPr>
          <p:nvPr/>
        </p:nvGrpSpPr>
        <p:grpSpPr bwMode="auto">
          <a:xfrm>
            <a:off x="603250" y="684213"/>
            <a:ext cx="6667500" cy="4008437"/>
            <a:chOff x="603679" y="683867"/>
            <a:chExt cx="6667270" cy="4009009"/>
          </a:xfrm>
        </p:grpSpPr>
        <p:sp>
          <p:nvSpPr>
            <p:cNvPr id="18" name="Rechteck 17"/>
            <p:cNvSpPr/>
            <p:nvPr/>
          </p:nvSpPr>
          <p:spPr>
            <a:xfrm>
              <a:off x="603679" y="2208084"/>
              <a:ext cx="3373322" cy="2484792"/>
            </a:xfrm>
            <a:prstGeom prst="rect">
              <a:avLst/>
            </a:prstGeom>
            <a:solidFill>
              <a:srgbClr val="D04432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994462" y="683867"/>
              <a:ext cx="3276487" cy="1511516"/>
            </a:xfrm>
            <a:prstGeom prst="rect">
              <a:avLst/>
            </a:prstGeom>
            <a:solidFill>
              <a:srgbClr val="C6DA5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3986525" y="2203321"/>
              <a:ext cx="3274899" cy="2489555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03679" y="683867"/>
              <a:ext cx="3390783" cy="1511516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48130" name="Titel 2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7929563" cy="509588"/>
          </a:xfrm>
        </p:spPr>
        <p:txBody>
          <a:bodyPr/>
          <a:lstStyle/>
          <a:p>
            <a:r>
              <a:rPr lang="en-US" altLang="en-US" smtClean="0"/>
              <a:t>Livello medio di competenze in scienze e forza del fattore socioeconomico (equità): chi migliora tra il 2006 e il 2015?</a:t>
            </a:r>
            <a:endParaRPr lang="de-DE" smtClean="0"/>
          </a:p>
        </p:txBody>
      </p:sp>
      <p:graphicFrame>
        <p:nvGraphicFramePr>
          <p:cNvPr id="48131" name="Diagramm 5"/>
          <p:cNvGraphicFramePr>
            <a:graphicFrameLocks/>
          </p:cNvGraphicFramePr>
          <p:nvPr/>
        </p:nvGraphicFramePr>
        <p:xfrm>
          <a:off x="-50800" y="544513"/>
          <a:ext cx="8945563" cy="4649787"/>
        </p:xfrm>
        <a:graphic>
          <a:graphicData uri="http://schemas.openxmlformats.org/presentationml/2006/ole">
            <p:oleObj spid="_x0000_s48131" r:id="rId3" imgW="8943607" imgH="4651651" progId="Excel.Chart.8">
              <p:embed/>
            </p:oleObj>
          </a:graphicData>
        </a:graphic>
      </p:graphicFrame>
      <p:sp>
        <p:nvSpPr>
          <p:cNvPr id="48132" name="Textfeld 11"/>
          <p:cNvSpPr txBox="1">
            <a:spLocks noChangeArrowheads="1"/>
          </p:cNvSpPr>
          <p:nvPr/>
        </p:nvSpPr>
        <p:spPr bwMode="auto">
          <a:xfrm>
            <a:off x="727075" y="749300"/>
            <a:ext cx="2676525" cy="307975"/>
          </a:xfrm>
          <a:prstGeom prst="rect">
            <a:avLst/>
          </a:prstGeom>
          <a:solidFill>
            <a:srgbClr val="E4B92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HelveticaNeueLT Std"/>
              </a:rPr>
              <a:t>Miglioramenti di performance</a:t>
            </a:r>
          </a:p>
        </p:txBody>
      </p:sp>
      <p:sp>
        <p:nvSpPr>
          <p:cNvPr id="7" name="Ellipse 6"/>
          <p:cNvSpPr/>
          <p:nvPr/>
        </p:nvSpPr>
        <p:spPr>
          <a:xfrm>
            <a:off x="4314825" y="3978275"/>
            <a:ext cx="179388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00613" y="2252663"/>
            <a:ext cx="179387" cy="180975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916238" y="2362200"/>
            <a:ext cx="179387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157538" y="3506788"/>
            <a:ext cx="180975" cy="179387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grpSp>
        <p:nvGrpSpPr>
          <p:cNvPr id="48137" name="Gruppieren 21"/>
          <p:cNvGrpSpPr>
            <a:grpSpLocks/>
          </p:cNvGrpSpPr>
          <p:nvPr/>
        </p:nvGrpSpPr>
        <p:grpSpPr bwMode="auto">
          <a:xfrm>
            <a:off x="331788" y="688975"/>
            <a:ext cx="631825" cy="3995738"/>
            <a:chOff x="331810" y="688440"/>
            <a:chExt cx="631372" cy="3996000"/>
          </a:xfrm>
        </p:grpSpPr>
        <p:sp>
          <p:nvSpPr>
            <p:cNvPr id="23" name="Textfeld 22"/>
            <p:cNvSpPr txBox="1"/>
            <p:nvPr/>
          </p:nvSpPr>
          <p:spPr>
            <a:xfrm>
              <a:off x="331810" y="688440"/>
              <a:ext cx="631372" cy="3996000"/>
            </a:xfrm>
            <a:prstGeom prst="upArrow">
              <a:avLst/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25173" y="1316542"/>
              <a:ext cx="369332" cy="236628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eaLnBrk="0" hangingPunct="0">
                <a:defRPr/>
              </a:pPr>
              <a:r>
                <a:rPr lang="de-DE" sz="1200" b="1" dirty="0" err="1">
                  <a:latin typeface="HelveticaNeueLT Std"/>
                  <a:cs typeface="+mn-cs"/>
                </a:rPr>
                <a:t>Risultati</a:t>
              </a:r>
              <a:r>
                <a:rPr lang="de-DE" sz="1200" b="1" dirty="0">
                  <a:latin typeface="HelveticaNeueLT Std"/>
                  <a:cs typeface="+mn-cs"/>
                </a:rPr>
                <a:t> più </a:t>
              </a:r>
              <a:r>
                <a:rPr lang="de-DE" sz="1200" b="1" dirty="0" err="1">
                  <a:latin typeface="HelveticaNeueLT Std"/>
                  <a:cs typeface="+mn-cs"/>
                </a:rPr>
                <a:t>elevati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  <p:grpSp>
        <p:nvGrpSpPr>
          <p:cNvPr id="48138" name="Gruppieren 6"/>
          <p:cNvGrpSpPr>
            <a:grpSpLocks/>
          </p:cNvGrpSpPr>
          <p:nvPr/>
        </p:nvGrpSpPr>
        <p:grpSpPr bwMode="auto">
          <a:xfrm>
            <a:off x="611188" y="4316413"/>
            <a:ext cx="6657975" cy="547687"/>
            <a:chOff x="2964544" y="4170559"/>
            <a:chExt cx="3788229" cy="631372"/>
          </a:xfrm>
        </p:grpSpPr>
        <p:sp>
          <p:nvSpPr>
            <p:cNvPr id="26" name="Textfeld 25"/>
            <p:cNvSpPr txBox="1"/>
            <p:nvPr/>
          </p:nvSpPr>
          <p:spPr>
            <a:xfrm rot="5400000">
              <a:off x="4542972" y="2592131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27" name="Textfeld 26"/>
            <p:cNvSpPr txBox="1"/>
            <p:nvPr/>
          </p:nvSpPr>
          <p:spPr>
            <a:xfrm rot="5400000">
              <a:off x="4694451" y="4017042"/>
              <a:ext cx="425068" cy="100106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latin typeface="HelveticaNeueLT Std"/>
                  <a:cs typeface="+mn-cs"/>
                </a:rPr>
                <a:t>Maggiore </a:t>
              </a:r>
              <a:r>
                <a:rPr lang="de-DE" sz="1200" b="1" dirty="0" err="1">
                  <a:latin typeface="HelveticaNeueLT Std"/>
                  <a:cs typeface="+mn-cs"/>
                </a:rPr>
                <a:t>equità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8438 -0.10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86 L 0.01042 -0.046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617 L 0.02916 -0.07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741 L 0.03594 -0.074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uppieren 21"/>
          <p:cNvGrpSpPr>
            <a:grpSpLocks/>
          </p:cNvGrpSpPr>
          <p:nvPr/>
        </p:nvGrpSpPr>
        <p:grpSpPr bwMode="auto">
          <a:xfrm>
            <a:off x="603250" y="684213"/>
            <a:ext cx="6667500" cy="4008437"/>
            <a:chOff x="603679" y="683867"/>
            <a:chExt cx="6667270" cy="4009009"/>
          </a:xfrm>
        </p:grpSpPr>
        <p:sp>
          <p:nvSpPr>
            <p:cNvPr id="23" name="Rechteck 22"/>
            <p:cNvSpPr/>
            <p:nvPr/>
          </p:nvSpPr>
          <p:spPr>
            <a:xfrm>
              <a:off x="603679" y="2208084"/>
              <a:ext cx="3373322" cy="2484792"/>
            </a:xfrm>
            <a:prstGeom prst="rect">
              <a:avLst/>
            </a:prstGeom>
            <a:solidFill>
              <a:srgbClr val="D04432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3994462" y="683867"/>
              <a:ext cx="3276487" cy="1511516"/>
            </a:xfrm>
            <a:prstGeom prst="rect">
              <a:avLst/>
            </a:prstGeom>
            <a:solidFill>
              <a:srgbClr val="C6DA5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986525" y="2203321"/>
              <a:ext cx="3274899" cy="2489555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03679" y="683867"/>
              <a:ext cx="3390783" cy="1511516"/>
            </a:xfrm>
            <a:prstGeom prst="rect">
              <a:avLst/>
            </a:prstGeom>
            <a:solidFill>
              <a:srgbClr val="FFFFCC">
                <a:alpha val="2470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49154" name="Titel 2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7929563" cy="509588"/>
          </a:xfrm>
        </p:spPr>
        <p:txBody>
          <a:bodyPr/>
          <a:lstStyle/>
          <a:p>
            <a:r>
              <a:rPr lang="en-US" altLang="en-US" smtClean="0"/>
              <a:t>Livello medio di competenze in scienze e forza del fattore socioeconomico (equità): chi migliora tra il 2006 e il 2015?</a:t>
            </a:r>
            <a:endParaRPr lang="de-DE" smtClean="0"/>
          </a:p>
        </p:txBody>
      </p:sp>
      <p:graphicFrame>
        <p:nvGraphicFramePr>
          <p:cNvPr id="49155" name="Diagramm 5"/>
          <p:cNvGraphicFramePr>
            <a:graphicFrameLocks/>
          </p:cNvGraphicFramePr>
          <p:nvPr/>
        </p:nvGraphicFramePr>
        <p:xfrm>
          <a:off x="-50800" y="544513"/>
          <a:ext cx="8945563" cy="4649787"/>
        </p:xfrm>
        <a:graphic>
          <a:graphicData uri="http://schemas.openxmlformats.org/presentationml/2006/ole">
            <p:oleObj spid="_x0000_s49155" r:id="rId3" imgW="8943607" imgH="4651651" progId="Excel.Chart.8">
              <p:embed/>
            </p:oleObj>
          </a:graphicData>
        </a:graphic>
      </p:graphicFrame>
      <p:sp>
        <p:nvSpPr>
          <p:cNvPr id="49156" name="Textfeld 11"/>
          <p:cNvSpPr txBox="1">
            <a:spLocks noChangeArrowheads="1"/>
          </p:cNvSpPr>
          <p:nvPr/>
        </p:nvSpPr>
        <p:spPr bwMode="auto">
          <a:xfrm>
            <a:off x="727075" y="749300"/>
            <a:ext cx="2676525" cy="307975"/>
          </a:xfrm>
          <a:prstGeom prst="rect">
            <a:avLst/>
          </a:prstGeom>
          <a:solidFill>
            <a:srgbClr val="E4B92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HelveticaNeueLT Std"/>
              </a:rPr>
              <a:t>Miglioramenti di equità</a:t>
            </a:r>
          </a:p>
        </p:txBody>
      </p:sp>
      <p:sp>
        <p:nvSpPr>
          <p:cNvPr id="7" name="Ellipse 6"/>
          <p:cNvSpPr/>
          <p:nvPr/>
        </p:nvSpPr>
        <p:spPr>
          <a:xfrm>
            <a:off x="1195388" y="3313113"/>
            <a:ext cx="179387" cy="179387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317875" y="3579813"/>
            <a:ext cx="179388" cy="179387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555875" y="1714500"/>
            <a:ext cx="179388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646363" y="2111375"/>
            <a:ext cx="179387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54288" y="3883025"/>
            <a:ext cx="179387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130300" y="3222625"/>
            <a:ext cx="180975" cy="180975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195888" y="3556000"/>
            <a:ext cx="179387" cy="179388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3100388" y="3351213"/>
            <a:ext cx="179387" cy="179387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grpSp>
        <p:nvGrpSpPr>
          <p:cNvPr id="49165" name="Gruppieren 26"/>
          <p:cNvGrpSpPr>
            <a:grpSpLocks/>
          </p:cNvGrpSpPr>
          <p:nvPr/>
        </p:nvGrpSpPr>
        <p:grpSpPr bwMode="auto">
          <a:xfrm>
            <a:off x="331788" y="688975"/>
            <a:ext cx="631825" cy="3995738"/>
            <a:chOff x="331810" y="688440"/>
            <a:chExt cx="631372" cy="3996000"/>
          </a:xfrm>
        </p:grpSpPr>
        <p:sp>
          <p:nvSpPr>
            <p:cNvPr id="28" name="Textfeld 27"/>
            <p:cNvSpPr txBox="1"/>
            <p:nvPr/>
          </p:nvSpPr>
          <p:spPr>
            <a:xfrm>
              <a:off x="331810" y="688440"/>
              <a:ext cx="631372" cy="3996000"/>
            </a:xfrm>
            <a:prstGeom prst="upArrow">
              <a:avLst/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25173" y="1316542"/>
              <a:ext cx="369332" cy="236628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eaLnBrk="0" hangingPunct="0">
                <a:defRPr/>
              </a:pPr>
              <a:r>
                <a:rPr lang="de-DE" sz="1200" b="1" dirty="0" err="1">
                  <a:latin typeface="HelveticaNeueLT Std"/>
                  <a:cs typeface="+mn-cs"/>
                </a:rPr>
                <a:t>Risultati</a:t>
              </a:r>
              <a:r>
                <a:rPr lang="de-DE" sz="1200" b="1" dirty="0">
                  <a:latin typeface="HelveticaNeueLT Std"/>
                  <a:cs typeface="+mn-cs"/>
                </a:rPr>
                <a:t> più </a:t>
              </a:r>
              <a:r>
                <a:rPr lang="de-DE" sz="1200" b="1" dirty="0" err="1">
                  <a:latin typeface="HelveticaNeueLT Std"/>
                  <a:cs typeface="+mn-cs"/>
                </a:rPr>
                <a:t>elevati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  <p:grpSp>
        <p:nvGrpSpPr>
          <p:cNvPr id="49166" name="Gruppieren 6"/>
          <p:cNvGrpSpPr>
            <a:grpSpLocks/>
          </p:cNvGrpSpPr>
          <p:nvPr/>
        </p:nvGrpSpPr>
        <p:grpSpPr bwMode="auto">
          <a:xfrm>
            <a:off x="611188" y="4316413"/>
            <a:ext cx="6657975" cy="547687"/>
            <a:chOff x="2964544" y="4170559"/>
            <a:chExt cx="3788229" cy="631372"/>
          </a:xfrm>
        </p:grpSpPr>
        <p:sp>
          <p:nvSpPr>
            <p:cNvPr id="31" name="Textfeld 30"/>
            <p:cNvSpPr txBox="1"/>
            <p:nvPr/>
          </p:nvSpPr>
          <p:spPr>
            <a:xfrm rot="5400000">
              <a:off x="4542972" y="2592131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endParaRPr lang="de-DE" dirty="0"/>
            </a:p>
          </p:txBody>
        </p:sp>
        <p:sp>
          <p:nvSpPr>
            <p:cNvPr id="32" name="Textfeld 31"/>
            <p:cNvSpPr txBox="1"/>
            <p:nvPr/>
          </p:nvSpPr>
          <p:spPr>
            <a:xfrm rot="5400000">
              <a:off x="4694451" y="4017042"/>
              <a:ext cx="425068" cy="100106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latin typeface="HelveticaNeueLT Std"/>
                  <a:cs typeface="+mn-cs"/>
                </a:rPr>
                <a:t>Maggiore </a:t>
              </a:r>
              <a:r>
                <a:rPr lang="de-DE" sz="1200" b="1" dirty="0" err="1">
                  <a:latin typeface="HelveticaNeueLT Std"/>
                  <a:cs typeface="+mn-cs"/>
                </a:rPr>
                <a:t>equità</a:t>
              </a:r>
              <a:endParaRPr lang="de-DE" sz="1200" b="1" dirty="0">
                <a:latin typeface="HelveticaNeueLT Std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2.46914E-7 L 0.17726 -0.06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23 L 0.10243 -0.018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494 L 0.11232 0.0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47 L 0.16025 -0.014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679 L 0.14202 -0.034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5802E-6 L 0.16666 -0.057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23 L 0.07101 -0.000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23 L 0.18386 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Diagramm 7"/>
          <p:cNvGraphicFramePr>
            <a:graphicFrameLocks/>
          </p:cNvGraphicFramePr>
          <p:nvPr/>
        </p:nvGraphicFramePr>
        <p:xfrm>
          <a:off x="239713" y="1154113"/>
          <a:ext cx="8896350" cy="3954462"/>
        </p:xfrm>
        <a:graphic>
          <a:graphicData uri="http://schemas.openxmlformats.org/presentationml/2006/ole">
            <p:oleObj spid="_x0000_s50177" r:id="rId3" imgW="8900931" imgH="3956647" progId="Excel.Chart.8">
              <p:embed/>
            </p:oleObj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239713" y="1154113"/>
          <a:ext cx="9048750" cy="4106862"/>
        </p:xfrm>
        <a:graphic>
          <a:graphicData uri="http://schemas.openxmlformats.org/presentationml/2006/ole">
            <p:oleObj spid="_x0000_s50178" r:id="rId4" imgW="9053345" imgH="4109060" progId="Excel.Chart.8">
              <p:embed/>
            </p:oleObj>
          </a:graphicData>
        </a:graphic>
      </p:graphicFrame>
      <p:sp>
        <p:nvSpPr>
          <p:cNvPr id="5017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relazione tra il profilo socioeconomico delle scuole e i loro risultati in Italia</a:t>
            </a:r>
            <a:endParaRPr lang="de-DE" smtClean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7250113" y="2847975"/>
            <a:ext cx="209550" cy="0"/>
          </a:xfrm>
          <a:prstGeom prst="line">
            <a:avLst/>
          </a:prstGeom>
          <a:ln w="28575">
            <a:solidFill>
              <a:srgbClr val="D044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-8039" y="1204685"/>
            <a:ext cx="369332" cy="111034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HelveticaNeueLT Std"/>
                <a:cs typeface="+mn-cs"/>
              </a:rPr>
              <a:t>Score </a:t>
            </a:r>
            <a:r>
              <a:rPr lang="de-DE" sz="1200" dirty="0" err="1">
                <a:latin typeface="HelveticaNeueLT Std"/>
                <a:cs typeface="+mn-cs"/>
              </a:rPr>
              <a:t>points</a:t>
            </a:r>
            <a:endParaRPr lang="de-DE" sz="1200" dirty="0">
              <a:latin typeface="HelveticaNeueLT Std"/>
              <a:cs typeface="+mn-cs"/>
            </a:endParaRPr>
          </a:p>
        </p:txBody>
      </p:sp>
      <p:sp>
        <p:nvSpPr>
          <p:cNvPr id="7" name="Ellipse 8"/>
          <p:cNvSpPr/>
          <p:nvPr/>
        </p:nvSpPr>
        <p:spPr>
          <a:xfrm>
            <a:off x="3890963" y="2135188"/>
            <a:ext cx="219075" cy="179387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0" name="Ellipse 8"/>
          <p:cNvSpPr/>
          <p:nvPr/>
        </p:nvSpPr>
        <p:spPr>
          <a:xfrm>
            <a:off x="3905250" y="3273425"/>
            <a:ext cx="204788" cy="209550"/>
          </a:xfrm>
          <a:prstGeom prst="ellipse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6613525" cy="857250"/>
          </a:xfrm>
        </p:spPr>
        <p:txBody>
          <a:bodyPr/>
          <a:lstStyle/>
          <a:p>
            <a:r>
              <a:rPr lang="en-US" smtClean="0"/>
              <a:t>Performance in scienze, a livelli comparabili di status socio-economico (decili internazionali dell’indice ESCS)</a:t>
            </a:r>
            <a:endParaRPr lang="de-DE" smtClean="0"/>
          </a:p>
        </p:txBody>
      </p:sp>
      <p:graphicFrame>
        <p:nvGraphicFramePr>
          <p:cNvPr id="51202" name="Diagramm 5"/>
          <p:cNvGraphicFramePr>
            <a:graphicFrameLocks/>
          </p:cNvGraphicFramePr>
          <p:nvPr/>
        </p:nvGraphicFramePr>
        <p:xfrm>
          <a:off x="136525" y="1238250"/>
          <a:ext cx="9005888" cy="3956050"/>
        </p:xfrm>
        <a:graphic>
          <a:graphicData uri="http://schemas.openxmlformats.org/presentationml/2006/ole">
            <p:oleObj spid="_x0000_s51202" r:id="rId3" imgW="9010669" imgH="3956647" progId="Excel.Chart.8">
              <p:embed/>
            </p:oleObj>
          </a:graphicData>
        </a:graphic>
      </p:graphicFrame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I.6.7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5" name="Line Callout 2 13">
            <a:extLst/>
          </p:cNvPr>
          <p:cNvSpPr/>
          <p:nvPr/>
        </p:nvSpPr>
        <p:spPr>
          <a:xfrm>
            <a:off x="12700" y="4137025"/>
            <a:ext cx="1090613" cy="1006475"/>
          </a:xfrm>
          <a:prstGeom prst="borderCallout2">
            <a:avLst>
              <a:gd name="adj1" fmla="val -2454"/>
              <a:gd name="adj2" fmla="val 29753"/>
              <a:gd name="adj3" fmla="val -26980"/>
              <a:gd name="adj4" fmla="val 42664"/>
              <a:gd name="adj5" fmla="val -38360"/>
              <a:gd name="adj6" fmla="val 69244"/>
            </a:avLst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dirty="0">
                <a:solidFill>
                  <a:sysClr val="windowText" lastClr="000000"/>
                </a:solidFill>
                <a:latin typeface="HelveticaNeueLT Std"/>
              </a:rPr>
              <a:t>% 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di 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studenti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nei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decili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più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svantaggiati</a:t>
            </a:r>
            <a:r>
              <a:rPr lang="en-US" dirty="0" smtClean="0">
                <a:solidFill>
                  <a:sysClr val="windowText" lastClr="000000"/>
                </a:solidFill>
                <a:latin typeface="HelveticaNeueLT Std"/>
              </a:rPr>
              <a:t> di status socio-</a:t>
            </a:r>
            <a:r>
              <a:rPr lang="en-US" dirty="0" err="1" smtClean="0">
                <a:solidFill>
                  <a:sysClr val="windowText" lastClr="000000"/>
                </a:solidFill>
                <a:latin typeface="HelveticaNeueLT Std"/>
              </a:rPr>
              <a:t>economico</a:t>
            </a:r>
            <a:endParaRPr lang="en-US" dirty="0">
              <a:solidFill>
                <a:sysClr val="windowText" lastClr="000000"/>
              </a:solidFill>
              <a:latin typeface="HelveticaNeueLT Std"/>
            </a:endParaRPr>
          </a:p>
        </p:txBody>
      </p:sp>
      <p:sp>
        <p:nvSpPr>
          <p:cNvPr id="51205" name="Textfeld 1"/>
          <p:cNvSpPr txBox="1">
            <a:spLocks noChangeArrowheads="1"/>
          </p:cNvSpPr>
          <p:nvPr/>
        </p:nvSpPr>
        <p:spPr bwMode="auto">
          <a:xfrm>
            <a:off x="6238875" y="1538288"/>
            <a:ext cx="125413" cy="3441700"/>
          </a:xfrm>
          <a:prstGeom prst="rect">
            <a:avLst/>
          </a:prstGeom>
          <a:noFill/>
          <a:ln w="9525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39163" y="2160588"/>
            <a:ext cx="476250" cy="234950"/>
          </a:xfrm>
          <a:prstGeom prst="ellipse">
            <a:avLst/>
          </a:prstGeom>
          <a:noFill/>
          <a:ln w="22225">
            <a:solidFill>
              <a:srgbClr val="D044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38875" y="2039938"/>
            <a:ext cx="125413" cy="355600"/>
          </a:xfrm>
          <a:prstGeom prst="ellipse">
            <a:avLst/>
          </a:prstGeom>
          <a:noFill/>
          <a:ln w="22225">
            <a:solidFill>
              <a:srgbClr val="D044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522288" y="1476375"/>
            <a:ext cx="4737100" cy="1501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mtClean="0"/>
              <a:t>Italia: promossa, bocciata, rimandata?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Italia: risultati stabili in scienze e lettura…</a:t>
            </a:r>
            <a:br>
              <a:rPr lang="de-DE" smtClean="0"/>
            </a:br>
            <a:r>
              <a:rPr lang="de-DE" smtClean="0"/>
              <a:t>…miglioramento in matematica (e nella media per la prima volta) </a:t>
            </a:r>
          </a:p>
        </p:txBody>
      </p:sp>
      <p:grpSp>
        <p:nvGrpSpPr>
          <p:cNvPr id="53250" name="Gruppieren 5"/>
          <p:cNvGrpSpPr>
            <a:grpSpLocks/>
          </p:cNvGrpSpPr>
          <p:nvPr/>
        </p:nvGrpSpPr>
        <p:grpSpPr bwMode="auto">
          <a:xfrm>
            <a:off x="17130713" y="1209675"/>
            <a:ext cx="7561262" cy="3910013"/>
            <a:chOff x="17131437" y="1209983"/>
            <a:chExt cx="7559792" cy="3909600"/>
          </a:xfrm>
        </p:grpSpPr>
        <p:graphicFrame>
          <p:nvGraphicFramePr>
            <p:cNvPr id="53262" name="Diagramm 36"/>
            <p:cNvGraphicFramePr>
              <a:graphicFrameLocks/>
            </p:cNvGraphicFramePr>
            <p:nvPr/>
          </p:nvGraphicFramePr>
          <p:xfrm>
            <a:off x="17080637" y="1159183"/>
            <a:ext cx="7575200" cy="4011200"/>
          </p:xfrm>
          <a:graphic>
            <a:graphicData uri="http://schemas.openxmlformats.org/presentationml/2006/ole">
              <p:oleObj spid="_x0000_s53262" r:id="rId4" imgW="7577985" imgH="4011516" progId="Excel.Chart.8">
                <p:embed/>
              </p:oleObj>
            </a:graphicData>
          </a:graphic>
        </p:graphicFrame>
        <p:sp>
          <p:nvSpPr>
            <p:cNvPr id="38" name="TextBox 4"/>
            <p:cNvSpPr txBox="1"/>
            <p:nvPr/>
          </p:nvSpPr>
          <p:spPr bwMode="auto">
            <a:xfrm>
              <a:off x="24406829" y="3854450"/>
              <a:ext cx="284400" cy="9640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Below Level 1</a:t>
              </a:r>
            </a:p>
          </p:txBody>
        </p:sp>
        <p:sp>
          <p:nvSpPr>
            <p:cNvPr id="39" name="TextBox 6"/>
            <p:cNvSpPr txBox="1"/>
            <p:nvPr/>
          </p:nvSpPr>
          <p:spPr bwMode="auto">
            <a:xfrm>
              <a:off x="24406829" y="3321050"/>
              <a:ext cx="284400" cy="533400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1</a:t>
              </a:r>
            </a:p>
          </p:txBody>
        </p:sp>
        <p:sp>
          <p:nvSpPr>
            <p:cNvPr id="40" name="TextBox 7"/>
            <p:cNvSpPr txBox="1"/>
            <p:nvPr/>
          </p:nvSpPr>
          <p:spPr bwMode="auto">
            <a:xfrm>
              <a:off x="24406829" y="2226471"/>
              <a:ext cx="284400" cy="548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3</a:t>
              </a:r>
            </a:p>
          </p:txBody>
        </p:sp>
        <p:sp>
          <p:nvSpPr>
            <p:cNvPr id="41" name="TextBox 7"/>
            <p:cNvSpPr txBox="1"/>
            <p:nvPr/>
          </p:nvSpPr>
          <p:spPr bwMode="auto">
            <a:xfrm>
              <a:off x="24406829" y="1712737"/>
              <a:ext cx="284400" cy="526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 4</a:t>
              </a:r>
            </a:p>
          </p:txBody>
        </p:sp>
        <p:sp>
          <p:nvSpPr>
            <p:cNvPr id="42" name="TextBox 7"/>
            <p:cNvSpPr txBox="1"/>
            <p:nvPr/>
          </p:nvSpPr>
          <p:spPr bwMode="auto">
            <a:xfrm>
              <a:off x="24406829" y="1355290"/>
              <a:ext cx="284400" cy="352563"/>
            </a:xfrm>
            <a:prstGeom prst="rect">
              <a:avLst/>
            </a:prstGeom>
            <a:solidFill>
              <a:srgbClr val="00AE88"/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Lev5</a:t>
              </a:r>
            </a:p>
          </p:txBody>
        </p:sp>
        <p:sp>
          <p:nvSpPr>
            <p:cNvPr id="43" name="TextBox 6"/>
            <p:cNvSpPr txBox="1"/>
            <p:nvPr/>
          </p:nvSpPr>
          <p:spPr bwMode="auto">
            <a:xfrm>
              <a:off x="24406829" y="2774950"/>
              <a:ext cx="284400" cy="54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2</a:t>
              </a:r>
            </a:p>
          </p:txBody>
        </p:sp>
      </p:grp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4624388" y="55563"/>
            <a:ext cx="41497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Tables I.2.4a-b, I.4.4a-b, I.5.4a-b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46" name="Rectangle 87"/>
          <p:cNvSpPr/>
          <p:nvPr/>
        </p:nvSpPr>
        <p:spPr>
          <a:xfrm>
            <a:off x="73025" y="1635125"/>
            <a:ext cx="1030288" cy="284321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GB" sz="1000" dirty="0">
              <a:solidFill>
                <a:prstClr val="black"/>
              </a:solidFill>
              <a:latin typeface="HelveticaNeueLT Std"/>
            </a:endParaRPr>
          </a:p>
        </p:txBody>
      </p:sp>
      <p:grpSp>
        <p:nvGrpSpPr>
          <p:cNvPr id="53253" name="Gruppieren 46"/>
          <p:cNvGrpSpPr>
            <a:grpSpLocks/>
          </p:cNvGrpSpPr>
          <p:nvPr/>
        </p:nvGrpSpPr>
        <p:grpSpPr bwMode="auto">
          <a:xfrm>
            <a:off x="115888" y="1635125"/>
            <a:ext cx="1089025" cy="1089025"/>
            <a:chOff x="-24627" y="1478846"/>
            <a:chExt cx="1386471" cy="878965"/>
          </a:xfrm>
        </p:grpSpPr>
        <p:sp>
          <p:nvSpPr>
            <p:cNvPr id="53257" name="TextBox 2"/>
            <p:cNvSpPr txBox="1">
              <a:spLocks noChangeArrowheads="1"/>
            </p:cNvSpPr>
            <p:nvPr/>
          </p:nvSpPr>
          <p:spPr bwMode="auto">
            <a:xfrm>
              <a:off x="187934" y="1478846"/>
              <a:ext cx="1158917" cy="32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Punteggio medio</a:t>
              </a:r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62279" y="1617225"/>
              <a:ext cx="183920" cy="116598"/>
            </a:xfrm>
            <a:prstGeom prst="ellipse">
              <a:avLst/>
            </a:prstGeom>
            <a:solidFill>
              <a:srgbClr val="E4B92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3259" name="TextBox 3"/>
            <p:cNvSpPr txBox="1">
              <a:spLocks noChangeArrowheads="1"/>
            </p:cNvSpPr>
            <p:nvPr/>
          </p:nvSpPr>
          <p:spPr bwMode="auto">
            <a:xfrm>
              <a:off x="160073" y="1737315"/>
              <a:ext cx="1201771" cy="44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	</a:t>
              </a:r>
            </a:p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Tendenza lineare</a:t>
              </a:r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sp>
          <p:nvSpPr>
            <p:cNvPr id="53260" name="TextBox 4"/>
            <p:cNvSpPr txBox="1">
              <a:spLocks noChangeArrowheads="1"/>
            </p:cNvSpPr>
            <p:nvPr/>
          </p:nvSpPr>
          <p:spPr bwMode="auto">
            <a:xfrm>
              <a:off x="-24627" y="2159269"/>
              <a:ext cx="1157723" cy="19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cxnSp>
          <p:nvCxnSpPr>
            <p:cNvPr id="52" name="Gerader Verbinder 51"/>
            <p:cNvCxnSpPr/>
            <p:nvPr/>
          </p:nvCxnSpPr>
          <p:spPr>
            <a:xfrm flipH="1">
              <a:off x="-14522" y="1946517"/>
              <a:ext cx="214236" cy="0"/>
            </a:xfrm>
            <a:prstGeom prst="line">
              <a:avLst/>
            </a:prstGeom>
            <a:ln w="28575">
              <a:solidFill>
                <a:srgbClr val="E4B92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3254" name="Diagramm 5"/>
          <p:cNvGraphicFramePr>
            <a:graphicFrameLocks/>
          </p:cNvGraphicFramePr>
          <p:nvPr/>
        </p:nvGraphicFramePr>
        <p:xfrm>
          <a:off x="571500" y="1154113"/>
          <a:ext cx="3295650" cy="3995737"/>
        </p:xfrm>
        <a:graphic>
          <a:graphicData uri="http://schemas.openxmlformats.org/presentationml/2006/ole">
            <p:oleObj spid="_x0000_s53254" r:id="rId5" imgW="3292125" imgH="3999323" progId="Excel.Chart.8">
              <p:embed/>
            </p:oleObj>
          </a:graphicData>
        </a:graphic>
      </p:graphicFrame>
      <p:graphicFrame>
        <p:nvGraphicFramePr>
          <p:cNvPr id="53255" name="Diagramm 5"/>
          <p:cNvGraphicFramePr>
            <a:graphicFrameLocks/>
          </p:cNvGraphicFramePr>
          <p:nvPr/>
        </p:nvGraphicFramePr>
        <p:xfrm>
          <a:off x="3414713" y="1154113"/>
          <a:ext cx="2528887" cy="4040187"/>
        </p:xfrm>
        <a:graphic>
          <a:graphicData uri="http://schemas.openxmlformats.org/presentationml/2006/ole">
            <p:oleObj spid="_x0000_s53255" r:id="rId6" imgW="2530059" imgH="4041998" progId="Excel.Chart.8">
              <p:embed/>
            </p:oleObj>
          </a:graphicData>
        </a:graphic>
      </p:graphicFrame>
      <p:graphicFrame>
        <p:nvGraphicFramePr>
          <p:cNvPr id="53256" name="Diagramm 34"/>
          <p:cNvGraphicFramePr>
            <a:graphicFrameLocks/>
          </p:cNvGraphicFramePr>
          <p:nvPr/>
        </p:nvGraphicFramePr>
        <p:xfrm>
          <a:off x="5668963" y="1154113"/>
          <a:ext cx="3422650" cy="4011612"/>
        </p:xfrm>
        <a:graphic>
          <a:graphicData uri="http://schemas.openxmlformats.org/presentationml/2006/ole">
            <p:oleObj spid="_x0000_s53256" r:id="rId7" imgW="3420152" imgH="40115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64438" cy="857250"/>
          </a:xfrm>
        </p:spPr>
        <p:txBody>
          <a:bodyPr/>
          <a:lstStyle/>
          <a:p>
            <a:r>
              <a:rPr lang="en-US" smtClean="0"/>
              <a:t>Raddoppio della proporzione di studenti immigrati (+4 punti percentuali) in Italia ma riduzione del divario con i non-immigrati</a:t>
            </a:r>
            <a:endParaRPr lang="de-DE" smtClean="0"/>
          </a:p>
        </p:txBody>
      </p:sp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Table I.7.1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55299" name="Diagramm 6"/>
          <p:cNvGraphicFramePr>
            <a:graphicFrameLocks/>
          </p:cNvGraphicFramePr>
          <p:nvPr/>
        </p:nvGraphicFramePr>
        <p:xfrm>
          <a:off x="31750" y="1193800"/>
          <a:ext cx="9036050" cy="3900488"/>
        </p:xfrm>
        <a:graphic>
          <a:graphicData uri="http://schemas.openxmlformats.org/presentationml/2006/ole">
            <p:oleObj spid="_x0000_s55299" r:id="rId4" imgW="9035055" imgH="3901778" progId="Excel.Chart.8">
              <p:embed/>
            </p:oleObj>
          </a:graphicData>
        </a:graphic>
      </p:graphicFrame>
      <p:sp>
        <p:nvSpPr>
          <p:cNvPr id="5" name="Line Callout 2 13">
            <a:extLst/>
          </p:cNvPr>
          <p:cNvSpPr/>
          <p:nvPr/>
        </p:nvSpPr>
        <p:spPr>
          <a:xfrm>
            <a:off x="5618163" y="4562475"/>
            <a:ext cx="3298825" cy="560388"/>
          </a:xfrm>
          <a:prstGeom prst="borderCallout2">
            <a:avLst>
              <a:gd name="adj1" fmla="val 674"/>
              <a:gd name="adj2" fmla="val 95432"/>
              <a:gd name="adj3" fmla="val -143596"/>
              <a:gd name="adj4" fmla="val 104582"/>
              <a:gd name="adj5" fmla="val -151106"/>
              <a:gd name="adj6" fmla="val 96673"/>
            </a:avLst>
          </a:prstGeom>
          <a:solidFill>
            <a:sysClr val="window" lastClr="FFFFFF"/>
          </a:solidFill>
          <a:ln w="3175">
            <a:solidFill>
              <a:sysClr val="windowText" lastClr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Incremento</a:t>
            </a:r>
            <a:r>
              <a:rPr lang="en-US" sz="1200" dirty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HelveticaNeueLT Std"/>
              </a:rPr>
              <a:t>statisticamente</a:t>
            </a:r>
            <a:r>
              <a:rPr lang="en-US" sz="1200" dirty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200" dirty="0" err="1">
                <a:solidFill>
                  <a:sysClr val="windowText" lastClr="000000"/>
                </a:solidFill>
                <a:latin typeface="HelveticaNeueLT Std"/>
              </a:rPr>
              <a:t>significativo</a:t>
            </a:r>
            <a:endParaRPr lang="en-US" sz="1200" dirty="0">
              <a:solidFill>
                <a:sysClr val="windowText" lastClr="000000"/>
              </a:solidFill>
              <a:latin typeface="HelveticaNeueLT Std"/>
            </a:endParaRPr>
          </a:p>
          <a:p>
            <a:pPr algn="ctr" eaLnBrk="0" hangingPunct="0">
              <a:defRPr/>
            </a:pPr>
            <a:r>
              <a:rPr lang="en-US" sz="1200" dirty="0" smtClean="0">
                <a:solidFill>
                  <a:sysClr val="windowText" lastClr="000000"/>
                </a:solidFill>
                <a:latin typeface="HelveticaNeueLT Std"/>
              </a:rPr>
              <a:t>(2015 </a:t>
            </a:r>
            <a:r>
              <a:rPr lang="en-US" sz="1200" dirty="0">
                <a:solidFill>
                  <a:sysClr val="windowText" lastClr="000000"/>
                </a:solidFill>
                <a:latin typeface="HelveticaNeueLT Std"/>
              </a:rPr>
              <a:t>– 2006)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della</a:t>
            </a:r>
            <a:r>
              <a:rPr lang="en-US" sz="120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percentuale</a:t>
            </a:r>
            <a:r>
              <a:rPr lang="en-US" sz="1200" dirty="0" smtClean="0">
                <a:solidFill>
                  <a:sysClr val="windowText" lastClr="000000"/>
                </a:solidFill>
                <a:latin typeface="HelveticaNeueLT Std"/>
              </a:rPr>
              <a:t> di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studenti</a:t>
            </a:r>
            <a:r>
              <a:rPr lang="en-US" sz="1200" dirty="0" smtClean="0">
                <a:solidFill>
                  <a:sysClr val="windowText" lastClr="000000"/>
                </a:solidFill>
                <a:latin typeface="HelveticaNeueLT Std"/>
              </a:rPr>
              <a:t> di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origine</a:t>
            </a:r>
            <a:r>
              <a:rPr lang="en-US" sz="120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200" dirty="0" err="1" smtClean="0">
                <a:solidFill>
                  <a:sysClr val="windowText" lastClr="000000"/>
                </a:solidFill>
                <a:latin typeface="HelveticaNeueLT Std"/>
              </a:rPr>
              <a:t>immigrata</a:t>
            </a:r>
            <a:endParaRPr lang="en-US" sz="1200" dirty="0">
              <a:solidFill>
                <a:sysClr val="windowText" lastClr="000000"/>
              </a:solidFill>
              <a:latin typeface="HelveticaNeueLT Std"/>
            </a:endParaRPr>
          </a:p>
        </p:txBody>
      </p:sp>
      <p:sp>
        <p:nvSpPr>
          <p:cNvPr id="55301" name="Textfeld 1"/>
          <p:cNvSpPr txBox="1">
            <a:spLocks noChangeArrowheads="1"/>
          </p:cNvSpPr>
          <p:nvPr/>
        </p:nvSpPr>
        <p:spPr bwMode="auto">
          <a:xfrm>
            <a:off x="7804150" y="1527175"/>
            <a:ext cx="206375" cy="3316288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3040063" y="1527175"/>
            <a:ext cx="4684712" cy="1323975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HelveticaNeueLT Std"/>
              </a:rPr>
              <a:t>Il divario con gli studenti non-immigrati è quasi interamente spiegato da differenze di status socio-economico. A parità di status, gli studenti di origine immigrata hanno risultati inferiori di soli 11 punti ai non-immigrati in Italia.</a:t>
            </a:r>
            <a:endParaRPr lang="de-DE" sz="1600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84138" y="1204913"/>
          <a:ext cx="9110662" cy="3952875"/>
        </p:xfrm>
        <a:graphic>
          <a:graphicData uri="http://schemas.openxmlformats.org/presentationml/2006/ole">
            <p:oleObj spid="_x0000_s57345" r:id="rId3" imgW="9108213" imgH="3950550" progId="Excel.Chart.8">
              <p:embed/>
            </p:oleObj>
          </a:graphicData>
        </a:graphic>
      </p:graphicFrame>
      <p:sp>
        <p:nvSpPr>
          <p:cNvPr id="57346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307263" cy="857250"/>
          </a:xfrm>
        </p:spPr>
        <p:txBody>
          <a:bodyPr/>
          <a:lstStyle/>
          <a:p>
            <a:r>
              <a:rPr lang="en-US" smtClean="0"/>
              <a:t>… e l’alta presenza di immigrati in una scuola non è un fattore associato a risultati più bassi</a:t>
            </a:r>
            <a:endParaRPr lang="de-DE" smtClean="0"/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I.7.12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25688" y="1636713"/>
            <a:ext cx="71437" cy="71437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328863" y="1362075"/>
            <a:ext cx="71437" cy="73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8" name="TextBox 1">
            <a:extLst/>
          </p:cNvPr>
          <p:cNvSpPr txBox="1"/>
          <p:nvPr/>
        </p:nvSpPr>
        <p:spPr>
          <a:xfrm>
            <a:off x="5205413" y="1808163"/>
            <a:ext cx="3287712" cy="3905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GB" sz="1200" dirty="0" err="1" smtClean="0">
                <a:latin typeface="HelveticaNeueLT Std"/>
              </a:rPr>
              <a:t>Paesi</a:t>
            </a:r>
            <a:r>
              <a:rPr lang="en-GB" sz="1200" dirty="0" smtClean="0">
                <a:latin typeface="HelveticaNeueLT Std"/>
              </a:rPr>
              <a:t> in cui </a:t>
            </a:r>
            <a:r>
              <a:rPr lang="en-GB" sz="1200" dirty="0" err="1" smtClean="0">
                <a:latin typeface="HelveticaNeueLT Std"/>
              </a:rPr>
              <a:t>l’alta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presenza</a:t>
            </a:r>
            <a:r>
              <a:rPr lang="en-GB" sz="1200" dirty="0" smtClean="0">
                <a:latin typeface="HelveticaNeueLT Std"/>
              </a:rPr>
              <a:t> di </a:t>
            </a:r>
            <a:r>
              <a:rPr lang="en-GB" sz="1200" dirty="0" err="1" smtClean="0">
                <a:latin typeface="HelveticaNeueLT Std"/>
              </a:rPr>
              <a:t>studenti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immigrati</a:t>
            </a:r>
            <a:r>
              <a:rPr lang="en-GB" sz="1200" dirty="0" smtClean="0">
                <a:latin typeface="HelveticaNeueLT Std"/>
              </a:rPr>
              <a:t> è </a:t>
            </a:r>
            <a:r>
              <a:rPr lang="en-GB" sz="1200" dirty="0" err="1" smtClean="0">
                <a:latin typeface="HelveticaNeueLT Std"/>
              </a:rPr>
              <a:t>associata</a:t>
            </a:r>
            <a:r>
              <a:rPr lang="en-GB" sz="1200" dirty="0" smtClean="0">
                <a:latin typeface="HelveticaNeueLT Std"/>
              </a:rPr>
              <a:t> a </a:t>
            </a:r>
            <a:r>
              <a:rPr lang="en-GB" sz="1200" dirty="0" err="1" smtClean="0">
                <a:latin typeface="HelveticaNeueLT Std"/>
              </a:rPr>
              <a:t>migliori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risultati</a:t>
            </a:r>
            <a:endParaRPr lang="en-GB" sz="1200" b="1" dirty="0">
              <a:latin typeface="HelveticaNeueLT Std"/>
            </a:endParaRPr>
          </a:p>
        </p:txBody>
      </p:sp>
      <p:sp>
        <p:nvSpPr>
          <p:cNvPr id="17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487363" y="1808163"/>
            <a:ext cx="3263900" cy="3984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GB" sz="1200" dirty="0" err="1" smtClean="0">
                <a:latin typeface="HelveticaNeueLT Std"/>
              </a:rPr>
              <a:t>Paesi</a:t>
            </a:r>
            <a:r>
              <a:rPr lang="en-GB" sz="1200" dirty="0" smtClean="0">
                <a:latin typeface="HelveticaNeueLT Std"/>
              </a:rPr>
              <a:t> in cui </a:t>
            </a:r>
            <a:r>
              <a:rPr lang="en-GB" sz="1200" dirty="0" err="1" smtClean="0">
                <a:latin typeface="HelveticaNeueLT Std"/>
              </a:rPr>
              <a:t>l’alta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presenza</a:t>
            </a:r>
            <a:r>
              <a:rPr lang="en-GB" sz="1200" dirty="0" smtClean="0">
                <a:latin typeface="HelveticaNeueLT Std"/>
              </a:rPr>
              <a:t> di </a:t>
            </a:r>
            <a:r>
              <a:rPr lang="en-GB" sz="1200" dirty="0" err="1" smtClean="0">
                <a:latin typeface="HelveticaNeueLT Std"/>
              </a:rPr>
              <a:t>studenti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immigrati</a:t>
            </a:r>
            <a:r>
              <a:rPr lang="en-GB" sz="1200" dirty="0" smtClean="0">
                <a:latin typeface="HelveticaNeueLT Std"/>
              </a:rPr>
              <a:t> è </a:t>
            </a:r>
            <a:r>
              <a:rPr lang="en-GB" sz="1200" dirty="0" err="1" smtClean="0">
                <a:latin typeface="HelveticaNeueLT Std"/>
              </a:rPr>
              <a:t>associata</a:t>
            </a:r>
            <a:r>
              <a:rPr lang="en-GB" sz="1200" dirty="0" smtClean="0">
                <a:latin typeface="HelveticaNeueLT Std"/>
              </a:rPr>
              <a:t> a </a:t>
            </a:r>
            <a:r>
              <a:rPr lang="en-GB" sz="1200" dirty="0" err="1" smtClean="0">
                <a:latin typeface="HelveticaNeueLT Std"/>
              </a:rPr>
              <a:t>peggiori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risultati</a:t>
            </a:r>
            <a:endParaRPr lang="en-GB" sz="1200" b="1" dirty="0">
              <a:latin typeface="HelveticaNeueLT Std"/>
            </a:endParaRPr>
          </a:p>
        </p:txBody>
      </p:sp>
      <p:sp>
        <p:nvSpPr>
          <p:cNvPr id="10" name="Line Callout 2 13">
            <a:extLst/>
          </p:cNvPr>
          <p:cNvSpPr/>
          <p:nvPr/>
        </p:nvSpPr>
        <p:spPr>
          <a:xfrm>
            <a:off x="212725" y="4603750"/>
            <a:ext cx="3538538" cy="492125"/>
          </a:xfrm>
          <a:prstGeom prst="borderCallout2">
            <a:avLst>
              <a:gd name="adj1" fmla="val -1240"/>
              <a:gd name="adj2" fmla="val 163"/>
              <a:gd name="adj3" fmla="val -177565"/>
              <a:gd name="adj4" fmla="val 1168"/>
              <a:gd name="adj5" fmla="val -182869"/>
              <a:gd name="adj6" fmla="val 7433"/>
            </a:avLst>
          </a:prstGeom>
          <a:solidFill>
            <a:sysClr val="window" lastClr="FFFFFF"/>
          </a:solidFill>
          <a:ln w="3175">
            <a:solidFill>
              <a:sysClr val="windowText" lastClr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Percentuale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di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immigrati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oltre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la quale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una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scuola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è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considerata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“ad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alta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presenza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di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immigrati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” (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soglia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specifica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 al </a:t>
            </a:r>
            <a:r>
              <a:rPr lang="en-US" sz="1050" dirty="0" err="1" smtClean="0">
                <a:solidFill>
                  <a:sysClr val="windowText" lastClr="000000"/>
                </a:solidFill>
                <a:latin typeface="HelveticaNeueLT Std"/>
              </a:rPr>
              <a:t>paese</a:t>
            </a:r>
            <a:r>
              <a:rPr lang="en-US" sz="1050" dirty="0" smtClean="0">
                <a:solidFill>
                  <a:sysClr val="windowText" lastClr="000000"/>
                </a:solidFill>
                <a:latin typeface="HelveticaNeueLT Std"/>
              </a:rPr>
              <a:t>)</a:t>
            </a:r>
            <a:endParaRPr lang="en-GB" sz="1050" dirty="0">
              <a:solidFill>
                <a:sysClr val="windowText" lastClr="000000"/>
              </a:solidFill>
              <a:latin typeface="HelveticaNeueLT Std"/>
            </a:endParaRPr>
          </a:p>
        </p:txBody>
      </p:sp>
      <p:sp>
        <p:nvSpPr>
          <p:cNvPr id="57353" name="Textfeld 1"/>
          <p:cNvSpPr txBox="1">
            <a:spLocks noChangeArrowheads="1"/>
          </p:cNvSpPr>
          <p:nvPr/>
        </p:nvSpPr>
        <p:spPr bwMode="auto">
          <a:xfrm>
            <a:off x="6842125" y="1828800"/>
            <a:ext cx="155575" cy="33147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522288" y="1476375"/>
            <a:ext cx="4737100" cy="1501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mtClean="0"/>
              <a:t>PISA – il test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Inhaltsplatzhalter 6"/>
          <p:cNvGraphicFramePr>
            <a:graphicFrameLocks noGrp="1"/>
          </p:cNvGraphicFramePr>
          <p:nvPr>
            <p:ph idx="1"/>
          </p:nvPr>
        </p:nvGraphicFramePr>
        <p:xfrm>
          <a:off x="46038" y="1335088"/>
          <a:ext cx="9082087" cy="3852862"/>
        </p:xfrm>
        <a:graphic>
          <a:graphicData uri="http://schemas.openxmlformats.org/presentationml/2006/ole">
            <p:oleObj spid="_x0000_s58369" r:id="rId4" imgW="9077731" imgH="3853006" progId="Excel.Chart.8">
              <p:embed/>
            </p:oleObj>
          </a:graphicData>
        </a:graphic>
      </p:graphicFrame>
      <p:sp>
        <p:nvSpPr>
          <p:cNvPr id="58370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5599113" cy="857250"/>
          </a:xfrm>
        </p:spPr>
        <p:txBody>
          <a:bodyPr/>
          <a:lstStyle/>
          <a:p>
            <a:r>
              <a:rPr lang="en-US" smtClean="0"/>
              <a:t>Divario di genere (in favore delle ragazze) ridotto in lettura</a:t>
            </a:r>
            <a:endParaRPr lang="de-DE" smtClean="0"/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I.4.10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21" name="TextBox 1">
            <a:extLst/>
          </p:cNvPr>
          <p:cNvSpPr txBox="1"/>
          <p:nvPr/>
        </p:nvSpPr>
        <p:spPr>
          <a:xfrm>
            <a:off x="868363" y="3141663"/>
            <a:ext cx="2381250" cy="55721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1200" b="1" dirty="0" smtClean="0">
                <a:latin typeface="HelveticaNeueLT Std"/>
              </a:rPr>
              <a:t>Le </a:t>
            </a:r>
            <a:r>
              <a:rPr lang="en-GB" sz="1200" b="1" dirty="0" err="1" smtClean="0">
                <a:latin typeface="HelveticaNeueLT Std"/>
              </a:rPr>
              <a:t>ragazze</a:t>
            </a:r>
            <a:r>
              <a:rPr lang="en-GB" sz="1200" b="1" dirty="0" smtClean="0">
                <a:latin typeface="HelveticaNeueLT Std"/>
              </a:rPr>
              <a:t> </a:t>
            </a:r>
            <a:r>
              <a:rPr lang="en-GB" sz="1200" b="1" dirty="0" err="1" smtClean="0">
                <a:latin typeface="HelveticaNeueLT Std"/>
              </a:rPr>
              <a:t>hanno</a:t>
            </a:r>
            <a:r>
              <a:rPr lang="en-GB" sz="1200" b="1" dirty="0" smtClean="0">
                <a:latin typeface="HelveticaNeueLT Std"/>
              </a:rPr>
              <a:t> </a:t>
            </a:r>
            <a:r>
              <a:rPr lang="en-GB" sz="1200" b="1" dirty="0" err="1" smtClean="0">
                <a:latin typeface="HelveticaNeueLT Std"/>
              </a:rPr>
              <a:t>risultati</a:t>
            </a:r>
            <a:r>
              <a:rPr lang="en-GB" sz="1200" b="1" dirty="0" smtClean="0">
                <a:latin typeface="HelveticaNeueLT Std"/>
              </a:rPr>
              <a:t> </a:t>
            </a:r>
            <a:r>
              <a:rPr lang="en-GB" sz="1200" b="1" dirty="0" err="1" smtClean="0">
                <a:latin typeface="HelveticaNeueLT Std"/>
              </a:rPr>
              <a:t>migliori</a:t>
            </a:r>
            <a:r>
              <a:rPr lang="en-GB" sz="1200" b="1" dirty="0" smtClean="0">
                <a:latin typeface="HelveticaNeueLT Std"/>
              </a:rPr>
              <a:t> in </a:t>
            </a:r>
            <a:r>
              <a:rPr lang="en-GB" sz="1200" b="1" dirty="0" err="1" smtClean="0">
                <a:latin typeface="HelveticaNeueLT Std"/>
              </a:rPr>
              <a:t>lettura</a:t>
            </a:r>
            <a:r>
              <a:rPr lang="en-GB" sz="1200" b="1" dirty="0" smtClean="0">
                <a:latin typeface="HelveticaNeueLT Std"/>
              </a:rPr>
              <a:t> in </a:t>
            </a:r>
            <a:r>
              <a:rPr lang="en-GB" sz="1200" b="1" dirty="0" err="1" smtClean="0">
                <a:latin typeface="HelveticaNeueLT Std"/>
              </a:rPr>
              <a:t>tutti</a:t>
            </a:r>
            <a:r>
              <a:rPr lang="en-GB" sz="1200" b="1" dirty="0" smtClean="0">
                <a:latin typeface="HelveticaNeueLT Std"/>
              </a:rPr>
              <a:t> </a:t>
            </a:r>
            <a:r>
              <a:rPr lang="en-GB" sz="1200" b="1" dirty="0" err="1" smtClean="0">
                <a:latin typeface="HelveticaNeueLT Std"/>
              </a:rPr>
              <a:t>i</a:t>
            </a:r>
            <a:r>
              <a:rPr lang="en-GB" sz="1200" b="1" dirty="0" smtClean="0">
                <a:latin typeface="HelveticaNeueLT Std"/>
              </a:rPr>
              <a:t> </a:t>
            </a:r>
            <a:r>
              <a:rPr lang="en-GB" sz="1200" b="1" dirty="0" err="1" smtClean="0">
                <a:latin typeface="HelveticaNeueLT Std"/>
              </a:rPr>
              <a:t>paesi</a:t>
            </a:r>
            <a:endParaRPr lang="en-GB" sz="1200" dirty="0">
              <a:latin typeface="HelveticaNeueLT Std"/>
            </a:endParaRPr>
          </a:p>
        </p:txBody>
      </p:sp>
      <p:sp>
        <p:nvSpPr>
          <p:cNvPr id="58373" name="Textfeld 1"/>
          <p:cNvSpPr txBox="1">
            <a:spLocks noChangeArrowheads="1"/>
          </p:cNvSpPr>
          <p:nvPr/>
        </p:nvSpPr>
        <p:spPr bwMode="auto">
          <a:xfrm>
            <a:off x="7572375" y="1385888"/>
            <a:ext cx="153988" cy="3509962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359150" y="2328863"/>
            <a:ext cx="4213225" cy="1076325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HelveticaNeueLT Std"/>
              </a:rPr>
              <a:t>Rispetto alle ultime rilevazioni PISA, i ragazzi italiani hanno ridotto di circa 30 punti il divario: salgono i punteggi dei ragazzi e scendono i punteggi delle ragazze.</a:t>
            </a:r>
            <a:endParaRPr lang="de-DE" sz="1600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Inhaltsplatzhalter 6"/>
          <p:cNvGraphicFramePr>
            <a:graphicFrameLocks noGrp="1"/>
          </p:cNvGraphicFramePr>
          <p:nvPr>
            <p:ph idx="1"/>
          </p:nvPr>
        </p:nvGraphicFramePr>
        <p:xfrm>
          <a:off x="46038" y="1171575"/>
          <a:ext cx="9082087" cy="4016375"/>
        </p:xfrm>
        <a:graphic>
          <a:graphicData uri="http://schemas.openxmlformats.org/presentationml/2006/ole">
            <p:oleObj spid="_x0000_s60417" r:id="rId4" imgW="9077731" imgH="4017612" progId="Excel.Chart.8">
              <p:embed/>
            </p:oleObj>
          </a:graphicData>
        </a:graphic>
      </p:graphicFrame>
      <p:sp>
        <p:nvSpPr>
          <p:cNvPr id="60418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5599113" cy="857250"/>
          </a:xfrm>
        </p:spPr>
        <p:txBody>
          <a:bodyPr/>
          <a:lstStyle/>
          <a:p>
            <a:r>
              <a:rPr lang="en-US" smtClean="0"/>
              <a:t>… ma il divario di genere è tra i più importanti in matematica (in favore dei ragazzi)</a:t>
            </a:r>
            <a:endParaRPr lang="de-DE" smtClean="0"/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I.5.10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21" name="TextBox 1">
            <a:extLst/>
          </p:cNvPr>
          <p:cNvSpPr txBox="1"/>
          <p:nvPr/>
        </p:nvSpPr>
        <p:spPr>
          <a:xfrm>
            <a:off x="1993900" y="3225800"/>
            <a:ext cx="15335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1200" dirty="0" smtClean="0">
                <a:latin typeface="HelveticaNeueLT Std"/>
              </a:rPr>
              <a:t>Le </a:t>
            </a:r>
            <a:r>
              <a:rPr lang="en-GB" sz="1200" dirty="0" err="1" smtClean="0">
                <a:latin typeface="HelveticaNeueLT Std"/>
              </a:rPr>
              <a:t>ragazze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ottengono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migliori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risultati</a:t>
            </a:r>
            <a:endParaRPr lang="en-GB" sz="1200" dirty="0">
              <a:latin typeface="HelveticaNeueLT Std"/>
            </a:endParaRPr>
          </a:p>
        </p:txBody>
      </p:sp>
      <p:sp>
        <p:nvSpPr>
          <p:cNvPr id="22" name="TextBox 1">
            <a:extLst/>
          </p:cNvPr>
          <p:cNvSpPr txBox="1"/>
          <p:nvPr/>
        </p:nvSpPr>
        <p:spPr>
          <a:xfrm>
            <a:off x="5643563" y="1557338"/>
            <a:ext cx="1533525" cy="4079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1200" dirty="0" smtClean="0">
                <a:latin typeface="HelveticaNeueLT Std"/>
              </a:rPr>
              <a:t>I </a:t>
            </a:r>
            <a:r>
              <a:rPr lang="en-GB" sz="1200" dirty="0" err="1" smtClean="0">
                <a:latin typeface="HelveticaNeueLT Std"/>
              </a:rPr>
              <a:t>ragazzi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ottengono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migliori</a:t>
            </a:r>
            <a:r>
              <a:rPr lang="en-GB" sz="1200" dirty="0" smtClean="0">
                <a:latin typeface="HelveticaNeueLT Std"/>
              </a:rPr>
              <a:t> </a:t>
            </a:r>
            <a:r>
              <a:rPr lang="en-GB" sz="1200" dirty="0" err="1" smtClean="0">
                <a:latin typeface="HelveticaNeueLT Std"/>
              </a:rPr>
              <a:t>risultati</a:t>
            </a:r>
            <a:endParaRPr lang="en-GB" sz="1200" dirty="0">
              <a:latin typeface="HelveticaNeueLT Std"/>
            </a:endParaRPr>
          </a:p>
        </p:txBody>
      </p:sp>
      <p:sp>
        <p:nvSpPr>
          <p:cNvPr id="60422" name="Textfeld 1"/>
          <p:cNvSpPr txBox="1">
            <a:spLocks noChangeArrowheads="1"/>
          </p:cNvSpPr>
          <p:nvPr/>
        </p:nvSpPr>
        <p:spPr bwMode="auto">
          <a:xfrm>
            <a:off x="8456613" y="1568450"/>
            <a:ext cx="136525" cy="33147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097713" cy="857250"/>
          </a:xfrm>
        </p:spPr>
        <p:txBody>
          <a:bodyPr/>
          <a:lstStyle/>
          <a:p>
            <a:r>
              <a:rPr lang="en-US" smtClean="0"/>
              <a:t>Spesa per istruzione e risultati in PISA</a:t>
            </a:r>
            <a:endParaRPr lang="de-DE" smtClean="0"/>
          </a:p>
        </p:txBody>
      </p:sp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II.6.2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62467" name="Diagramm 4"/>
          <p:cNvGraphicFramePr>
            <a:graphicFrameLocks/>
          </p:cNvGraphicFramePr>
          <p:nvPr/>
        </p:nvGraphicFramePr>
        <p:xfrm>
          <a:off x="477838" y="898525"/>
          <a:ext cx="8347075" cy="4295775"/>
        </p:xfrm>
        <a:graphic>
          <a:graphicData uri="http://schemas.openxmlformats.org/presentationml/2006/ole">
            <p:oleObj spid="_x0000_s62467" r:id="rId3" imgW="8352244" imgH="4291956" progId="Excel.Chart.8">
              <p:embed/>
            </p:oleObj>
          </a:graphicData>
        </a:graphic>
      </p:graphicFrame>
      <p:cxnSp>
        <p:nvCxnSpPr>
          <p:cNvPr id="6" name="Gerader Verbinder 5"/>
          <p:cNvCxnSpPr/>
          <p:nvPr/>
        </p:nvCxnSpPr>
        <p:spPr>
          <a:xfrm>
            <a:off x="3779838" y="1476375"/>
            <a:ext cx="506412" cy="879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695700" y="1916113"/>
            <a:ext cx="892175" cy="879475"/>
          </a:xfrm>
          <a:prstGeom prst="ellipse">
            <a:avLst/>
          </a:prstGeom>
          <a:noFill/>
          <a:ln w="22225">
            <a:solidFill>
              <a:srgbClr val="D044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Inhaltsplatzhalter 6"/>
          <p:cNvGraphicFramePr>
            <a:graphicFrameLocks noGrp="1"/>
          </p:cNvGraphicFramePr>
          <p:nvPr>
            <p:ph idx="1"/>
          </p:nvPr>
        </p:nvGraphicFramePr>
        <p:xfrm>
          <a:off x="84138" y="1204913"/>
          <a:ext cx="9110662" cy="3952875"/>
        </p:xfrm>
        <a:graphic>
          <a:graphicData uri="http://schemas.openxmlformats.org/presentationml/2006/ole">
            <p:oleObj spid="_x0000_s63489" r:id="rId4" imgW="9108213" imgH="3950550" progId="Excel.Chart.8">
              <p:embed/>
            </p:oleObj>
          </a:graphicData>
        </a:graphic>
      </p:graphicFrame>
      <p:sp>
        <p:nvSpPr>
          <p:cNvPr id="63490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307263" cy="857250"/>
          </a:xfrm>
        </p:spPr>
        <p:txBody>
          <a:bodyPr/>
          <a:lstStyle/>
          <a:p>
            <a:r>
              <a:rPr lang="en-US" smtClean="0">
                <a:latin typeface="HelveticaNeueLT Std"/>
              </a:rPr>
              <a:t>Inefficienze (1): in Italia un sesto dei 15-enni sono (stati) ripetenti, e il 10% è stato bocciato alla scuola superiore.</a:t>
            </a:r>
            <a:endParaRPr lang="de-DE" smtClean="0">
              <a:latin typeface="HelveticaNeueLT Std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II.5.5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149600" y="1355725"/>
            <a:ext cx="88900" cy="79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9" name="Ellipse 12"/>
          <p:cNvSpPr/>
          <p:nvPr/>
        </p:nvSpPr>
        <p:spPr>
          <a:xfrm>
            <a:off x="5503863" y="1336675"/>
            <a:ext cx="90487" cy="7937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63494" name="Textfeld 1"/>
          <p:cNvSpPr txBox="1">
            <a:spLocks noChangeArrowheads="1"/>
          </p:cNvSpPr>
          <p:nvPr/>
        </p:nvSpPr>
        <p:spPr bwMode="auto">
          <a:xfrm>
            <a:off x="3630613" y="1617663"/>
            <a:ext cx="155575" cy="33274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367338" y="1617663"/>
            <a:ext cx="3406775" cy="1384300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HelveticaNeueLT Std"/>
              </a:rPr>
              <a:t>Anche a parità di risultati in lettura e in scienze, gli studenti di status socioeconomico più svantaggiato e gli studenti di origine immigrata hanno maggiori probabilità di essere ripetenti (Fig. I.6.15)</a:t>
            </a:r>
            <a:endParaRPr lang="de-DE" sz="1400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023100" cy="857250"/>
          </a:xfrm>
        </p:spPr>
        <p:txBody>
          <a:bodyPr/>
          <a:lstStyle/>
          <a:p>
            <a:r>
              <a:rPr lang="en-US" smtClean="0"/>
              <a:t>Increased likelihood of grade repetition, by students’ socio-economic status</a:t>
            </a:r>
            <a:endParaRPr lang="de-DE" smtClean="0"/>
          </a:p>
        </p:txBody>
      </p:sp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I.6.15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65539" name="Diagramm 6"/>
          <p:cNvGraphicFramePr>
            <a:graphicFrameLocks/>
          </p:cNvGraphicFramePr>
          <p:nvPr/>
        </p:nvGraphicFramePr>
        <p:xfrm>
          <a:off x="31750" y="1193800"/>
          <a:ext cx="9036050" cy="4000500"/>
        </p:xfrm>
        <a:graphic>
          <a:graphicData uri="http://schemas.openxmlformats.org/presentationml/2006/ole">
            <p:oleObj spid="_x0000_s65539" r:id="rId3" imgW="9035055" imgH="3999323" progId="Excel.Chart.8">
              <p:embed/>
            </p:oleObj>
          </a:graphicData>
        </a:graphic>
      </p:graphicFrame>
      <p:sp>
        <p:nvSpPr>
          <p:cNvPr id="5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3668713" y="1781175"/>
            <a:ext cx="2816225" cy="6794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1200" dirty="0">
                <a:latin typeface="HelveticaNeueLT Std"/>
              </a:rPr>
              <a:t>Disadvantaged students are </a:t>
            </a:r>
            <a:r>
              <a:rPr lang="en-GB" sz="1200" b="1" dirty="0">
                <a:latin typeface="HelveticaNeueLT Std"/>
              </a:rPr>
              <a:t>more</a:t>
            </a:r>
            <a:r>
              <a:rPr lang="en-GB" sz="1200" dirty="0">
                <a:latin typeface="HelveticaNeueLT Std"/>
              </a:rPr>
              <a:t> likely to have repeated a grade than advantaged students</a:t>
            </a:r>
          </a:p>
        </p:txBody>
      </p:sp>
      <p:sp>
        <p:nvSpPr>
          <p:cNvPr id="2" name="Rechteck 1"/>
          <p:cNvSpPr/>
          <p:nvPr/>
        </p:nvSpPr>
        <p:spPr>
          <a:xfrm>
            <a:off x="3043238" y="1327150"/>
            <a:ext cx="71437" cy="79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8" name="TextBox 1">
            <a:extLst/>
          </p:cNvPr>
          <p:cNvSpPr txBox="1"/>
          <p:nvPr/>
        </p:nvSpPr>
        <p:spPr>
          <a:xfrm>
            <a:off x="6662738" y="2713038"/>
            <a:ext cx="2251075" cy="3778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dirty="0">
                <a:latin typeface="HelveticaNeueLT Std"/>
              </a:rPr>
              <a:t>Disadvantaged students are </a:t>
            </a:r>
            <a:r>
              <a:rPr lang="en-GB" b="1" dirty="0">
                <a:latin typeface="HelveticaNeueLT Std"/>
              </a:rPr>
              <a:t>less</a:t>
            </a:r>
            <a:r>
              <a:rPr lang="en-GB" dirty="0">
                <a:latin typeface="HelveticaNeueLT Std"/>
              </a:rPr>
              <a:t> likely to have repeated a grade</a:t>
            </a:r>
          </a:p>
        </p:txBody>
      </p:sp>
      <p:sp>
        <p:nvSpPr>
          <p:cNvPr id="65543" name="Textfeld 1"/>
          <p:cNvSpPr txBox="1">
            <a:spLocks noChangeArrowheads="1"/>
          </p:cNvSpPr>
          <p:nvPr/>
        </p:nvSpPr>
        <p:spPr bwMode="auto">
          <a:xfrm>
            <a:off x="2622550" y="1619250"/>
            <a:ext cx="153988" cy="3327400"/>
          </a:xfrm>
          <a:prstGeom prst="rect">
            <a:avLst/>
          </a:prstGeom>
          <a:noFill/>
          <a:ln w="9525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cxnSp>
        <p:nvCxnSpPr>
          <p:cNvPr id="10" name="Verbinder: gewinkelt 9"/>
          <p:cNvCxnSpPr/>
          <p:nvPr/>
        </p:nvCxnSpPr>
        <p:spPr>
          <a:xfrm rot="16200000" flipH="1">
            <a:off x="8335169" y="3348832"/>
            <a:ext cx="609600" cy="936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Inefficienze (2): molte ore di scuola e di studio, per un rendimento inferiore a quello di paesi quali Finlandia, Germania, Svizzera o Giappone</a:t>
            </a:r>
            <a:endParaRPr lang="de-DE" smtClean="0"/>
          </a:p>
        </p:txBody>
      </p:sp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7267575" y="61913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II.6.23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31750" y="1193800"/>
          <a:ext cx="9163050" cy="4000500"/>
        </p:xfrm>
        <a:graphic>
          <a:graphicData uri="http://schemas.openxmlformats.org/presentationml/2006/ole">
            <p:oleObj spid="_x0000_s66563" r:id="rId3" imgW="9163082" imgH="3999323" progId="Excel.Chart.8">
              <p:embed/>
            </p:oleObj>
          </a:graphicData>
        </a:graphic>
      </p:graphicFrame>
      <p:sp>
        <p:nvSpPr>
          <p:cNvPr id="66564" name="Textfeld 1"/>
          <p:cNvSpPr txBox="1">
            <a:spLocks noChangeArrowheads="1"/>
          </p:cNvSpPr>
          <p:nvPr/>
        </p:nvSpPr>
        <p:spPr bwMode="auto">
          <a:xfrm>
            <a:off x="6805613" y="1679575"/>
            <a:ext cx="239712" cy="3463925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Inhaltsplatzhalter 6"/>
          <p:cNvGraphicFramePr>
            <a:graphicFrameLocks noGrp="1"/>
          </p:cNvGraphicFramePr>
          <p:nvPr>
            <p:ph idx="1"/>
          </p:nvPr>
        </p:nvGraphicFramePr>
        <p:xfrm>
          <a:off x="84138" y="1204913"/>
          <a:ext cx="9110662" cy="3952875"/>
        </p:xfrm>
        <a:graphic>
          <a:graphicData uri="http://schemas.openxmlformats.org/presentationml/2006/ole">
            <p:oleObj spid="_x0000_s67585" r:id="rId3" imgW="9108213" imgH="3950550" progId="Excel.Chart.8">
              <p:embed/>
            </p:oleObj>
          </a:graphicData>
        </a:graphic>
      </p:graphicFrame>
      <p:sp>
        <p:nvSpPr>
          <p:cNvPr id="67586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7307263" cy="857250"/>
          </a:xfrm>
        </p:spPr>
        <p:txBody>
          <a:bodyPr/>
          <a:lstStyle/>
          <a:p>
            <a:r>
              <a:rPr lang="en-US" smtClean="0"/>
              <a:t>Inefficienze (3): un elevato numero di giorni e ore di scuola “saltati”</a:t>
            </a:r>
            <a:endParaRPr lang="de-DE" smtClean="0"/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II.3.2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873375" y="1341438"/>
            <a:ext cx="90488" cy="79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9" name="Ellipse 12"/>
          <p:cNvSpPr/>
          <p:nvPr/>
        </p:nvSpPr>
        <p:spPr>
          <a:xfrm>
            <a:off x="5405438" y="1341438"/>
            <a:ext cx="90487" cy="79375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67590" name="Textfeld 1"/>
          <p:cNvSpPr txBox="1">
            <a:spLocks noChangeArrowheads="1"/>
          </p:cNvSpPr>
          <p:nvPr/>
        </p:nvSpPr>
        <p:spPr bwMode="auto">
          <a:xfrm>
            <a:off x="922338" y="1608138"/>
            <a:ext cx="155575" cy="33274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Strumenti per il miglioramento: </a:t>
            </a:r>
            <a:br>
              <a:rPr lang="en-US" smtClean="0"/>
            </a:br>
            <a:r>
              <a:rPr lang="en-US" smtClean="0"/>
              <a:t>Nel 2015 autovalutazione a regime - valutazione esterna ancora limitata</a:t>
            </a:r>
            <a:endParaRPr lang="de-DE" smtClean="0"/>
          </a:p>
        </p:txBody>
      </p:sp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II.4.27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68611" name="Diagramm 6"/>
          <p:cNvGraphicFramePr>
            <a:graphicFrameLocks/>
          </p:cNvGraphicFramePr>
          <p:nvPr/>
        </p:nvGraphicFramePr>
        <p:xfrm>
          <a:off x="31750" y="1193800"/>
          <a:ext cx="9036050" cy="3900488"/>
        </p:xfrm>
        <a:graphic>
          <a:graphicData uri="http://schemas.openxmlformats.org/presentationml/2006/ole">
            <p:oleObj spid="_x0000_s68611" r:id="rId3" imgW="9035055" imgH="3901778" progId="Excel.Chart.8">
              <p:embed/>
            </p:oleObj>
          </a:graphicData>
        </a:graphic>
      </p:graphicFrame>
      <p:sp>
        <p:nvSpPr>
          <p:cNvPr id="68612" name="Textfeld 1"/>
          <p:cNvSpPr txBox="1">
            <a:spLocks noChangeArrowheads="1"/>
          </p:cNvSpPr>
          <p:nvPr/>
        </p:nvSpPr>
        <p:spPr bwMode="auto">
          <a:xfrm>
            <a:off x="5659438" y="1555750"/>
            <a:ext cx="155575" cy="33274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68613" name="Textfeld 1"/>
          <p:cNvSpPr txBox="1">
            <a:spLocks noChangeArrowheads="1"/>
          </p:cNvSpPr>
          <p:nvPr/>
        </p:nvSpPr>
        <p:spPr bwMode="auto">
          <a:xfrm>
            <a:off x="8686800" y="1555750"/>
            <a:ext cx="155575" cy="33274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6122988" cy="857250"/>
          </a:xfrm>
        </p:spPr>
        <p:txBody>
          <a:bodyPr/>
          <a:lstStyle/>
          <a:p>
            <a:r>
              <a:rPr lang="en-US" smtClean="0"/>
              <a:t>Azioni per il miglioramento dell’insegnamento: nel 2015 solo il 30% degli studenti frequentava scuole nelle quali “insegnanti-mentori” accompagnano i nuovi docenti</a:t>
            </a:r>
            <a:endParaRPr lang="de-DE" smtClean="0"/>
          </a:p>
        </p:txBody>
      </p:sp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7267575" y="206375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II.4.27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69635" name="Diagramm 6"/>
          <p:cNvGraphicFramePr>
            <a:graphicFrameLocks/>
          </p:cNvGraphicFramePr>
          <p:nvPr/>
        </p:nvGraphicFramePr>
        <p:xfrm>
          <a:off x="31750" y="1193800"/>
          <a:ext cx="9036050" cy="4105275"/>
        </p:xfrm>
        <a:graphic>
          <a:graphicData uri="http://schemas.openxmlformats.org/presentationml/2006/ole">
            <p:oleObj spid="_x0000_s69635" r:id="rId3" imgW="9035055" imgH="4102964" progId="Excel.Chart.8">
              <p:embed/>
            </p:oleObj>
          </a:graphicData>
        </a:graphic>
      </p:graphicFrame>
      <p:sp>
        <p:nvSpPr>
          <p:cNvPr id="69636" name="Textfeld 1"/>
          <p:cNvSpPr txBox="1">
            <a:spLocks noChangeArrowheads="1"/>
          </p:cNvSpPr>
          <p:nvPr/>
        </p:nvSpPr>
        <p:spPr bwMode="auto">
          <a:xfrm>
            <a:off x="6580188" y="1562100"/>
            <a:ext cx="155575" cy="3327400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957263" y="2170113"/>
            <a:ext cx="3406775" cy="1168400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HelveticaNeueLT Std"/>
              </a:rPr>
              <a:t>…inoltre, solo il 26% degli studenti frequentava scuole nelle quali l’osservazione delle lezioni da parte di colleghi esperti o del capo d’istituto è praticata (media OCSE: 81%)</a:t>
            </a:r>
            <a:endParaRPr lang="de-DE" sz="1400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Azioni per il miglioramento dell’insegnamento: </a:t>
            </a:r>
            <a:br>
              <a:rPr lang="en-US" smtClean="0"/>
            </a:br>
            <a:r>
              <a:rPr lang="en-US" smtClean="0"/>
              <a:t>nel 2015, la formazione nelle scuole era meno frequente dell media OCSE</a:t>
            </a:r>
            <a:endParaRPr lang="de-DE" smtClean="0"/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7343775" y="1588"/>
            <a:ext cx="150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II.6.11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graphicFrame>
        <p:nvGraphicFramePr>
          <p:cNvPr id="70659" name="Diagramm 6"/>
          <p:cNvGraphicFramePr>
            <a:graphicFrameLocks/>
          </p:cNvGraphicFramePr>
          <p:nvPr/>
        </p:nvGraphicFramePr>
        <p:xfrm>
          <a:off x="31750" y="1193800"/>
          <a:ext cx="9036050" cy="4000500"/>
        </p:xfrm>
        <a:graphic>
          <a:graphicData uri="http://schemas.openxmlformats.org/presentationml/2006/ole">
            <p:oleObj spid="_x0000_s70659" r:id="rId3" imgW="9035055" imgH="3999323" progId="Excel.Chart.8">
              <p:embed/>
            </p:oleObj>
          </a:graphicData>
        </a:graphic>
      </p:graphicFrame>
      <p:sp>
        <p:nvSpPr>
          <p:cNvPr id="70660" name="Textfeld 1"/>
          <p:cNvSpPr txBox="1">
            <a:spLocks noChangeArrowheads="1"/>
          </p:cNvSpPr>
          <p:nvPr/>
        </p:nvSpPr>
        <p:spPr bwMode="auto">
          <a:xfrm>
            <a:off x="6235700" y="1581150"/>
            <a:ext cx="77788" cy="3241675"/>
          </a:xfrm>
          <a:prstGeom prst="rect">
            <a:avLst/>
          </a:prstGeom>
          <a:noFill/>
          <a:ln w="19050">
            <a:solidFill>
              <a:srgbClr val="C6DA5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1100">
              <a:latin typeface="Calibri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57200" y="2465388"/>
            <a:ext cx="3406775" cy="954087"/>
          </a:xfrm>
          <a:prstGeom prst="rect">
            <a:avLst/>
          </a:prstGeom>
          <a:solidFill>
            <a:srgbClr val="C6DA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HelveticaNeueLT Std"/>
              </a:rPr>
              <a:t>… e solo un insegnante di scienze su tre, in media, ha partecipato a un’azione di formazione recentemente (media OCSE: uno su due)</a:t>
            </a:r>
            <a:endParaRPr lang="de-DE" sz="1400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fr-FR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PISA in </a:t>
            </a:r>
            <a:r>
              <a:rPr lang="en-GB" altLang="fr-FR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breve </a:t>
            </a:r>
            <a:r>
              <a:rPr lang="en-GB" altLang="fr-FR" dirty="0" smtClean="0">
                <a:solidFill>
                  <a:schemeClr val="accent5">
                    <a:lumMod val="75000"/>
                  </a:schemeClr>
                </a:solidFill>
                <a:latin typeface="HelveticaNeueLT Std Med" pitchFamily="6" charset="0"/>
                <a:cs typeface="HelveticaNeueLT Std Med" pitchFamily="6" charset="0"/>
              </a:rPr>
              <a:t>- </a:t>
            </a:r>
            <a:r>
              <a:rPr lang="en-GB" altLang="fr-FR" dirty="0">
                <a:solidFill>
                  <a:schemeClr val="accent5">
                    <a:lumMod val="75000"/>
                  </a:schemeClr>
                </a:solidFill>
                <a:latin typeface="HelveticaNeueLT Std Med" pitchFamily="6" charset="0"/>
                <a:cs typeface="HelveticaNeueLT Std Med" pitchFamily="6" charset="0"/>
              </a:rPr>
              <a:t>2015</a:t>
            </a:r>
            <a:endParaRPr lang="fr-FR" altLang="fr-FR" dirty="0">
              <a:solidFill>
                <a:schemeClr val="accent5">
                  <a:lumMod val="75000"/>
                </a:schemeClr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sp>
        <p:nvSpPr>
          <p:cNvPr id="15363" name=" 1"/>
          <p:cNvSpPr>
            <a:spLocks noGrp="1"/>
          </p:cNvSpPr>
          <p:nvPr/>
        </p:nvSpPr>
        <p:spPr bwMode="auto">
          <a:xfrm>
            <a:off x="390525" y="1352550"/>
            <a:ext cx="8362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altLang="en-US" b="1">
                <a:solidFill>
                  <a:srgbClr val="005681"/>
                </a:solidFill>
                <a:latin typeface="HelveticaNeueLT Std"/>
              </a:rPr>
              <a:t>Nel 2015, 540 000 studenti…</a:t>
            </a:r>
          </a:p>
          <a:p>
            <a:pPr lvl="1">
              <a:buFontTx/>
              <a:buChar char="-"/>
            </a:pPr>
            <a:r>
              <a:rPr lang="en-US" altLang="en-US" sz="1400">
                <a:solidFill>
                  <a:srgbClr val="0077A0"/>
                </a:solidFill>
                <a:latin typeface="HelveticaNeueLT Std"/>
              </a:rPr>
              <a:t> Scelti tra i 28 millioni di studenti 15enni nei 72 paesi/economie partecipanti</a:t>
            </a:r>
          </a:p>
          <a:p>
            <a:pPr>
              <a:spcBef>
                <a:spcPts val="600"/>
              </a:spcBef>
              <a:buFont typeface="Monotype Sorts"/>
              <a:buNone/>
            </a:pPr>
            <a:r>
              <a:rPr lang="en-GB" altLang="en-US" b="1">
                <a:solidFill>
                  <a:srgbClr val="005681"/>
                </a:solidFill>
                <a:latin typeface="HelveticaNeueLT Std"/>
              </a:rPr>
              <a:t>… hanno partecipato a un test di 2 ore, lo stesso per tutti i paesi…</a:t>
            </a:r>
          </a:p>
          <a:p>
            <a:pPr lvl="1">
              <a:buFontTx/>
              <a:buChar char="-"/>
            </a:pPr>
            <a:r>
              <a:rPr lang="en-GB" altLang="en-US" sz="1400">
                <a:solidFill>
                  <a:srgbClr val="0077A0"/>
                </a:solidFill>
                <a:latin typeface="HelveticaNeueLT Std"/>
              </a:rPr>
              <a:t>Un test che non mira solo a valutare se gli studenti sanno ripetere quello che è stato loro insegnato,</a:t>
            </a:r>
          </a:p>
          <a:p>
            <a:pPr lvl="1">
              <a:buFont typeface="Arial" charset="0"/>
              <a:buNone/>
            </a:pPr>
            <a:r>
              <a:rPr lang="en-GB" altLang="en-US" sz="1400">
                <a:solidFill>
                  <a:srgbClr val="0077A0"/>
                </a:solidFill>
                <a:latin typeface="HelveticaNeueLT Std"/>
              </a:rPr>
              <a:t>… </a:t>
            </a:r>
            <a:r>
              <a:rPr lang="en-GB" altLang="en-US" sz="1100">
                <a:solidFill>
                  <a:srgbClr val="0077A0"/>
                </a:solidFill>
                <a:latin typeface="HelveticaNeueLT Std"/>
              </a:rPr>
              <a:t>  </a:t>
            </a:r>
            <a:r>
              <a:rPr lang="en-GB" altLang="en-US" sz="1400">
                <a:solidFill>
                  <a:srgbClr val="0077A0"/>
                </a:solidFill>
                <a:latin typeface="HelveticaNeueLT Std"/>
              </a:rPr>
              <a:t>ma valorizza la capacità degli studenti di estrapolare da ciò che hanno appreso e di applicare autonomamente il loro sapere in situazioni nuove e non scolastiche</a:t>
            </a:r>
          </a:p>
          <a:p>
            <a:pPr lvl="1">
              <a:buFont typeface="Arial" charset="0"/>
              <a:buNone/>
            </a:pPr>
            <a:r>
              <a:rPr lang="en-GB" altLang="en-US" sz="1400">
                <a:solidFill>
                  <a:srgbClr val="0077A0"/>
                </a:solidFill>
                <a:latin typeface="HelveticaNeueLT Std"/>
              </a:rPr>
              <a:t>NB: </a:t>
            </a:r>
            <a:r>
              <a:rPr lang="fr-FR" altLang="en-US" sz="1400">
                <a:solidFill>
                  <a:srgbClr val="0077A0"/>
                </a:solidFill>
                <a:latin typeface="HelveticaNeueLT Std"/>
              </a:rPr>
              <a:t>uno studente che dovesse rispondere a tutte le domande PISA impiegherebbe oltre 12 ore: ciascuno studente ne vede solo una parte, e le risposte sono analizzate a livello aggregato.</a:t>
            </a:r>
            <a:endParaRPr lang="en-GB" altLang="en-US" sz="1400">
              <a:solidFill>
                <a:srgbClr val="0077A0"/>
              </a:solidFill>
              <a:latin typeface="HelveticaNeueLT Std"/>
            </a:endParaRPr>
          </a:p>
          <a:p>
            <a:pPr>
              <a:spcBef>
                <a:spcPts val="600"/>
              </a:spcBef>
              <a:buFont typeface="Monotype Sorts"/>
              <a:buNone/>
            </a:pPr>
            <a:r>
              <a:rPr lang="en-GB" altLang="en-US" b="1">
                <a:solidFill>
                  <a:srgbClr val="005681"/>
                </a:solidFill>
                <a:latin typeface="HelveticaNeueLT Std"/>
              </a:rPr>
              <a:t>In Italia, 11 583 studenti di oltre 450 scuole hanno partecipato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xfrm>
            <a:off x="522288" y="1476375"/>
            <a:ext cx="4737100" cy="1501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mtClean="0"/>
              <a:t>PISA: una mappa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Portogallo: risultati in netto miglioramento</a:t>
            </a:r>
          </a:p>
        </p:txBody>
      </p:sp>
      <p:grpSp>
        <p:nvGrpSpPr>
          <p:cNvPr id="72706" name="Gruppieren 5"/>
          <p:cNvGrpSpPr>
            <a:grpSpLocks/>
          </p:cNvGrpSpPr>
          <p:nvPr/>
        </p:nvGrpSpPr>
        <p:grpSpPr bwMode="auto">
          <a:xfrm>
            <a:off x="17130713" y="1209675"/>
            <a:ext cx="7561262" cy="3910013"/>
            <a:chOff x="17131437" y="1209983"/>
            <a:chExt cx="7559792" cy="3909600"/>
          </a:xfrm>
        </p:grpSpPr>
        <p:graphicFrame>
          <p:nvGraphicFramePr>
            <p:cNvPr id="72718" name="Diagramm 36"/>
            <p:cNvGraphicFramePr>
              <a:graphicFrameLocks/>
            </p:cNvGraphicFramePr>
            <p:nvPr/>
          </p:nvGraphicFramePr>
          <p:xfrm>
            <a:off x="17080637" y="1159183"/>
            <a:ext cx="7575200" cy="4011200"/>
          </p:xfrm>
          <a:graphic>
            <a:graphicData uri="http://schemas.openxmlformats.org/presentationml/2006/ole">
              <p:oleObj spid="_x0000_s72718" r:id="rId4" imgW="7577985" imgH="4011516" progId="Excel.Chart.8">
                <p:embed/>
              </p:oleObj>
            </a:graphicData>
          </a:graphic>
        </p:graphicFrame>
        <p:sp>
          <p:nvSpPr>
            <p:cNvPr id="38" name="TextBox 4"/>
            <p:cNvSpPr txBox="1"/>
            <p:nvPr/>
          </p:nvSpPr>
          <p:spPr bwMode="auto">
            <a:xfrm>
              <a:off x="24406829" y="3854450"/>
              <a:ext cx="284400" cy="9640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Below Level 1</a:t>
              </a:r>
            </a:p>
          </p:txBody>
        </p:sp>
        <p:sp>
          <p:nvSpPr>
            <p:cNvPr id="39" name="TextBox 6"/>
            <p:cNvSpPr txBox="1"/>
            <p:nvPr/>
          </p:nvSpPr>
          <p:spPr bwMode="auto">
            <a:xfrm>
              <a:off x="24406829" y="3321050"/>
              <a:ext cx="284400" cy="533400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1</a:t>
              </a:r>
            </a:p>
          </p:txBody>
        </p:sp>
        <p:sp>
          <p:nvSpPr>
            <p:cNvPr id="40" name="TextBox 7"/>
            <p:cNvSpPr txBox="1"/>
            <p:nvPr/>
          </p:nvSpPr>
          <p:spPr bwMode="auto">
            <a:xfrm>
              <a:off x="24406829" y="2226471"/>
              <a:ext cx="284400" cy="5484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3</a:t>
              </a:r>
            </a:p>
          </p:txBody>
        </p:sp>
        <p:sp>
          <p:nvSpPr>
            <p:cNvPr id="41" name="TextBox 7"/>
            <p:cNvSpPr txBox="1"/>
            <p:nvPr/>
          </p:nvSpPr>
          <p:spPr bwMode="auto">
            <a:xfrm>
              <a:off x="24406829" y="1712737"/>
              <a:ext cx="284400" cy="526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 4</a:t>
              </a:r>
            </a:p>
          </p:txBody>
        </p:sp>
        <p:sp>
          <p:nvSpPr>
            <p:cNvPr id="42" name="TextBox 7"/>
            <p:cNvSpPr txBox="1"/>
            <p:nvPr/>
          </p:nvSpPr>
          <p:spPr bwMode="auto">
            <a:xfrm>
              <a:off x="24406829" y="1355290"/>
              <a:ext cx="284400" cy="352563"/>
            </a:xfrm>
            <a:prstGeom prst="rect">
              <a:avLst/>
            </a:prstGeom>
            <a:solidFill>
              <a:srgbClr val="00AE88"/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Lev5</a:t>
              </a:r>
            </a:p>
          </p:txBody>
        </p:sp>
        <p:sp>
          <p:nvSpPr>
            <p:cNvPr id="43" name="TextBox 6"/>
            <p:cNvSpPr txBox="1"/>
            <p:nvPr/>
          </p:nvSpPr>
          <p:spPr bwMode="auto">
            <a:xfrm>
              <a:off x="24406829" y="2774950"/>
              <a:ext cx="284400" cy="5400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vert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000" dirty="0">
                  <a:solidFill>
                    <a:prstClr val="white"/>
                  </a:solidFill>
                  <a:latin typeface="HelveticaNeueLT Std"/>
                </a:rPr>
                <a:t>Level 2</a:t>
              </a:r>
            </a:p>
          </p:txBody>
        </p:sp>
      </p:grp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4624388" y="55563"/>
            <a:ext cx="41497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Tables I.2.4a-b, I.4.4a-b, I.5.4a-b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46" name="Rectangle 87"/>
          <p:cNvSpPr/>
          <p:nvPr/>
        </p:nvSpPr>
        <p:spPr>
          <a:xfrm>
            <a:off x="73025" y="1635125"/>
            <a:ext cx="1030288" cy="284321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GB" sz="1000" dirty="0">
              <a:solidFill>
                <a:prstClr val="black"/>
              </a:solidFill>
              <a:latin typeface="HelveticaNeueLT Std"/>
            </a:endParaRPr>
          </a:p>
        </p:txBody>
      </p:sp>
      <p:grpSp>
        <p:nvGrpSpPr>
          <p:cNvPr id="72709" name="Gruppieren 46"/>
          <p:cNvGrpSpPr>
            <a:grpSpLocks/>
          </p:cNvGrpSpPr>
          <p:nvPr/>
        </p:nvGrpSpPr>
        <p:grpSpPr bwMode="auto">
          <a:xfrm>
            <a:off x="115888" y="1635125"/>
            <a:ext cx="1089025" cy="1089025"/>
            <a:chOff x="-24627" y="1478846"/>
            <a:chExt cx="1386471" cy="878965"/>
          </a:xfrm>
        </p:grpSpPr>
        <p:sp>
          <p:nvSpPr>
            <p:cNvPr id="72713" name="TextBox 2"/>
            <p:cNvSpPr txBox="1">
              <a:spLocks noChangeArrowheads="1"/>
            </p:cNvSpPr>
            <p:nvPr/>
          </p:nvSpPr>
          <p:spPr bwMode="auto">
            <a:xfrm>
              <a:off x="187934" y="1478846"/>
              <a:ext cx="1158917" cy="32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Punteggio medio</a:t>
              </a:r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62279" y="1617225"/>
              <a:ext cx="183920" cy="116598"/>
            </a:xfrm>
            <a:prstGeom prst="ellipse">
              <a:avLst/>
            </a:prstGeom>
            <a:solidFill>
              <a:srgbClr val="E4B92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72715" name="TextBox 3"/>
            <p:cNvSpPr txBox="1">
              <a:spLocks noChangeArrowheads="1"/>
            </p:cNvSpPr>
            <p:nvPr/>
          </p:nvSpPr>
          <p:spPr bwMode="auto">
            <a:xfrm>
              <a:off x="160073" y="1737315"/>
              <a:ext cx="1201771" cy="44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	</a:t>
              </a:r>
            </a:p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HelveticaNeueLT Std"/>
                </a:rPr>
                <a:t>Tendenza lineare</a:t>
              </a:r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sp>
          <p:nvSpPr>
            <p:cNvPr id="72716" name="TextBox 4"/>
            <p:cNvSpPr txBox="1">
              <a:spLocks noChangeArrowheads="1"/>
            </p:cNvSpPr>
            <p:nvPr/>
          </p:nvSpPr>
          <p:spPr bwMode="auto">
            <a:xfrm>
              <a:off x="-24627" y="2159269"/>
              <a:ext cx="1157723" cy="198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GB" sz="1000">
                <a:solidFill>
                  <a:srgbClr val="000000"/>
                </a:solidFill>
                <a:latin typeface="HelveticaNeueLT Std"/>
              </a:endParaRPr>
            </a:p>
          </p:txBody>
        </p:sp>
        <p:cxnSp>
          <p:nvCxnSpPr>
            <p:cNvPr id="52" name="Gerader Verbinder 51"/>
            <p:cNvCxnSpPr/>
            <p:nvPr/>
          </p:nvCxnSpPr>
          <p:spPr>
            <a:xfrm flipH="1">
              <a:off x="-14522" y="1946517"/>
              <a:ext cx="214236" cy="0"/>
            </a:xfrm>
            <a:prstGeom prst="line">
              <a:avLst/>
            </a:prstGeom>
            <a:ln w="28575">
              <a:solidFill>
                <a:srgbClr val="E4B921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72710" name="Diagramm 5"/>
          <p:cNvGraphicFramePr>
            <a:graphicFrameLocks/>
          </p:cNvGraphicFramePr>
          <p:nvPr/>
        </p:nvGraphicFramePr>
        <p:xfrm>
          <a:off x="571500" y="1154113"/>
          <a:ext cx="3295650" cy="3995737"/>
        </p:xfrm>
        <a:graphic>
          <a:graphicData uri="http://schemas.openxmlformats.org/presentationml/2006/ole">
            <p:oleObj spid="_x0000_s72710" r:id="rId5" imgW="3292125" imgH="3999323" progId="Excel.Chart.8">
              <p:embed/>
            </p:oleObj>
          </a:graphicData>
        </a:graphic>
      </p:graphicFrame>
      <p:graphicFrame>
        <p:nvGraphicFramePr>
          <p:cNvPr id="72711" name="Diagramm 5"/>
          <p:cNvGraphicFramePr>
            <a:graphicFrameLocks/>
          </p:cNvGraphicFramePr>
          <p:nvPr/>
        </p:nvGraphicFramePr>
        <p:xfrm>
          <a:off x="3414713" y="1154113"/>
          <a:ext cx="2528887" cy="4040187"/>
        </p:xfrm>
        <a:graphic>
          <a:graphicData uri="http://schemas.openxmlformats.org/presentationml/2006/ole">
            <p:oleObj spid="_x0000_s72711" r:id="rId6" imgW="2530059" imgH="4041998" progId="Excel.Chart.8">
              <p:embed/>
            </p:oleObj>
          </a:graphicData>
        </a:graphic>
      </p:graphicFrame>
      <p:graphicFrame>
        <p:nvGraphicFramePr>
          <p:cNvPr id="72712" name="Diagramm 34"/>
          <p:cNvGraphicFramePr>
            <a:graphicFrameLocks/>
          </p:cNvGraphicFramePr>
          <p:nvPr/>
        </p:nvGraphicFramePr>
        <p:xfrm>
          <a:off x="5668963" y="1154113"/>
          <a:ext cx="3422650" cy="4011612"/>
        </p:xfrm>
        <a:graphic>
          <a:graphicData uri="http://schemas.openxmlformats.org/presentationml/2006/ole">
            <p:oleObj spid="_x0000_s72712" r:id="rId7" imgW="3420152" imgH="401151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2"/>
          <p:cNvSpPr>
            <a:spLocks noGrp="1"/>
          </p:cNvSpPr>
          <p:nvPr>
            <p:ph type="title"/>
          </p:nvPr>
        </p:nvSpPr>
        <p:spPr>
          <a:xfrm>
            <a:off x="403225" y="122238"/>
            <a:ext cx="8229600" cy="857250"/>
          </a:xfrm>
        </p:spPr>
        <p:txBody>
          <a:bodyPr/>
          <a:lstStyle/>
          <a:p>
            <a:r>
              <a:rPr lang="en-US" sz="2400" smtClean="0"/>
              <a:t>Canada: tra i migliori in PISA, ad ogni ciclo</a:t>
            </a:r>
            <a:endParaRPr lang="de-DE" sz="240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976938" y="2746375"/>
            <a:ext cx="2889250" cy="527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95638" y="2743200"/>
            <a:ext cx="2592387" cy="528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OCSE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94000" y="1308100"/>
            <a:ext cx="3451225" cy="433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Insegnanti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46188" y="2000250"/>
            <a:ext cx="7199312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1"/>
                </a:solidFill>
              </a:rPr>
              <a:t>Percentuale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insegnanti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scienze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hanno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partecipato</a:t>
            </a:r>
            <a:r>
              <a:rPr lang="en-US" dirty="0">
                <a:solidFill>
                  <a:schemeClr val="tx1"/>
                </a:solidFill>
              </a:rPr>
              <a:t> ad </a:t>
            </a:r>
            <a:r>
              <a:rPr lang="en-US" dirty="0" err="1">
                <a:solidFill>
                  <a:schemeClr val="tx1"/>
                </a:solidFill>
              </a:rPr>
              <a:t>azioni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formazione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ultimi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76588" y="3592513"/>
            <a:ext cx="2835275" cy="1181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insegnanti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94400" y="3606800"/>
            <a:ext cx="2835275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74%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insegnanti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66900" y="1266825"/>
            <a:ext cx="5400675" cy="433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Approcci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all’insegnamento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delle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scienze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17613" y="2000250"/>
            <a:ext cx="7200900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1"/>
                </a:solidFill>
              </a:rPr>
              <a:t>L’insegnante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adatta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lezione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bisogni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alle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conoscenze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classe</a:t>
            </a:r>
            <a:r>
              <a:rPr lang="en-US" dirty="0">
                <a:solidFill>
                  <a:schemeClr val="tx1"/>
                </a:solidFill>
              </a:rPr>
              <a:t> (in </a:t>
            </a:r>
            <a:r>
              <a:rPr lang="en-US" dirty="0" err="1">
                <a:solidFill>
                  <a:schemeClr val="tx1"/>
                </a:solidFill>
              </a:rPr>
              <a:t>tutte</a:t>
            </a:r>
            <a:r>
              <a:rPr lang="en-US" dirty="0">
                <a:solidFill>
                  <a:schemeClr val="tx1"/>
                </a:solidFill>
              </a:rPr>
              <a:t> o quasi </a:t>
            </a:r>
            <a:r>
              <a:rPr lang="en-US" dirty="0" err="1">
                <a:solidFill>
                  <a:schemeClr val="tx1"/>
                </a:solidFill>
              </a:rPr>
              <a:t>tutte</a:t>
            </a:r>
            <a:r>
              <a:rPr lang="en-US" dirty="0">
                <a:solidFill>
                  <a:schemeClr val="tx1"/>
                </a:solidFill>
              </a:rPr>
              <a:t> le </a:t>
            </a:r>
            <a:r>
              <a:rPr lang="en-US" dirty="0" err="1">
                <a:solidFill>
                  <a:schemeClr val="tx1"/>
                </a:solidFill>
              </a:rPr>
              <a:t>lezioni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65488" y="3543300"/>
            <a:ext cx="2835275" cy="1181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17613" y="1992313"/>
            <a:ext cx="7200900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1"/>
                </a:solidFill>
              </a:rPr>
              <a:t>L’insegnante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spiega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dirty="0" err="1">
                <a:solidFill>
                  <a:schemeClr val="tx1"/>
                </a:solidFill>
              </a:rPr>
              <a:t>ogni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lezione</a:t>
            </a:r>
            <a:r>
              <a:rPr lang="en-US" dirty="0">
                <a:solidFill>
                  <a:schemeClr val="tx1"/>
                </a:solidFill>
              </a:rPr>
              <a:t>, come </a:t>
            </a:r>
            <a:r>
              <a:rPr lang="en-US" dirty="0" err="1">
                <a:solidFill>
                  <a:schemeClr val="tx1"/>
                </a:solidFill>
              </a:rPr>
              <a:t>un’idea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scientifia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applicata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varietà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fenomeni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24200" y="3606800"/>
            <a:ext cx="2835275" cy="1181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83300" y="3606800"/>
            <a:ext cx="2835275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09913" y="3582988"/>
            <a:ext cx="2836862" cy="11826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67%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89638" y="3606800"/>
            <a:ext cx="2836862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87%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939925" y="1289050"/>
            <a:ext cx="5213350" cy="433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Attività</a:t>
            </a:r>
            <a:r>
              <a:rPr lang="en-GB" sz="2400" b="1" dirty="0">
                <a:solidFill>
                  <a:schemeClr val="tx1"/>
                </a:solidFill>
              </a:rPr>
              <a:t> extra-</a:t>
            </a:r>
            <a:r>
              <a:rPr lang="en-GB" sz="2400" b="1" dirty="0" err="1">
                <a:solidFill>
                  <a:schemeClr val="tx1"/>
                </a:solidFill>
              </a:rPr>
              <a:t>curriculari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6788" y="2000250"/>
            <a:ext cx="7200900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1"/>
                </a:solidFill>
              </a:rPr>
              <a:t>Gli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passano</a:t>
            </a:r>
            <a:r>
              <a:rPr lang="en-US" dirty="0">
                <a:solidFill>
                  <a:schemeClr val="tx1"/>
                </a:solidFill>
              </a:rPr>
              <a:t>, in </a:t>
            </a:r>
            <a:r>
              <a:rPr lang="en-US" dirty="0" err="1">
                <a:solidFill>
                  <a:schemeClr val="tx1"/>
                </a:solidFill>
              </a:rPr>
              <a:t>almeno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alcune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lezioni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scienze</a:t>
            </a:r>
            <a:r>
              <a:rPr lang="en-US" dirty="0">
                <a:solidFill>
                  <a:schemeClr val="tx1"/>
                </a:solidFill>
              </a:rPr>
              <a:t>, del tempo in </a:t>
            </a:r>
            <a:r>
              <a:rPr lang="en-US" dirty="0" err="1">
                <a:solidFill>
                  <a:schemeClr val="tx1"/>
                </a:solidFill>
              </a:rPr>
              <a:t>laboratorio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svlogere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lavori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pratici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46188" y="2000250"/>
            <a:ext cx="7199312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scuola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partecipa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competizioni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scienze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59125" y="3603625"/>
            <a:ext cx="2835275" cy="11826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66%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400" y="3603625"/>
            <a:ext cx="2835275" cy="11826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76%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39963" y="1289050"/>
            <a:ext cx="5213350" cy="433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b="1" dirty="0">
                <a:solidFill>
                  <a:schemeClr val="tx1"/>
                </a:solidFill>
              </a:rPr>
              <a:t>Tempo di </a:t>
            </a:r>
            <a:r>
              <a:rPr lang="fr-FR" sz="2400" b="1" dirty="0" err="1">
                <a:solidFill>
                  <a:schemeClr val="tx1"/>
                </a:solidFill>
              </a:rPr>
              <a:t>apprendmento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46188" y="2000250"/>
            <a:ext cx="7199312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Ore di </a:t>
            </a:r>
            <a:r>
              <a:rPr lang="en-US" dirty="0" err="1">
                <a:solidFill>
                  <a:schemeClr val="tx1"/>
                </a:solidFill>
              </a:rPr>
              <a:t>lezione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scuola</a:t>
            </a:r>
            <a:r>
              <a:rPr lang="en-US" dirty="0">
                <a:solidFill>
                  <a:schemeClr val="tx1"/>
                </a:solidFill>
              </a:rPr>
              <a:t> dedicate </a:t>
            </a:r>
            <a:r>
              <a:rPr lang="en-US" dirty="0" err="1">
                <a:solidFill>
                  <a:schemeClr val="tx1"/>
                </a:solidFill>
              </a:rPr>
              <a:t>alle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scienze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16275" y="3603625"/>
            <a:ext cx="2836863" cy="11826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3.5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30913" y="3573463"/>
            <a:ext cx="2835275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4.8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46188" y="2000250"/>
            <a:ext cx="7199312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Tempo di studio </a:t>
            </a:r>
            <a:r>
              <a:rPr lang="en-US" dirty="0" err="1">
                <a:solidFill>
                  <a:schemeClr val="tx1"/>
                </a:solidFill>
              </a:rPr>
              <a:t>dopo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scuola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compresi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compiti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lezioni</a:t>
            </a:r>
            <a:r>
              <a:rPr lang="en-US" dirty="0">
                <a:solidFill>
                  <a:schemeClr val="tx1"/>
                </a:solidFill>
              </a:rPr>
              <a:t> private, studio </a:t>
            </a:r>
            <a:r>
              <a:rPr lang="en-US" dirty="0" err="1">
                <a:solidFill>
                  <a:schemeClr val="tx1"/>
                </a:solidFill>
              </a:rPr>
              <a:t>individuale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913" y="3573463"/>
            <a:ext cx="2836862" cy="1181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3.2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94400" y="3605213"/>
            <a:ext cx="2835275" cy="11826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4.4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239963" y="1289050"/>
            <a:ext cx="5213350" cy="433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Risultati</a:t>
            </a:r>
            <a:r>
              <a:rPr lang="en-GB" sz="2400" b="1" dirty="0">
                <a:solidFill>
                  <a:schemeClr val="tx1"/>
                </a:solidFill>
              </a:rPr>
              <a:t> in </a:t>
            </a:r>
            <a:r>
              <a:rPr lang="en-GB" sz="2400" b="1" dirty="0" err="1">
                <a:solidFill>
                  <a:schemeClr val="tx1"/>
                </a:solidFill>
              </a:rPr>
              <a:t>scienze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46188" y="1992313"/>
            <a:ext cx="7199312" cy="53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>
                <a:solidFill>
                  <a:schemeClr val="tx1"/>
                </a:solidFill>
              </a:rPr>
              <a:t>Punteggio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scienze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195638" y="3540125"/>
            <a:ext cx="2835275" cy="1181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493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030913" y="3540125"/>
            <a:ext cx="2835275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530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784" name="TextBox 5"/>
          <p:cNvSpPr txBox="1">
            <a:spLocks noChangeArrowheads="1"/>
          </p:cNvSpPr>
          <p:nvPr/>
        </p:nvSpPr>
        <p:spPr bwMode="auto">
          <a:xfrm>
            <a:off x="7262813" y="122238"/>
            <a:ext cx="1506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altLang="en-US" sz="1400" b="1">
                <a:solidFill>
                  <a:srgbClr val="E4B921"/>
                </a:solidFill>
                <a:latin typeface="HelveticaNeueLT Std"/>
              </a:rPr>
              <a:t>Figure II.2.3 </a:t>
            </a:r>
            <a:endParaRPr lang="en-US" altLang="en-US" sz="1400" b="1">
              <a:solidFill>
                <a:srgbClr val="E4B921"/>
              </a:solidFill>
              <a:latin typeface="HelveticaNeueLT Std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078538" y="3543300"/>
            <a:ext cx="2836862" cy="1181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31775" y="3605213"/>
            <a:ext cx="2836863" cy="11826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481punti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74638" y="3573463"/>
            <a:ext cx="2835275" cy="11811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4.1 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65100" y="3573463"/>
            <a:ext cx="2836863" cy="11811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2.6 ore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8925" y="3603625"/>
            <a:ext cx="2835275" cy="11826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66%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74638" y="3573463"/>
            <a:ext cx="2835275" cy="11811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58%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8925" y="3606800"/>
            <a:ext cx="2835275" cy="11811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2263" y="3573463"/>
            <a:ext cx="2836862" cy="11811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41313" y="3584575"/>
            <a:ext cx="2835275" cy="11826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32%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insegnanti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17475" y="2746375"/>
            <a:ext cx="2835275" cy="5270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Italia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1" grpId="0" animBg="1"/>
      <p:bldP spid="71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9263" y="966788"/>
            <a:ext cx="8686800" cy="4394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NeueLT Std"/>
                <a:ea typeface="MS PGothic" panose="020B0600070205080204" pitchFamily="34" charset="-128"/>
                <a:cs typeface="HelveticaNeueLT St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paesi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maggiore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successo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in PISA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hanno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comune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di…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enere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alta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considerazione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qualità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dell’istruzione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(in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tutti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comparti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società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), con la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convinzione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tutti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studenti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possono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aspirare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più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livelli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conoscenza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nvestire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competenze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degli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insegnanti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evolvono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in un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ambiente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lavoro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favorevole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collaborazione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allo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sviluppo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professionale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Investire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ridurre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peso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circostanze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familiari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disparità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economiche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territoriali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opportunità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successo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educativo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migliori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risorse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vengono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dirette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dove le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sfide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maggiori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Bilanciare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autonomia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scuole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strumenti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governo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centrali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intervernire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caso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assicurare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coerenza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politiche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Sostenere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scuola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aperta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sulla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società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sull’evoluzione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domanda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competenze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nell’economia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adattarsi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regolarmente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alle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sfide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emergenti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004E7A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528050" cy="857250"/>
          </a:xfrm>
        </p:spPr>
        <p:txBody>
          <a:bodyPr/>
          <a:lstStyle/>
          <a:p>
            <a:pPr eaLnBrk="1" hangingPunct="1"/>
            <a:r>
              <a:rPr lang="en-GB" altLang="fr-FR" sz="4000" smtClean="0"/>
              <a:t>Quali lezioni trarre da PISA?</a:t>
            </a:r>
            <a:endParaRPr lang="fr-FR" altLang="fr-FR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it-IT" dirty="0" smtClean="0"/>
              <a:t>Grazie!</a:t>
            </a:r>
            <a:endParaRPr lang="en-GB" dirty="0"/>
          </a:p>
        </p:txBody>
      </p:sp>
      <p:sp>
        <p:nvSpPr>
          <p:cNvPr id="7680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mtClean="0"/>
              <a:t>francesco.avvisati@oecd.org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725" y="1535113"/>
            <a:ext cx="5235575" cy="15668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54000" rIns="0" bIns="33338">
            <a:spAutoFit/>
          </a:bodyPr>
          <a:lstStyle/>
          <a:p>
            <a:pPr marL="179388" lvl="4" eaLnBrk="0" hangingPunct="0">
              <a:spcBef>
                <a:spcPct val="20000"/>
              </a:spcBef>
              <a:tabLst>
                <a:tab pos="5783263" algn="r"/>
              </a:tabLst>
            </a:pPr>
            <a:r>
              <a:rPr lang="en-US" sz="2400">
                <a:solidFill>
                  <a:srgbClr val="1F497D"/>
                </a:solidFill>
              </a:rPr>
              <a:t>“la capacità ad affrontare questioni scientifiche e a discutere idee in rapporto con le scienze come cittadino pensante”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2725" y="3305175"/>
            <a:ext cx="5895975" cy="1565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54000" rIns="0" bIns="33338">
            <a:spAutoFit/>
          </a:bodyPr>
          <a:lstStyle/>
          <a:p>
            <a:pPr marL="179388" lvl="4" eaLnBrk="0" hangingPunct="0">
              <a:spcBef>
                <a:spcPct val="20000"/>
              </a:spcBef>
              <a:tabLst>
                <a:tab pos="5783263" algn="r"/>
              </a:tabLst>
            </a:pPr>
            <a:r>
              <a:rPr lang="fr-FR" sz="2400">
                <a:solidFill>
                  <a:srgbClr val="31859C"/>
                </a:solidFill>
              </a:rPr>
              <a:t>Una persona con buone competenze scientifiche è preparata per affrontare un ragionamento argomentato relativo alla scienza</a:t>
            </a:r>
            <a:endParaRPr lang="en-US" sz="2400">
              <a:solidFill>
                <a:srgbClr val="31859C"/>
              </a:solidFill>
            </a:endParaRPr>
          </a:p>
        </p:txBody>
      </p:sp>
      <p:sp>
        <p:nvSpPr>
          <p:cNvPr id="36867" name="Title 2"/>
          <p:cNvSpPr txBox="1">
            <a:spLocks/>
          </p:cNvSpPr>
          <p:nvPr/>
        </p:nvSpPr>
        <p:spPr bwMode="auto">
          <a:xfrm>
            <a:off x="1298575" y="20002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4400">
                <a:solidFill>
                  <a:srgbClr val="0077A0"/>
                </a:solidFill>
                <a:latin typeface="HelveticaNeueLT Std Med"/>
                <a:ea typeface="HelveticaNeueLT Std Med"/>
                <a:cs typeface="HelveticaNeueLT Std Med"/>
              </a:rPr>
              <a:t>Le scienze in PISA</a:t>
            </a:r>
            <a:endParaRPr lang="en-GB" sz="4400">
              <a:solidFill>
                <a:srgbClr val="0077A0"/>
              </a:solidFill>
              <a:latin typeface="HelveticaNeueLT Std Med"/>
              <a:ea typeface="HelveticaNeueLT Std Med"/>
              <a:cs typeface="HelveticaNeueLT Std Med"/>
            </a:endParaRPr>
          </a:p>
        </p:txBody>
      </p:sp>
      <p:pic>
        <p:nvPicPr>
          <p:cNvPr id="3686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77788"/>
            <a:ext cx="9779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/>
          <p:cNvPicPr>
            <a:picLocks noChangeAspect="1"/>
          </p:cNvPicPr>
          <p:nvPr/>
        </p:nvPicPr>
        <p:blipFill>
          <a:blip r:embed="rId3"/>
          <a:srcRect l="24232" r="7179"/>
          <a:stretch>
            <a:fillRect/>
          </a:stretch>
        </p:blipFill>
        <p:spPr bwMode="auto">
          <a:xfrm>
            <a:off x="6264275" y="0"/>
            <a:ext cx="3527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50" y="0"/>
            <a:ext cx="693896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0"/>
            <a:ext cx="688816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0"/>
            <a:ext cx="6934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522288" y="1476375"/>
            <a:ext cx="4737100" cy="1501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en-US" smtClean="0"/>
              <a:t>PISA – la posizione dell’Italia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857250"/>
          </a:xfrm>
        </p:spPr>
        <p:txBody>
          <a:bodyPr/>
          <a:lstStyle/>
          <a:p>
            <a:r>
              <a:rPr lang="en-US" altLang="en-US" smtClean="0"/>
              <a:t>Livello medio di competenze </a:t>
            </a:r>
            <a:br>
              <a:rPr lang="en-US" altLang="en-US" smtClean="0"/>
            </a:br>
            <a:r>
              <a:rPr lang="en-US" altLang="en-US" smtClean="0"/>
              <a:t>in scienze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3375025" y="38100"/>
          <a:ext cx="5362575" cy="5037138"/>
        </p:xfrm>
        <a:graphic>
          <a:graphicData uri="http://schemas.openxmlformats.org/presentationml/2006/ole">
            <p:oleObj spid="_x0000_s41986" r:id="rId4" imgW="5358848" imgH="5041829" progId="Excel.Chart.8">
              <p:embed/>
            </p:oleObj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273028" y="89209"/>
            <a:ext cx="246810" cy="960420"/>
          </a:xfrm>
          <a:prstGeom prst="rect">
            <a:avLst/>
          </a:prstGeom>
        </p:spPr>
        <p:txBody>
          <a:bodyPr vert="vert27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1200" b="1" dirty="0" err="1" smtClean="0">
                <a:latin typeface="HelveticaNeueLT Std"/>
                <a:cs typeface="HelveticaNeueLT Std"/>
              </a:rPr>
              <a:t>Punteggio</a:t>
            </a:r>
            <a:r>
              <a:rPr lang="en-GB" sz="1200" b="1" dirty="0" smtClean="0">
                <a:latin typeface="HelveticaNeueLT Std"/>
                <a:cs typeface="HelveticaNeueLT Std"/>
              </a:rPr>
              <a:t> </a:t>
            </a:r>
            <a:r>
              <a:rPr lang="en-GB" sz="1200" b="1" dirty="0" err="1" smtClean="0">
                <a:latin typeface="HelveticaNeueLT Std"/>
                <a:cs typeface="HelveticaNeueLT Std"/>
              </a:rPr>
              <a:t>medio</a:t>
            </a:r>
            <a:endParaRPr lang="en-GB" sz="1200" b="1" dirty="0">
              <a:latin typeface="HelveticaNeueLT Std"/>
              <a:cs typeface="HelveticaNeueLT Std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51600" y="4932363"/>
            <a:ext cx="29051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100" b="1" dirty="0">
                <a:latin typeface="HelveticaNeueLT Std"/>
                <a:ea typeface="+mn-ea"/>
                <a:cs typeface="HelveticaNeueLT Std"/>
              </a:rPr>
              <a:t>10 countries </a:t>
            </a:r>
            <a:r>
              <a:rPr lang="de-DE" sz="1100" b="1" dirty="0" err="1">
                <a:latin typeface="HelveticaNeueLT Std"/>
                <a:ea typeface="+mn-ea"/>
                <a:cs typeface="HelveticaNeueLT Std"/>
              </a:rPr>
              <a:t>perform</a:t>
            </a:r>
            <a:r>
              <a:rPr lang="de-DE" sz="1100" b="1" dirty="0">
                <a:latin typeface="HelveticaNeueLT Std"/>
                <a:ea typeface="+mn-ea"/>
                <a:cs typeface="HelveticaNeueLT Std"/>
              </a:rPr>
              <a:t> </a:t>
            </a:r>
            <a:r>
              <a:rPr lang="de-DE" sz="1100" b="1" dirty="0" err="1">
                <a:latin typeface="HelveticaNeueLT Std"/>
                <a:ea typeface="+mn-ea"/>
                <a:cs typeface="HelveticaNeueLT Std"/>
              </a:rPr>
              <a:t>below</a:t>
            </a:r>
            <a:r>
              <a:rPr lang="de-DE" sz="1100" b="1" dirty="0">
                <a:latin typeface="HelveticaNeueLT Std"/>
                <a:ea typeface="+mn-ea"/>
                <a:cs typeface="HelveticaNeueLT Std"/>
              </a:rPr>
              <a:t> </a:t>
            </a:r>
            <a:r>
              <a:rPr lang="de-DE" sz="1100" b="1" dirty="0" err="1">
                <a:latin typeface="HelveticaNeueLT Std"/>
                <a:ea typeface="+mn-ea"/>
                <a:cs typeface="HelveticaNeueLT Std"/>
              </a:rPr>
              <a:t>this</a:t>
            </a:r>
            <a:r>
              <a:rPr lang="de-DE" sz="1100" b="1" dirty="0">
                <a:latin typeface="HelveticaNeueLT Std"/>
                <a:ea typeface="+mn-ea"/>
                <a:cs typeface="HelveticaNeueLT Std"/>
              </a:rPr>
              <a:t> </a:t>
            </a:r>
            <a:r>
              <a:rPr lang="de-DE" sz="1100" b="1" dirty="0" err="1">
                <a:latin typeface="HelveticaNeueLT Std"/>
                <a:ea typeface="+mn-ea"/>
                <a:cs typeface="HelveticaNeueLT Std"/>
              </a:rPr>
              <a:t>line</a:t>
            </a:r>
            <a:r>
              <a:rPr lang="de-DE" sz="1100" b="1" dirty="0">
                <a:latin typeface="HelveticaNeueLT Std"/>
                <a:ea typeface="+mn-ea"/>
                <a:cs typeface="HelveticaNeueLT Std"/>
              </a:rPr>
              <a:t>…</a:t>
            </a:r>
          </a:p>
        </p:txBody>
      </p:sp>
      <p:sp>
        <p:nvSpPr>
          <p:cNvPr id="3" name="Rechteck 2"/>
          <p:cNvSpPr/>
          <p:nvPr/>
        </p:nvSpPr>
        <p:spPr>
          <a:xfrm>
            <a:off x="6580188" y="2346325"/>
            <a:ext cx="138112" cy="2678113"/>
          </a:xfrm>
          <a:prstGeom prst="rect">
            <a:avLst/>
          </a:prstGeom>
          <a:solidFill>
            <a:srgbClr val="D044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580188" y="2068513"/>
            <a:ext cx="138112" cy="277812"/>
          </a:xfrm>
          <a:prstGeom prst="rect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581775" y="206375"/>
            <a:ext cx="136525" cy="1858963"/>
          </a:xfrm>
          <a:prstGeom prst="rect">
            <a:avLst/>
          </a:prstGeom>
          <a:solidFill>
            <a:srgbClr val="0077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41992" name="TextBox 3"/>
          <p:cNvSpPr txBox="1">
            <a:spLocks noChangeArrowheads="1"/>
          </p:cNvSpPr>
          <p:nvPr/>
        </p:nvSpPr>
        <p:spPr bwMode="auto">
          <a:xfrm>
            <a:off x="7815263" y="52388"/>
            <a:ext cx="1271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400" b="1">
                <a:solidFill>
                  <a:srgbClr val="E4B921"/>
                </a:solidFill>
                <a:latin typeface="HelveticaNeueLT Std"/>
                <a:ea typeface="Lucida Grande"/>
                <a:cs typeface="Lucida Grande"/>
              </a:rPr>
              <a:t>Figure I.2.14</a:t>
            </a:r>
            <a:r>
              <a:rPr lang="it-IT" altLang="en-US" sz="1400" b="1">
                <a:solidFill>
                  <a:srgbClr val="E4B921"/>
                </a:solidFill>
                <a:latin typeface="HelveticaNeueLT Std"/>
                <a:ea typeface="Lucida Grande"/>
                <a:cs typeface="Lucida Grande"/>
              </a:rPr>
              <a:t> </a:t>
            </a:r>
            <a:endParaRPr lang="en-US" altLang="en-US" sz="1400" b="1">
              <a:solidFill>
                <a:srgbClr val="E4B921"/>
              </a:solidFill>
              <a:latin typeface="HelveticaNeueLT Std"/>
              <a:ea typeface="Lucida Grande"/>
              <a:cs typeface="Lucida Grand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6038" y="1157288"/>
            <a:ext cx="12588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Bolzano </a:t>
            </a:r>
          </a:p>
          <a:p>
            <a:pPr eaLnBrk="0" hangingPunct="0"/>
            <a:r>
              <a:rPr lang="fr-FR" sz="1400" b="1"/>
              <a:t>Trento </a:t>
            </a:r>
          </a:p>
          <a:p>
            <a:pPr eaLnBrk="0" hangingPunct="0"/>
            <a:r>
              <a:rPr lang="fr-FR" sz="1400" b="1"/>
              <a:t>Lombardia</a:t>
            </a:r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endParaRPr lang="fr-FR" sz="1400" b="1"/>
          </a:p>
          <a:p>
            <a:pPr eaLnBrk="0" hangingPunct="0"/>
            <a:r>
              <a:rPr lang="fr-FR" sz="1400" b="1"/>
              <a:t>Campania</a:t>
            </a:r>
            <a:endParaRPr lang="en-GB" sz="1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ISA_Webin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Bildschirmpräsentation (16:9)</PresentationFormat>
  <Paragraphs>165</Paragraphs>
  <Slides>34</Slides>
  <Notes>9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26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69" baseType="lpstr">
      <vt:lpstr>Arial</vt:lpstr>
      <vt:lpstr>MS PGothic</vt:lpstr>
      <vt:lpstr>HelveticaNeueLT Std Med</vt:lpstr>
      <vt:lpstr>Calibri</vt:lpstr>
      <vt:lpstr>HelveticaNeueLT Std</vt:lpstr>
      <vt:lpstr>Franklin Gothic Book</vt:lpstr>
      <vt:lpstr>Monotype Sorts</vt:lpstr>
      <vt:lpstr>Lucida Grande</vt:lpstr>
      <vt:lpstr>Custom Design</vt:lpstr>
      <vt:lpstr>1_Custom Design</vt:lpstr>
      <vt:lpstr>PISA_WebinarCover</vt:lpstr>
      <vt:lpstr>2_Custom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1_Custom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2_Custom Design</vt:lpstr>
      <vt:lpstr>Microsoft Excel Chart</vt:lpstr>
      <vt:lpstr>Diapositiva 1</vt:lpstr>
      <vt:lpstr>PISA – il test</vt:lpstr>
      <vt:lpstr>PISA in breve - 2015</vt:lpstr>
      <vt:lpstr>Diapositiva 4</vt:lpstr>
      <vt:lpstr>Diapositiva 5</vt:lpstr>
      <vt:lpstr>Diapositiva 6</vt:lpstr>
      <vt:lpstr>Diapositiva 7</vt:lpstr>
      <vt:lpstr>PISA – la posizione dell’Italia</vt:lpstr>
      <vt:lpstr>Livello medio di competenze  in scienze</vt:lpstr>
      <vt:lpstr>Livello medio di competenze in scienze…</vt:lpstr>
      <vt:lpstr>Livello medio di competenze in scienze e forza del fattore socioeconomico (equità)</vt:lpstr>
      <vt:lpstr>Livello medio di competenze in scienze e forza del fattore socioeconomico (equità): chi migliora tra il 2006 e il 2015?</vt:lpstr>
      <vt:lpstr>Livello medio di competenze in scienze e forza del fattore socioeconomico (equità): chi migliora tra il 2006 e il 2015?</vt:lpstr>
      <vt:lpstr>La relazione tra il profilo socioeconomico delle scuole e i loro risultati in Italia</vt:lpstr>
      <vt:lpstr>Performance in scienze, a livelli comparabili di status socio-economico (decili internazionali dell’indice ESCS)</vt:lpstr>
      <vt:lpstr>Italia: promossa, bocciata, rimandata?</vt:lpstr>
      <vt:lpstr>Italia: risultati stabili in scienze e lettura… …miglioramento in matematica (e nella media per la prima volta) </vt:lpstr>
      <vt:lpstr>Raddoppio della proporzione di studenti immigrati (+4 punti percentuali) in Italia ma riduzione del divario con i non-immigrati</vt:lpstr>
      <vt:lpstr>… e l’alta presenza di immigrati in una scuola non è un fattore associato a risultati più bassi</vt:lpstr>
      <vt:lpstr>Divario di genere (in favore delle ragazze) ridotto in lettura</vt:lpstr>
      <vt:lpstr>… ma il divario di genere è tra i più importanti in matematica (in favore dei ragazzi)</vt:lpstr>
      <vt:lpstr>Spesa per istruzione e risultati in PISA</vt:lpstr>
      <vt:lpstr>Inefficienze (1): in Italia un sesto dei 15-enni sono (stati) ripetenti, e il 10% è stato bocciato alla scuola superiore.</vt:lpstr>
      <vt:lpstr>Increased likelihood of grade repetition, by students’ socio-economic status</vt:lpstr>
      <vt:lpstr>Inefficienze (2): molte ore di scuola e di studio, per un rendimento inferiore a quello di paesi quali Finlandia, Germania, Svizzera o Giappone</vt:lpstr>
      <vt:lpstr>Inefficienze (3): un elevato numero di giorni e ore di scuola “saltati”</vt:lpstr>
      <vt:lpstr>Strumenti per il miglioramento:  Nel 2015 autovalutazione a regime - valutazione esterna ancora limitata</vt:lpstr>
      <vt:lpstr>Azioni per il miglioramento dell’insegnamento: nel 2015 solo il 30% degli studenti frequentava scuole nelle quali “insegnanti-mentori” accompagnano i nuovi docenti</vt:lpstr>
      <vt:lpstr>Azioni per il miglioramento dell’insegnamento:  nel 2015, la formazione nelle scuole era meno frequente dell media OCSE</vt:lpstr>
      <vt:lpstr>PISA: una mappa</vt:lpstr>
      <vt:lpstr>Portogallo: risultati in netto miglioramento</vt:lpstr>
      <vt:lpstr>Canada: tra i migliori in PISA, ad ogni ciclo</vt:lpstr>
      <vt:lpstr>Quali lezioni trarre da PISA?</vt:lpstr>
      <vt:lpstr>francesco.avvisati@oecd.org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Kilcoyne</dc:creator>
  <cp:lastModifiedBy>Luisanna Fiorini</cp:lastModifiedBy>
  <cp:revision>675</cp:revision>
  <dcterms:created xsi:type="dcterms:W3CDTF">2016-10-19T19:28:39Z</dcterms:created>
  <dcterms:modified xsi:type="dcterms:W3CDTF">2016-12-12T09:26:35Z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0x010100E44AA11B6A8A4344BC080E1DC199340E</vt:lpwstr>
  </property>
</Properties>
</file>